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72" r:id="rId3"/>
    <p:sldId id="352" r:id="rId4"/>
    <p:sldId id="498" r:id="rId5"/>
    <p:sldId id="536" r:id="rId6"/>
    <p:sldId id="537" r:id="rId7"/>
    <p:sldId id="307" r:id="rId8"/>
    <p:sldId id="538" r:id="rId9"/>
    <p:sldId id="539" r:id="rId10"/>
    <p:sldId id="465" r:id="rId11"/>
    <p:sldId id="505" r:id="rId12"/>
    <p:sldId id="344" r:id="rId13"/>
    <p:sldId id="449" r:id="rId14"/>
    <p:sldId id="464" r:id="rId15"/>
    <p:sldId id="365" r:id="rId16"/>
    <p:sldId id="504" r:id="rId17"/>
    <p:sldId id="362" r:id="rId18"/>
    <p:sldId id="267" r:id="rId19"/>
    <p:sldId id="497" r:id="rId20"/>
    <p:sldId id="358" r:id="rId21"/>
    <p:sldId id="359" r:id="rId22"/>
    <p:sldId id="496" r:id="rId23"/>
    <p:sldId id="300" r:id="rId24"/>
    <p:sldId id="302" r:id="rId25"/>
    <p:sldId id="303" r:id="rId26"/>
    <p:sldId id="422" r:id="rId27"/>
    <p:sldId id="262" r:id="rId28"/>
    <p:sldId id="257" r:id="rId29"/>
    <p:sldId id="258" r:id="rId30"/>
    <p:sldId id="540" r:id="rId31"/>
    <p:sldId id="268" r:id="rId32"/>
    <p:sldId id="259" r:id="rId33"/>
    <p:sldId id="260" r:id="rId34"/>
    <p:sldId id="264" r:id="rId35"/>
    <p:sldId id="410" r:id="rId36"/>
    <p:sldId id="541" r:id="rId37"/>
    <p:sldId id="411" r:id="rId38"/>
    <p:sldId id="291" r:id="rId39"/>
    <p:sldId id="546" r:id="rId40"/>
    <p:sldId id="455" r:id="rId41"/>
    <p:sldId id="457" r:id="rId42"/>
    <p:sldId id="456" r:id="rId43"/>
    <p:sldId id="279" r:id="rId44"/>
    <p:sldId id="281" r:id="rId45"/>
    <p:sldId id="459" r:id="rId46"/>
    <p:sldId id="458" r:id="rId47"/>
    <p:sldId id="460" r:id="rId48"/>
    <p:sldId id="444" r:id="rId49"/>
    <p:sldId id="532" r:id="rId50"/>
    <p:sldId id="564" r:id="rId51"/>
    <p:sldId id="261" r:id="rId52"/>
    <p:sldId id="565" r:id="rId53"/>
    <p:sldId id="263" r:id="rId54"/>
    <p:sldId id="566" r:id="rId55"/>
    <p:sldId id="265" r:id="rId56"/>
    <p:sldId id="266" r:id="rId57"/>
    <p:sldId id="567" r:id="rId58"/>
    <p:sldId id="568" r:id="rId59"/>
    <p:sldId id="569" r:id="rId60"/>
    <p:sldId id="350" r:id="rId61"/>
    <p:sldId id="363" r:id="rId62"/>
    <p:sldId id="364" r:id="rId63"/>
    <p:sldId id="547" r:id="rId64"/>
    <p:sldId id="366" r:id="rId65"/>
    <p:sldId id="548" r:id="rId66"/>
    <p:sldId id="353" r:id="rId67"/>
    <p:sldId id="388" r:id="rId68"/>
    <p:sldId id="282" r:id="rId69"/>
    <p:sldId id="338" r:id="rId70"/>
    <p:sldId id="549" r:id="rId71"/>
    <p:sldId id="269" r:id="rId72"/>
    <p:sldId id="278" r:id="rId73"/>
    <p:sldId id="342" r:id="rId74"/>
    <p:sldId id="380" r:id="rId75"/>
    <p:sldId id="277" r:id="rId76"/>
    <p:sldId id="552" r:id="rId77"/>
    <p:sldId id="357" r:id="rId78"/>
    <p:sldId id="553" r:id="rId79"/>
    <p:sldId id="387" r:id="rId80"/>
    <p:sldId id="360" r:id="rId81"/>
    <p:sldId id="563" r:id="rId82"/>
    <p:sldId id="554" r:id="rId83"/>
    <p:sldId id="376" r:id="rId84"/>
    <p:sldId id="558" r:id="rId85"/>
    <p:sldId id="555" r:id="rId86"/>
    <p:sldId id="390" r:id="rId87"/>
    <p:sldId id="270" r:id="rId88"/>
    <p:sldId id="280" r:id="rId89"/>
    <p:sldId id="337" r:id="rId90"/>
    <p:sldId id="370" r:id="rId91"/>
    <p:sldId id="389" r:id="rId92"/>
    <p:sldId id="355" r:id="rId93"/>
    <p:sldId id="562" r:id="rId94"/>
    <p:sldId id="452" r:id="rId95"/>
    <p:sldId id="379" r:id="rId96"/>
    <p:sldId id="383" r:id="rId97"/>
    <p:sldId id="377" r:id="rId98"/>
    <p:sldId id="559" r:id="rId99"/>
    <p:sldId id="561" r:id="rId100"/>
    <p:sldId id="384" r:id="rId101"/>
    <p:sldId id="275" r:id="rId102"/>
    <p:sldId id="273" r:id="rId103"/>
    <p:sldId id="375" r:id="rId10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7830"/>
    <a:srgbClr val="0784B1"/>
    <a:srgbClr val="56C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867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1ADBF-EFF5-F96C-B208-E5DC1CC7C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A27D813-7AEB-0765-808D-B31AD949C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E4935C-2DC3-01E1-0CDB-DFA201F6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C65C83-AD2E-2E90-8AED-FA3A6E9F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E54DF7-B7BF-FE93-A67D-4DE5E98B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360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76259A-B4F6-8A70-A68C-B6BB2D615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C4C944-133C-D991-83B0-0DF562819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EAA497-4339-A6FB-D7EB-E4B40EA14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86CE36-84A0-8580-84E0-834A38CE2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DB62D0-03FB-B704-6C67-6C4BAD83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28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655B12F-3B28-3852-028D-5006AAADFD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CF1F8C-5066-BE70-0ECD-838E755D6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A7AD80-CE3C-0BD7-9F26-E35E566B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05A0BA-1041-C148-7814-410E1CA6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7F247D-45D3-8109-CA36-B42555E3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909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168C9B7-7009-4EE4-B349-06C2EDDF9F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68888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4EFADF-FEDD-A242-722F-4E62D2D8BD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5DBE10A-1040-DA5B-0DF5-C57D755202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80D3EE2-702E-5DEC-3855-C93228A469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5F3DA6-7089-4C36-9745-53137A8B5DA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16686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8548A-F4F7-73EA-3861-28F1438A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1B5EA9-D3BF-504C-4E29-3B46237FD97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B7A7B3-EA53-9B2B-4131-4EEBE80E2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311BC5-113E-A351-F472-46CB29375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3180BC-30E3-26D7-8CB8-4F0A3BD0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14D79E-A11B-4850-0619-6A99CC289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7098A76-2F84-427C-922D-6A231F797E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823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C1FF9-77DE-3A39-E581-55E2FFF08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1186C-34F7-6969-A048-F696D3A4D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AE8D10-F7BC-5FB5-DC7D-C252DDC4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9C4ADB-E3F3-FE0D-C0BF-C646EFC9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566102-033A-90AA-1F3E-F9565E08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54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55E60-28DC-DB24-0D15-3E81CE6A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7847B1-AEDE-727F-6B18-8B51CF316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3A3DB2-E0F6-E3E1-A1BA-5F6E22A87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030177-AEF6-6F5C-E8A2-73D63242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0E84BD-39A9-5B5B-ABC7-291C3AD63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26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46DCFA-C686-BBE4-2447-14484315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88D43D-BA04-1324-D002-00071B9A6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9B6597-851F-70D4-A39B-20FD37F59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62B39A-1CF0-89E6-BC0C-A6107FEE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889E3F-DADA-CD93-06F9-220DA9F2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D354A2-13EA-9C12-3FF1-1EB10AD8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89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76151F-5A69-7CF1-CAAD-899C1CF9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E4B949-D414-90B1-A477-23C18CE49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86F366-0E46-7075-CC34-7C5EDDA89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960760A-1C57-7A67-F4E7-201C88371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6D1CA83-190B-66CC-4AAF-6FBEE8721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2CD425D-D047-2578-BAEA-68051B0D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9403A35-0C5E-D941-FF7D-7EAB2E60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3AB4E2E-4CF5-4EF1-0B1C-4B91C07F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96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5461F-4806-F5AA-723C-6DD28368E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9A275D6-00A7-E8BD-AB13-6E2612D23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2495B57-3641-292B-EDC1-5A942E40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E0F6B57-2B3A-8D95-D34C-4CBC4AAC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07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C262010-9E50-979F-18BB-9D78A7B92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A964E67-D5F1-7F04-0000-16ED07489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27E794-6858-1F76-8C9D-F459C01C7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407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0931B-E4A2-CE3A-C673-67CF4C84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B68C29-EDB5-BC99-CE70-D59BFC1FE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D9BF26-615A-4E74-BBD0-1FCF80C52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9B6C58-0820-2D0A-ECB2-0AA1E8128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D9BCD2-859A-D6B4-8F90-9F3343B6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BA180C1-E5A2-5E24-4F28-ECE1CAC6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81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31BB89-E8D8-CA49-D93A-BFF93792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833E63F-EC94-FCD8-D115-0C0ADD39E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2866BC-21AE-0CAE-2343-325F6D4C4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9DFAA9-C9A7-E17F-04B5-6543E574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6D1CF5-9E07-B011-63D9-295DA36E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943D10-445D-BE3D-77FF-A301309F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04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954B49F-9DF2-46BA-7559-0E354F494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F39CB1-1BB4-FFE8-9F2D-7592359A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8F7D6D-B37B-56C0-D545-4CA04E424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296E4-0961-405D-9024-3E78DE005754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4EC0F9-54BB-A0C3-1F89-15F64DF9B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ACDBA8-B8F7-3420-3619-39816C262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E3D3B-AB6B-4807-93E9-596A405965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6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firstlinehealthclinic.com/images/cave_man.jpg" TargetMode="External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cardiores.2006.06.030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1/Stylised_Lithium_Atom.svg" TargetMode="External"/><Relationship Id="rId5" Type="http://schemas.openxmlformats.org/officeDocument/2006/relationships/hyperlink" Target="https://www.youtube.com/watch?v=Ou2_tPONF0Y" TargetMode="Externa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28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7.jpeg"/><Relationship Id="rId9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alibaba.com/product-gs/261230434/ATIR_M303_Medical_Infrared_thermographic_Radiometry_System_for_swine_flu.html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E3DVtJSmx4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hyperlink" Target="http://www.medical-thermography.com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cal-thermography.com/IMAGE%20GALLERY/image02.htm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jpeg"/><Relationship Id="rId5" Type="http://schemas.openxmlformats.org/officeDocument/2006/relationships/image" Target="../media/image27.jpe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imeagroup.com/kontakt.html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dimeagroup.com/kontakt.html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f.ujep.cz/~nosek/atletika/skoky_dal_technika.htm" TargetMode="External"/><Relationship Id="rId4" Type="http://schemas.openxmlformats.org/officeDocument/2006/relationships/hyperlink" Target="http://www.ftvs.cuni.cz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hyperlink" Target="http://www.cozabikes.cz/" TargetMode="External"/><Relationship Id="rId4" Type="http://schemas.openxmlformats.org/officeDocument/2006/relationships/image" Target="../media/image9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eshop.kola-radotin.cz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hyperlink" Target="http://www.kolazwebu.cz/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hyperlink" Target="http://www.google.cz/url?sa=i&amp;rct=j&amp;q=&amp;esrc=s&amp;source=images&amp;cd=&amp;cad=rja&amp;uact=8&amp;ved=0ahUKEwjUvvnw56HLAhWCShQKHfOGD0gQjRwIBw&amp;url=http%3A%2F%2Fcyclingcommentary.typepad.com%2Fcycling_commentary%2F2011%2F05%2Fbicycle-aerodynamics-and-cycling-performance.html&amp;psig=AFQjCNHpP9Acy1oxzECk8K4qgJP_OMIVIw&amp;ust=1457001544793004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sport.cz/podocam.html" TargetMode="Externa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omttalk.files.wordpress.com/2014/10/img_0788.jpg" TargetMode="External"/><Relationship Id="rId7" Type="http://schemas.openxmlformats.org/officeDocument/2006/relationships/hyperlink" Target="https://www.youtube.com/watch?v=Rc0xUaCw0ss" TargetMode="External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hysio-pedia.com/Navicular_Drop_Test" TargetMode="Externa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hyperlink" Target="http://www.novel.de/novelcontent/eme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btc.montana.edu/olympics/physiology/pb03.html" TargetMode="External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8.jpeg"/><Relationship Id="rId7" Type="http://schemas.openxmlformats.org/officeDocument/2006/relationships/image" Target="../media/image151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5" Type="http://schemas.openxmlformats.org/officeDocument/2006/relationships/image" Target="../media/image149.jpeg"/><Relationship Id="rId4" Type="http://schemas.openxmlformats.org/officeDocument/2006/relationships/image" Target="../media/image14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339A4B5-8092-9593-4FF3-4127B37E8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742" y="650619"/>
            <a:ext cx="9144000" cy="1977081"/>
          </a:xfrm>
        </p:spPr>
        <p:txBody>
          <a:bodyPr>
            <a:normAutofit/>
          </a:bodyPr>
          <a:lstStyle/>
          <a:p>
            <a:pPr marL="457200">
              <a:lnSpc>
                <a:spcPct val="106000"/>
              </a:lnSpc>
            </a:pP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Fyziologie tělesné zátěže</a:t>
            </a:r>
            <a:b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b="1" dirty="0"/>
              <a:t>PŘEDNÁŠKA 2/4</a:t>
            </a:r>
            <a:b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Jan Novotný, říjen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51EF1C5-B395-2DE6-1ABF-F15D0F6E8B99}"/>
              </a:ext>
            </a:extLst>
          </p:cNvPr>
          <p:cNvSpPr txBox="1"/>
          <p:nvPr/>
        </p:nvSpPr>
        <p:spPr>
          <a:xfrm>
            <a:off x="662987" y="3219309"/>
            <a:ext cx="10866025" cy="3217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</a:pPr>
            <a:r>
              <a:rPr lang="cs-CZ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OBSAH:</a:t>
            </a:r>
          </a:p>
          <a:p>
            <a:pPr>
              <a:spcAft>
                <a:spcPts val="80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Funkce trávicí soustavy ledvin při fyzické zátěži.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Vliv fyzické zátěže na Imunitní systém.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Vnitřní prostředí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fyzické zátěži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acidobazická rovnováha, oxidační stres,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hyponatriemie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Tělesná teplota a fyzická zátěž. Termografie sportovců.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Únava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příčiny, druhy a projevy únavy, přetrénování. Diagnostika a sledování únavy.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 únavy a regenerace sil. Měření a hodnocení variability srdeční frekvence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(HRV)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Základy sportovní antropologie a antropometrie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vztah rozměrů, tvaru a složení těla k fyzické / pohybové zátěži, diagnostika a hodnocení.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32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délník 2">
            <a:extLst>
              <a:ext uri="{FF2B5EF4-FFF2-40B4-BE49-F238E27FC236}">
                <a16:creationId xmlns:a16="http://schemas.microsoft.com/office/drawing/2014/main" id="{0C70CE58-D85B-DABC-8756-E885854DA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52" y="409824"/>
            <a:ext cx="1157418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1" dirty="0">
                <a:solidFill>
                  <a:schemeClr val="accent1">
                    <a:lumMod val="75000"/>
                  </a:schemeClr>
                </a:solidFill>
              </a:rPr>
              <a:t>Acidobazická rovnováha </a:t>
            </a:r>
            <a:r>
              <a:rPr lang="cs-CZ" altLang="cs-CZ" sz="2000" i="1" dirty="0"/>
              <a:t>(mezi kyselými a zásaditými látkami)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/>
              <a:t>Při svalové práci se uvolňují H</a:t>
            </a:r>
            <a:r>
              <a:rPr lang="cs-CZ" altLang="cs-CZ" sz="2000" i="1" baseline="30000" dirty="0"/>
              <a:t>+</a:t>
            </a:r>
            <a:r>
              <a:rPr lang="cs-CZ" altLang="cs-CZ" sz="2000" i="1" dirty="0"/>
              <a:t>, které jsou podstatou acidózy, kterou kompenzují </a:t>
            </a:r>
            <a:r>
              <a:rPr lang="cs-CZ" altLang="cs-CZ" sz="2000" i="1" dirty="0" err="1"/>
              <a:t>baze</a:t>
            </a:r>
            <a:r>
              <a:rPr lang="cs-CZ" altLang="cs-CZ" sz="2000" i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1" dirty="0">
              <a:solidFill>
                <a:srgbClr val="C10F8E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>
                <a:solidFill>
                  <a:srgbClr val="C00000"/>
                </a:solidFill>
              </a:rPr>
              <a:t>Maximální koncentrace H</a:t>
            </a:r>
            <a:r>
              <a:rPr lang="cs-CZ" altLang="cs-CZ" sz="2000" i="1" baseline="30000" dirty="0">
                <a:solidFill>
                  <a:srgbClr val="C00000"/>
                </a:solidFill>
              </a:rPr>
              <a:t>+ </a:t>
            </a:r>
            <a:r>
              <a:rPr lang="cs-CZ" altLang="cs-CZ" sz="2000" i="1" dirty="0"/>
              <a:t>(</a:t>
            </a:r>
            <a:r>
              <a:rPr lang="cs-CZ" altLang="cs-CZ" sz="2000" i="1" dirty="0" err="1"/>
              <a:t>cH</a:t>
            </a:r>
            <a:r>
              <a:rPr lang="cs-CZ" altLang="cs-CZ" sz="2000" i="1" baseline="30000" dirty="0"/>
              <a:t>+</a:t>
            </a:r>
            <a:r>
              <a:rPr lang="cs-CZ" altLang="cs-CZ" sz="2000" i="1" dirty="0"/>
              <a:t>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/>
              <a:t>v klidu 44,7 – 45,5 </a:t>
            </a:r>
            <a:r>
              <a:rPr lang="cs-CZ" altLang="cs-CZ" sz="2000" i="1" dirty="0" err="1"/>
              <a:t>mmol</a:t>
            </a:r>
            <a:r>
              <a:rPr lang="cs-CZ" altLang="cs-CZ" sz="2000" i="1" dirty="0"/>
              <a:t>/l)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i="1" dirty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 err="1">
                <a:solidFill>
                  <a:srgbClr val="C00000"/>
                </a:solidFill>
                <a:highlight>
                  <a:srgbClr val="FFFF00"/>
                </a:highlight>
              </a:rPr>
              <a:t>Negat</a:t>
            </a:r>
            <a:r>
              <a:rPr lang="cs-CZ" altLang="cs-CZ" sz="2000" i="1" dirty="0">
                <a:solidFill>
                  <a:srgbClr val="C00000"/>
                </a:solidFill>
                <a:highlight>
                  <a:srgbClr val="FFFF00"/>
                </a:highlight>
              </a:rPr>
              <a:t>. logaritmus koncentrace H</a:t>
            </a:r>
            <a:r>
              <a:rPr lang="cs-CZ" altLang="cs-CZ" sz="2000" i="1" baseline="30000" dirty="0">
                <a:solidFill>
                  <a:srgbClr val="C00000"/>
                </a:solidFill>
                <a:highlight>
                  <a:srgbClr val="FFFF00"/>
                </a:highlight>
              </a:rPr>
              <a:t>+</a:t>
            </a:r>
            <a:r>
              <a:rPr lang="cs-CZ" altLang="cs-CZ" sz="2000" i="1" dirty="0">
                <a:highlight>
                  <a:srgbClr val="FFFF00"/>
                </a:highlight>
              </a:rPr>
              <a:t>(pH):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>
                <a:highlight>
                  <a:srgbClr val="FFFF00"/>
                </a:highlight>
              </a:rPr>
              <a:t>v klidu 7,4; při zátěži </a:t>
            </a:r>
            <a:r>
              <a:rPr lang="en-US" altLang="cs-CZ" sz="2000" i="1" dirty="0">
                <a:highlight>
                  <a:srgbClr val="FFFF00"/>
                </a:highlight>
              </a:rPr>
              <a:t>&lt;</a:t>
            </a:r>
            <a:r>
              <a:rPr lang="cs-CZ" altLang="cs-CZ" sz="2000" i="1" dirty="0">
                <a:highlight>
                  <a:srgbClr val="FFFF00"/>
                </a:highlight>
              </a:rPr>
              <a:t> 7,0)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1" dirty="0">
              <a:solidFill>
                <a:srgbClr val="C10F8E"/>
              </a:solidFill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solidFill>
                  <a:srgbClr val="C10F8E"/>
                </a:solidFill>
                <a:highlight>
                  <a:srgbClr val="FFFF00"/>
                </a:highlight>
              </a:rPr>
              <a:t>Úbytek </a:t>
            </a:r>
            <a:r>
              <a:rPr lang="cs-CZ" altLang="cs-CZ" sz="2000" b="1" i="1" dirty="0" err="1">
                <a:solidFill>
                  <a:srgbClr val="C10F8E"/>
                </a:solidFill>
                <a:highlight>
                  <a:srgbClr val="FFFF00"/>
                </a:highlight>
              </a:rPr>
              <a:t>bazí</a:t>
            </a:r>
            <a:r>
              <a:rPr lang="cs-CZ" altLang="cs-CZ" sz="2000" b="1" i="1" dirty="0">
                <a:solidFill>
                  <a:srgbClr val="C10F8E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000" i="1" dirty="0">
                <a:highlight>
                  <a:srgbClr val="FFFF00"/>
                </a:highlight>
              </a:rPr>
              <a:t>(base </a:t>
            </a:r>
            <a:r>
              <a:rPr lang="cs-CZ" altLang="cs-CZ" sz="2000" i="1" dirty="0" err="1">
                <a:highlight>
                  <a:srgbClr val="FFFF00"/>
                </a:highlight>
              </a:rPr>
              <a:t>excess</a:t>
            </a:r>
            <a:r>
              <a:rPr lang="cs-CZ" altLang="cs-CZ" sz="2000" i="1" dirty="0">
                <a:highlight>
                  <a:srgbClr val="FFFF00"/>
                </a:highlight>
              </a:rPr>
              <a:t>, -BE):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>
                <a:highlight>
                  <a:srgbClr val="FFFF00"/>
                </a:highlight>
              </a:rPr>
              <a:t>v klidu 1-2 </a:t>
            </a:r>
            <a:r>
              <a:rPr lang="cs-CZ" altLang="cs-CZ" sz="2000" i="1" dirty="0" err="1">
                <a:highlight>
                  <a:srgbClr val="FFFF00"/>
                </a:highlight>
              </a:rPr>
              <a:t>mmol</a:t>
            </a:r>
            <a:r>
              <a:rPr lang="cs-CZ" altLang="cs-CZ" sz="2000" i="1" dirty="0">
                <a:highlight>
                  <a:srgbClr val="FFFF00"/>
                </a:highlight>
              </a:rPr>
              <a:t>/l; po max. zátěži </a:t>
            </a:r>
            <a:r>
              <a:rPr lang="en-US" altLang="cs-CZ" sz="2000" i="1" dirty="0">
                <a:highlight>
                  <a:srgbClr val="FFFF00"/>
                </a:highlight>
              </a:rPr>
              <a:t>&gt;</a:t>
            </a:r>
            <a:r>
              <a:rPr lang="cs-CZ" altLang="cs-CZ" sz="2000" i="1" dirty="0">
                <a:highlight>
                  <a:srgbClr val="FFFF00"/>
                </a:highlight>
              </a:rPr>
              <a:t>22</a:t>
            </a:r>
          </a:p>
        </p:txBody>
      </p:sp>
      <p:pic>
        <p:nvPicPr>
          <p:cNvPr id="27651" name="Picture 7" descr="odber">
            <a:extLst>
              <a:ext uri="{FF2B5EF4-FFF2-40B4-BE49-F238E27FC236}">
                <a16:creationId xmlns:a16="http://schemas.microsoft.com/office/drawing/2014/main" id="{FB693C6A-0C7A-8EF5-9498-D3DF56C9A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6" y="4168989"/>
            <a:ext cx="2829708" cy="22791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Obrázek 6">
            <a:extLst>
              <a:ext uri="{FF2B5EF4-FFF2-40B4-BE49-F238E27FC236}">
                <a16:creationId xmlns:a16="http://schemas.microsoft.com/office/drawing/2014/main" id="{A13CBAF3-4A83-72CC-D8F7-BDB01B7EE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27" y="1254369"/>
            <a:ext cx="7435621" cy="552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92EFCE9-BFC9-1367-7080-CD8615101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88913"/>
            <a:ext cx="8712200" cy="400050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000" b="1" dirty="0">
                <a:solidFill>
                  <a:schemeClr val="accent2"/>
                </a:solidFill>
              </a:rPr>
              <a:t>KATEGORIE </a:t>
            </a:r>
            <a:r>
              <a:rPr lang="cs-CZ" altLang="cs-CZ" sz="2000" b="1" dirty="0" err="1">
                <a:solidFill>
                  <a:schemeClr val="accent2"/>
                </a:solidFill>
              </a:rPr>
              <a:t>SOMATOTYP</a:t>
            </a:r>
            <a:r>
              <a:rPr lang="cs-CZ" altLang="cs-CZ" sz="2000" b="1" cap="all" dirty="0" err="1">
                <a:solidFill>
                  <a:schemeClr val="accent2"/>
                </a:solidFill>
              </a:rPr>
              <a:t>ů</a:t>
            </a:r>
            <a:r>
              <a:rPr lang="cs-CZ" altLang="cs-CZ" sz="2000" b="1" dirty="0">
                <a:solidFill>
                  <a:schemeClr val="accent2"/>
                </a:solidFill>
              </a:rPr>
              <a:t> - Štěpnička, 1979 (Riegerová a kol., 2006)</a:t>
            </a:r>
            <a:endParaRPr lang="en-GB" altLang="cs-CZ" sz="2000" b="1" dirty="0">
              <a:solidFill>
                <a:schemeClr val="accent2"/>
              </a:solidFill>
            </a:endParaRPr>
          </a:p>
        </p:txBody>
      </p:sp>
      <p:pic>
        <p:nvPicPr>
          <p:cNvPr id="76803" name="Obrázek 2">
            <a:extLst>
              <a:ext uri="{FF2B5EF4-FFF2-40B4-BE49-F238E27FC236}">
                <a16:creationId xmlns:a16="http://schemas.microsoft.com/office/drawing/2014/main" id="{62F3AC46-09C6-14D5-75A9-5CB30573B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53" y="739467"/>
            <a:ext cx="7091033" cy="607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ovéPole 3">
            <a:extLst>
              <a:ext uri="{FF2B5EF4-FFF2-40B4-BE49-F238E27FC236}">
                <a16:creationId xmlns:a16="http://schemas.microsoft.com/office/drawing/2014/main" id="{988CFC23-3600-CFBF-CA13-2FC192B12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9817" y="1382286"/>
            <a:ext cx="3264250" cy="4093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1 vyrovnaný </a:t>
            </a:r>
            <a:r>
              <a:rPr lang="cs-CZ" altLang="cs-CZ" sz="2000" dirty="0" err="1">
                <a:solidFill>
                  <a:srgbClr val="FF0000"/>
                </a:solidFill>
              </a:rPr>
              <a:t>mezomorf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2 ektomorfní </a:t>
            </a:r>
            <a:r>
              <a:rPr lang="cs-CZ" altLang="cs-CZ" sz="2000" dirty="0" err="1"/>
              <a:t>mezomorf</a:t>
            </a: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66FF"/>
                </a:solidFill>
              </a:rPr>
              <a:t>3 </a:t>
            </a:r>
            <a:r>
              <a:rPr lang="cs-CZ" altLang="cs-CZ" sz="2000" dirty="0" err="1">
                <a:solidFill>
                  <a:srgbClr val="0066FF"/>
                </a:solidFill>
              </a:rPr>
              <a:t>mezomorf</a:t>
            </a:r>
            <a:r>
              <a:rPr lang="cs-CZ" altLang="cs-CZ" sz="2000" dirty="0">
                <a:solidFill>
                  <a:srgbClr val="0066FF"/>
                </a:solidFill>
              </a:rPr>
              <a:t> - ektomorf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4 mezomorfní ektomorf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5 vyrovnaný ektomorf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6 </a:t>
            </a:r>
            <a:r>
              <a:rPr lang="cs-CZ" altLang="cs-CZ" sz="2000" dirty="0" err="1"/>
              <a:t>endomorfní</a:t>
            </a:r>
            <a:r>
              <a:rPr lang="cs-CZ" altLang="cs-CZ" sz="2000" dirty="0"/>
              <a:t> ektomorf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66FF"/>
                </a:solidFill>
              </a:rPr>
              <a:t>7 </a:t>
            </a:r>
            <a:r>
              <a:rPr lang="cs-CZ" altLang="cs-CZ" sz="2000" dirty="0" err="1">
                <a:solidFill>
                  <a:srgbClr val="0066FF"/>
                </a:solidFill>
              </a:rPr>
              <a:t>endomorf</a:t>
            </a:r>
            <a:r>
              <a:rPr lang="cs-CZ" altLang="cs-CZ" sz="2000" dirty="0">
                <a:solidFill>
                  <a:srgbClr val="0066FF"/>
                </a:solidFill>
              </a:rPr>
              <a:t> - ektomorf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8 ektomorfní </a:t>
            </a:r>
            <a:r>
              <a:rPr lang="cs-CZ" altLang="cs-CZ" sz="2000" dirty="0" err="1"/>
              <a:t>endomorf</a:t>
            </a: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9 vyrovnaný </a:t>
            </a:r>
            <a:r>
              <a:rPr lang="cs-CZ" altLang="cs-CZ" sz="2000" dirty="0" err="1">
                <a:solidFill>
                  <a:srgbClr val="FF0000"/>
                </a:solidFill>
              </a:rPr>
              <a:t>endomorf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10 mezomorfní </a:t>
            </a:r>
            <a:r>
              <a:rPr lang="cs-CZ" altLang="cs-CZ" sz="2000" dirty="0" err="1"/>
              <a:t>endomorf</a:t>
            </a: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66FF"/>
                </a:solidFill>
              </a:rPr>
              <a:t>11 </a:t>
            </a:r>
            <a:r>
              <a:rPr lang="cs-CZ" altLang="cs-CZ" sz="2000" dirty="0" err="1">
                <a:solidFill>
                  <a:srgbClr val="0066FF"/>
                </a:solidFill>
              </a:rPr>
              <a:t>mezomorf</a:t>
            </a:r>
            <a:r>
              <a:rPr lang="cs-CZ" altLang="cs-CZ" sz="2000" dirty="0">
                <a:solidFill>
                  <a:srgbClr val="0066FF"/>
                </a:solidFill>
              </a:rPr>
              <a:t> - </a:t>
            </a:r>
            <a:r>
              <a:rPr lang="cs-CZ" altLang="cs-CZ" sz="2000" dirty="0" err="1">
                <a:solidFill>
                  <a:srgbClr val="0066FF"/>
                </a:solidFill>
              </a:rPr>
              <a:t>endomorf</a:t>
            </a:r>
            <a:endParaRPr lang="cs-CZ" altLang="cs-CZ" sz="2000" dirty="0">
              <a:solidFill>
                <a:srgbClr val="0066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12 </a:t>
            </a:r>
            <a:r>
              <a:rPr lang="cs-CZ" altLang="cs-CZ" sz="2000" dirty="0" err="1"/>
              <a:t>endomorfní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mezomorf</a:t>
            </a: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9900"/>
                </a:solidFill>
              </a:rPr>
              <a:t>13 střední somatotyp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114B6500-7118-5ECD-FAD7-8C7789098405}"/>
              </a:ext>
            </a:extLst>
          </p:cNvPr>
          <p:cNvSpPr/>
          <p:nvPr/>
        </p:nvSpPr>
        <p:spPr>
          <a:xfrm>
            <a:off x="3681350" y="1781299"/>
            <a:ext cx="1436915" cy="7600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MESO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-MORFIE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1-7-1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9809E61-9CFC-B003-79AA-2A83EDADBAE7}"/>
              </a:ext>
            </a:extLst>
          </p:cNvPr>
          <p:cNvSpPr/>
          <p:nvPr/>
        </p:nvSpPr>
        <p:spPr>
          <a:xfrm>
            <a:off x="1893123" y="4876800"/>
            <a:ext cx="1436915" cy="7600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ENDO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-MORFIE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7-7-1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E2FA8256-A772-83E2-699A-F88EF44A99E7}"/>
              </a:ext>
            </a:extLst>
          </p:cNvPr>
          <p:cNvSpPr/>
          <p:nvPr/>
        </p:nvSpPr>
        <p:spPr>
          <a:xfrm>
            <a:off x="5626924" y="4878780"/>
            <a:ext cx="1436915" cy="7600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EKTO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-MORFIE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1-1-7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Somatotyp">
            <a:extLst>
              <a:ext uri="{FF2B5EF4-FFF2-40B4-BE49-F238E27FC236}">
                <a16:creationId xmlns:a16="http://schemas.microsoft.com/office/drawing/2014/main" id="{84CEFD76-619C-C96C-E6CC-127EEBEC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88913"/>
            <a:ext cx="5972175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5">
            <a:extLst>
              <a:ext uri="{FF2B5EF4-FFF2-40B4-BE49-F238E27FC236}">
                <a16:creationId xmlns:a16="http://schemas.microsoft.com/office/drawing/2014/main" id="{9BB4B1A0-7029-CDA8-3AB3-8AC413840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20714"/>
            <a:ext cx="2663825" cy="954087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800" b="1" dirty="0">
                <a:solidFill>
                  <a:schemeClr val="accent2"/>
                </a:solidFill>
              </a:rPr>
              <a:t>SOMATOTYP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SPORTOVC</a:t>
            </a:r>
            <a:r>
              <a:rPr lang="cs-CZ" altLang="cs-CZ" sz="2800" b="1" cap="all" dirty="0" err="1">
                <a:solidFill>
                  <a:schemeClr val="accent2"/>
                </a:solidFill>
              </a:rPr>
              <a:t>ů</a:t>
            </a:r>
            <a:endParaRPr lang="en-GB" altLang="cs-CZ" sz="2800" b="1" cap="all" dirty="0">
              <a:solidFill>
                <a:schemeClr val="accent2"/>
              </a:solidFill>
            </a:endParaRPr>
          </a:p>
        </p:txBody>
      </p:sp>
      <p:sp>
        <p:nvSpPr>
          <p:cNvPr id="78852" name="Text Box 6">
            <a:extLst>
              <a:ext uri="{FF2B5EF4-FFF2-40B4-BE49-F238E27FC236}">
                <a16:creationId xmlns:a16="http://schemas.microsoft.com/office/drawing/2014/main" id="{03A8F301-A334-FC08-6E25-038860D4D040}"/>
              </a:ext>
            </a:extLst>
          </p:cNvPr>
          <p:cNvSpPr txBox="1">
            <a:spLocks noChangeArrowheads="1"/>
          </p:cNvSpPr>
          <p:nvPr/>
        </p:nvSpPr>
        <p:spPr bwMode="auto">
          <a:xfrm rot="20125928">
            <a:off x="8183564" y="620713"/>
            <a:ext cx="1812925" cy="2430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GYMNASTIKA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PLAVÁNÍ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BASKETBAL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Antrop35">
            <a:extLst>
              <a:ext uri="{FF2B5EF4-FFF2-40B4-BE49-F238E27FC236}">
                <a16:creationId xmlns:a16="http://schemas.microsoft.com/office/drawing/2014/main" id="{45256E13-9C37-ABF7-F135-E6D2AA92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47650"/>
            <a:ext cx="748982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C33FC4B7-0CBB-F649-939E-59BA96220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484314"/>
            <a:ext cx="2663825" cy="954087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800" b="1" dirty="0">
                <a:solidFill>
                  <a:schemeClr val="accent2"/>
                </a:solidFill>
              </a:rPr>
              <a:t>SOMATOTYP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SPORTOVC</a:t>
            </a:r>
            <a:r>
              <a:rPr lang="cs-CZ" altLang="cs-CZ" sz="2800" b="1" cap="all" dirty="0" err="1">
                <a:solidFill>
                  <a:schemeClr val="accent2"/>
                </a:solidFill>
              </a:rPr>
              <a:t>ů</a:t>
            </a:r>
            <a:endParaRPr lang="en-GB" altLang="cs-CZ" sz="2800" b="1" cap="all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rázek 1">
            <a:extLst>
              <a:ext uri="{FF2B5EF4-FFF2-40B4-BE49-F238E27FC236}">
                <a16:creationId xmlns:a16="http://schemas.microsoft.com/office/drawing/2014/main" id="{8DF46D55-6400-E2F6-AFD8-02E7FF735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060576"/>
            <a:ext cx="8580438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Obdélník 2">
            <a:extLst>
              <a:ext uri="{FF2B5EF4-FFF2-40B4-BE49-F238E27FC236}">
                <a16:creationId xmlns:a16="http://schemas.microsoft.com/office/drawing/2014/main" id="{84D930B8-7677-A747-4C63-15D78B6C3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5516563"/>
            <a:ext cx="8580438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/>
              <a:t>(</a:t>
            </a:r>
            <a:r>
              <a:rPr lang="cs-CZ" altLang="cs-CZ" sz="1200">
                <a:hlinkClick r:id="rId3"/>
              </a:rPr>
              <a:t>http://firstlinehealthclinic.com/images/cave_man.jpg</a:t>
            </a:r>
            <a:r>
              <a:rPr lang="cs-CZ" altLang="cs-CZ" sz="1200"/>
              <a:t>, 2015)</a:t>
            </a:r>
          </a:p>
        </p:txBody>
      </p:sp>
      <p:sp>
        <p:nvSpPr>
          <p:cNvPr id="4" name="Zahnutá šipka nahoru 3">
            <a:extLst>
              <a:ext uri="{FF2B5EF4-FFF2-40B4-BE49-F238E27FC236}">
                <a16:creationId xmlns:a16="http://schemas.microsoft.com/office/drawing/2014/main" id="{23AB38AD-4022-49C1-F4DB-E5623CD9D145}"/>
              </a:ext>
            </a:extLst>
          </p:cNvPr>
          <p:cNvSpPr/>
          <p:nvPr/>
        </p:nvSpPr>
        <p:spPr>
          <a:xfrm rot="10800000">
            <a:off x="3792538" y="1341438"/>
            <a:ext cx="6119812" cy="1008062"/>
          </a:xfrm>
          <a:prstGeom prst="curved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F94109E6-4ED5-7449-01FF-690EC4167EFA}"/>
              </a:ext>
            </a:extLst>
          </p:cNvPr>
          <p:cNvSpPr/>
          <p:nvPr/>
        </p:nvSpPr>
        <p:spPr>
          <a:xfrm>
            <a:off x="4440239" y="2133600"/>
            <a:ext cx="4968875" cy="287338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rgbClr val="0070C0"/>
                </a:solidFill>
              </a:rPr>
              <a:t>CIVILIZACE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81051" y="492262"/>
            <a:ext cx="10691965" cy="542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spcAft>
                <a:spcPts val="300"/>
              </a:spcAft>
              <a:buSzPts val="1400"/>
            </a:pPr>
            <a:r>
              <a:rPr lang="cs-CZ" sz="2400" b="1" u="sng" cap="all" dirty="0" err="1">
                <a:solidFill>
                  <a:srgbClr val="0070C0"/>
                </a:solidFill>
                <a:latin typeface="Calibri" panose="020F0502020204030204" pitchFamily="34" charset="0"/>
              </a:rPr>
              <a:t>Acido</a:t>
            </a:r>
            <a:r>
              <a:rPr lang="cs-CZ" sz="2400" b="1" u="sng" cap="all" dirty="0">
                <a:solidFill>
                  <a:srgbClr val="0070C0"/>
                </a:solidFill>
                <a:latin typeface="Calibri" panose="020F0502020204030204" pitchFamily="34" charset="0"/>
              </a:rPr>
              <a:t>-bazická rovnováha, </a:t>
            </a:r>
            <a:r>
              <a:rPr lang="cs-CZ" sz="2400" b="1" u="sng" dirty="0">
                <a:solidFill>
                  <a:srgbClr val="7030A0"/>
                </a:solidFill>
                <a:latin typeface="Calibri" panose="020F0502020204030204" pitchFamily="34" charset="0"/>
              </a:rPr>
              <a:t>ZÁTĚŽOVÁ ACIDÓZA</a:t>
            </a:r>
          </a:p>
          <a:p>
            <a:pPr>
              <a:spcAft>
                <a:spcPts val="0"/>
              </a:spcAf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Při intenzivní svalové práci 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je produkováno více H</a:t>
            </a:r>
            <a:r>
              <a:rPr lang="cs-CZ" sz="2000" b="1" baseline="30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+ </a:t>
            </a:r>
            <a:endParaRPr lang="cs-CZ" sz="2000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→ ↑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poměr kyselých a zásaditých látek ve vnitřním prostředí, tj. zdrojů vodíkových kationtů H</a:t>
            </a:r>
            <a:r>
              <a:rPr lang="cs-CZ" sz="2000" b="1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 a </a:t>
            </a:r>
            <a:r>
              <a:rPr lang="cs-CZ" sz="20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bazí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 - zdrojů hydroxylových aniontů OH</a:t>
            </a:r>
            <a:r>
              <a:rPr lang="cs-CZ" sz="2000" b="1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Buňky mohou dobře fungovat v prostředí se stálým množstvím H</a:t>
            </a:r>
            <a:r>
              <a:rPr lang="cs-CZ" sz="2000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a jeho poměru k OH</a:t>
            </a:r>
            <a:r>
              <a:rPr lang="cs-CZ" sz="2000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. V krvi je u zdravého člověka v tělesném klidu slabě zásadité prostředí, kdy je 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pH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kolem 7,4.</a:t>
            </a: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(pH je záporný desítkový logaritmus koncentrace vodíkových kationtů). 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Stavu s vyšším množstvím H</a:t>
            </a:r>
            <a:r>
              <a:rPr lang="cs-CZ" sz="2000" baseline="30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cs-CZ" sz="2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(pH </a:t>
            </a: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&lt;</a:t>
            </a:r>
            <a:r>
              <a:rPr lang="cs-CZ" sz="2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7,3) se říká 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acidóza</a:t>
            </a:r>
            <a:r>
              <a:rPr lang="cs-CZ" sz="2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- kyselé prostředí.</a:t>
            </a:r>
            <a:endParaRPr lang="cs-CZ" sz="2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(Stavu s nižším množstvím H+ (pH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&gt;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7,5) se říká 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alkalóza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- zásadité prostředí.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K udržování stálé </a:t>
            </a:r>
            <a:r>
              <a:rPr lang="cs-CZ" sz="2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acido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-bazické rovnováhy má organizmus </a:t>
            </a:r>
            <a:r>
              <a:rPr lang="cs-CZ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kompenzační 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pufrovací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r>
              <a:rPr lang="cs-CZ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mechanizmy. </a:t>
            </a: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Velkou </a:t>
            </a:r>
            <a:r>
              <a:rPr lang="cs-CZ" sz="2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pufrovací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kapacitu má 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systém </a:t>
            </a:r>
            <a:r>
              <a:rPr lang="cs-CZ" sz="20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hydrogenkarbonát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 (bikarbonát) a oxid uhličitý“ (HCO</a:t>
            </a:r>
            <a:r>
              <a:rPr lang="cs-CZ" sz="2000" b="1" baseline="-25000" dirty="0"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cs-CZ" sz="2000" b="1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 a CO</a:t>
            </a:r>
            <a:r>
              <a:rPr lang="cs-CZ" sz="2000" b="1" baseline="-25000" dirty="0"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). </a:t>
            </a: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Jeho činnost je ovlivňována činností jater a ledvin a dýcháním. </a:t>
            </a:r>
          </a:p>
          <a:p>
            <a:pPr>
              <a:spcAft>
                <a:spcPts val="0"/>
              </a:spcAft>
            </a:pPr>
            <a:r>
              <a:rPr lang="cs-CZ" sz="2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Pufrovací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schopnosti má také hemoglobin v červených krvinkách.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51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890032"/>
            <a:ext cx="8031892" cy="57084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196280" y="288324"/>
            <a:ext cx="5618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</a:rPr>
              <a:t>KOMPENZACE ZÁTĚŽOVÉ ACIDÓZY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73" y="2505705"/>
            <a:ext cx="3952714" cy="247712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030B13B-B26C-9F7E-824C-107A58C2005F}"/>
              </a:ext>
            </a:extLst>
          </p:cNvPr>
          <p:cNvSpPr txBox="1"/>
          <p:nvPr/>
        </p:nvSpPr>
        <p:spPr>
          <a:xfrm>
            <a:off x="8272049" y="4821174"/>
            <a:ext cx="376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Vyprodukovaného CO</a:t>
            </a:r>
            <a:r>
              <a:rPr lang="cs-CZ" baseline="-25000" dirty="0"/>
              <a:t>2</a:t>
            </a:r>
            <a:r>
              <a:rPr lang="cs-CZ" dirty="0"/>
              <a:t> se organizmus zbavuje jeho vydýcháním plícemi. 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8622CC8-5995-CA9E-14B0-BA84448DAFBE}"/>
              </a:ext>
            </a:extLst>
          </p:cNvPr>
          <p:cNvCxnSpPr/>
          <p:nvPr/>
        </p:nvCxnSpPr>
        <p:spPr>
          <a:xfrm>
            <a:off x="7344796" y="4413956"/>
            <a:ext cx="14654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089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28" y="783411"/>
            <a:ext cx="6819900" cy="60574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94807" y="740100"/>
            <a:ext cx="11223951" cy="1846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002060"/>
                </a:solidFill>
              </a:rPr>
              <a:t>Mechanizmus působení ROS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cs-CZ" altLang="cs-CZ" sz="2000" b="1" dirty="0" err="1">
                <a:solidFill>
                  <a:srgbClr val="002060"/>
                </a:solidFill>
              </a:rPr>
              <a:t>Peroxidace</a:t>
            </a:r>
            <a:r>
              <a:rPr lang="cs-CZ" altLang="cs-CZ" sz="2000" b="1" dirty="0">
                <a:solidFill>
                  <a:srgbClr val="002060"/>
                </a:solidFill>
              </a:rPr>
              <a:t> lipidů </a:t>
            </a:r>
            <a:r>
              <a:rPr lang="cs-CZ" altLang="cs-CZ" sz="2000" dirty="0">
                <a:solidFill>
                  <a:srgbClr val="002060"/>
                </a:solidFill>
                <a:cs typeface="Arial" panose="020B0604020202020204" pitchFamily="34" charset="0"/>
              </a:rPr>
              <a:t>→</a:t>
            </a:r>
            <a:r>
              <a:rPr lang="cs-CZ" altLang="cs-CZ" sz="2000" dirty="0">
                <a:solidFill>
                  <a:srgbClr val="002060"/>
                </a:solidFill>
              </a:rPr>
              <a:t> </a:t>
            </a:r>
            <a:r>
              <a:rPr lang="cs-CZ" altLang="cs-CZ" sz="2000" dirty="0"/>
              <a:t>ničení </a:t>
            </a:r>
            <a:r>
              <a:rPr lang="cs-CZ" altLang="cs-CZ" sz="2000" b="1" dirty="0">
                <a:solidFill>
                  <a:srgbClr val="FF0000"/>
                </a:solidFill>
              </a:rPr>
              <a:t>membrán</a:t>
            </a:r>
            <a:r>
              <a:rPr lang="cs-CZ" altLang="cs-CZ" sz="2000" dirty="0"/>
              <a:t> </a:t>
            </a:r>
            <a:r>
              <a:rPr lang="cs-CZ" altLang="cs-CZ" sz="2000" b="1" dirty="0">
                <a:solidFill>
                  <a:srgbClr val="0070C0"/>
                </a:solidFill>
              </a:rPr>
              <a:t>mitochondrií</a:t>
            </a:r>
            <a:r>
              <a:rPr lang="cs-CZ" altLang="cs-CZ" sz="2000" dirty="0">
                <a:solidFill>
                  <a:srgbClr val="7030A0"/>
                </a:solidFill>
              </a:rPr>
              <a:t> - </a:t>
            </a:r>
            <a:r>
              <a:rPr lang="cs-CZ" altLang="cs-CZ" sz="2000" b="1" dirty="0">
                <a:solidFill>
                  <a:srgbClr val="7030A0"/>
                </a:solidFill>
              </a:rPr>
              <a:t>myocytů</a:t>
            </a:r>
            <a:r>
              <a:rPr lang="cs-CZ" altLang="cs-CZ" sz="2000" dirty="0">
                <a:solidFill>
                  <a:srgbClr val="7030A0"/>
                </a:solidFill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→</a:t>
            </a:r>
            <a:r>
              <a:rPr lang="cs-CZ" alt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.. krev → další tkáně ..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Oxidace proteinů </a:t>
            </a:r>
            <a:r>
              <a:rPr lang="cs-CZ" altLang="cs-CZ" sz="2000" dirty="0">
                <a:solidFill>
                  <a:srgbClr val="002060"/>
                </a:solidFill>
              </a:rPr>
              <a:t>→ </a:t>
            </a:r>
            <a:r>
              <a:rPr lang="cs-CZ" altLang="cs-CZ" sz="2000" dirty="0"/>
              <a:t>ničení </a:t>
            </a:r>
            <a:r>
              <a:rPr lang="cs-CZ" altLang="cs-CZ" sz="2000" dirty="0">
                <a:solidFill>
                  <a:srgbClr val="FF0000"/>
                </a:solidFill>
              </a:rPr>
              <a:t>enzymů, hormonů, nosičů látek, struktur</a:t>
            </a:r>
            <a:r>
              <a:rPr lang="cs-CZ" altLang="cs-CZ" sz="2000" dirty="0"/>
              <a:t> intra- a extracelulárně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Poškození </a:t>
            </a:r>
            <a:r>
              <a:rPr lang="cs-CZ" altLang="cs-CZ" sz="2000" b="1" dirty="0">
                <a:solidFill>
                  <a:srgbClr val="FF0000"/>
                </a:solidFill>
              </a:rPr>
              <a:t>DNA</a:t>
            </a:r>
            <a:r>
              <a:rPr lang="cs-CZ" altLang="cs-CZ" sz="2000" b="1" dirty="0">
                <a:solidFill>
                  <a:srgbClr val="002060"/>
                </a:solidFill>
              </a:rPr>
              <a:t> </a:t>
            </a:r>
            <a:r>
              <a:rPr lang="cs-CZ" altLang="cs-CZ" sz="2000" dirty="0"/>
              <a:t>v jádrech buněk </a:t>
            </a:r>
            <a:r>
              <a:rPr lang="cs-CZ" altLang="cs-CZ" sz="2000" dirty="0">
                <a:solidFill>
                  <a:srgbClr val="002060"/>
                </a:solidFill>
              </a:rPr>
              <a:t>– </a:t>
            </a:r>
            <a:r>
              <a:rPr lang="cs-CZ" altLang="cs-CZ" sz="2000" b="1" dirty="0">
                <a:solidFill>
                  <a:srgbClr val="7030A0"/>
                </a:solidFill>
              </a:rPr>
              <a:t>genů</a:t>
            </a:r>
            <a:endParaRPr lang="cs-CZ" altLang="cs-CZ" sz="2000" dirty="0">
              <a:solidFill>
                <a:srgbClr val="7030A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099010" y="6594616"/>
            <a:ext cx="47003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http://www.medicinehack.com/2011/06/cardiac-muscles-properties-morphology.html</a:t>
            </a:r>
          </a:p>
        </p:txBody>
      </p:sp>
      <p:sp>
        <p:nvSpPr>
          <p:cNvPr id="7" name="Bublinový popisek se šipkou doprava 6"/>
          <p:cNvSpPr/>
          <p:nvPr/>
        </p:nvSpPr>
        <p:spPr>
          <a:xfrm>
            <a:off x="612617" y="3944649"/>
            <a:ext cx="1486393" cy="447675"/>
          </a:xfrm>
          <a:prstGeom prst="rightArrow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JÁDRO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05" y="3871472"/>
            <a:ext cx="3601453" cy="2713094"/>
          </a:xfrm>
          <a:prstGeom prst="rect">
            <a:avLst/>
          </a:prstGeom>
          <a:ln>
            <a:solidFill>
              <a:srgbClr val="CC66FF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8758149" y="3482984"/>
            <a:ext cx="2338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cap="all" dirty="0">
                <a:solidFill>
                  <a:srgbClr val="7030A0"/>
                </a:solidFill>
              </a:rPr>
              <a:t>RABDOMYOLÝZA</a:t>
            </a:r>
            <a:endParaRPr lang="cs-CZ" sz="2400" dirty="0">
              <a:solidFill>
                <a:srgbClr val="7030A0"/>
              </a:solidFill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7345378" y="1614804"/>
            <a:ext cx="1321211" cy="2197320"/>
          </a:xfrm>
          <a:prstGeom prst="straightConnector1">
            <a:avLst/>
          </a:prstGeom>
          <a:ln w="635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ál 9"/>
          <p:cNvSpPr/>
          <p:nvPr/>
        </p:nvSpPr>
        <p:spPr>
          <a:xfrm rot="2293596">
            <a:off x="8256785" y="4597733"/>
            <a:ext cx="3526066" cy="10147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5233481" y="1614804"/>
            <a:ext cx="367219" cy="1196490"/>
          </a:xfrm>
          <a:prstGeom prst="straightConnector1">
            <a:avLst/>
          </a:prstGeom>
          <a:ln w="63500">
            <a:solidFill>
              <a:srgbClr val="0070C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4221804" y="2797067"/>
            <a:ext cx="1011677" cy="916749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4851965" y="2791542"/>
            <a:ext cx="412228" cy="922274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5260503" y="2811294"/>
            <a:ext cx="53855" cy="1000830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/>
          <p:cNvSpPr txBox="1">
            <a:spLocks/>
          </p:cNvSpPr>
          <p:nvPr/>
        </p:nvSpPr>
        <p:spPr>
          <a:xfrm>
            <a:off x="213310" y="199697"/>
            <a:ext cx="11747462" cy="36810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cap="all" dirty="0">
                <a:solidFill>
                  <a:srgbClr val="0070C0"/>
                </a:solidFill>
                <a:latin typeface="+mn-lt"/>
              </a:rPr>
              <a:t>Oxidační stres A vytrvalostní ZÁTĚŽ</a:t>
            </a:r>
            <a:endParaRPr lang="cs-CZ" sz="24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987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002632" y="864810"/>
            <a:ext cx="10194757" cy="4924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7030A0"/>
                </a:solidFill>
              </a:rPr>
              <a:t>Vznik</a:t>
            </a:r>
            <a:r>
              <a:rPr lang="cs-CZ" altLang="cs-CZ" sz="2400" b="1" dirty="0">
                <a:solidFill>
                  <a:srgbClr val="002060"/>
                </a:solidFill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</a:rPr>
              <a:t>oxidačních látek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sz="2000" dirty="0"/>
              <a:t>[</a:t>
            </a:r>
            <a:r>
              <a:rPr lang="cs-CZ" altLang="cs-CZ" sz="2000" b="1" dirty="0"/>
              <a:t>RO</a:t>
            </a:r>
            <a:r>
              <a:rPr lang="cs-CZ" altLang="cs-CZ" sz="2000" dirty="0"/>
              <a:t>(N)</a:t>
            </a:r>
            <a:r>
              <a:rPr lang="cs-CZ" altLang="cs-CZ" sz="2000" b="1" dirty="0"/>
              <a:t>S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reactive</a:t>
            </a:r>
            <a:r>
              <a:rPr lang="cs-CZ" altLang="cs-CZ" sz="2000" dirty="0"/>
              <a:t> oxygen (and </a:t>
            </a:r>
            <a:r>
              <a:rPr lang="cs-CZ" altLang="cs-CZ" sz="2000" dirty="0" err="1"/>
              <a:t>nitrogen</a:t>
            </a:r>
            <a:r>
              <a:rPr lang="cs-CZ" altLang="cs-CZ" sz="2000" dirty="0"/>
              <a:t>) species</a:t>
            </a:r>
            <a:r>
              <a:rPr lang="en-US" altLang="cs-CZ" sz="2000" dirty="0"/>
              <a:t>]</a:t>
            </a:r>
            <a:endParaRPr lang="cs-CZ" altLang="cs-CZ" sz="2000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000" dirty="0"/>
          </a:p>
          <a:p>
            <a:pPr algn="ctr">
              <a:spcBef>
                <a:spcPct val="50000"/>
              </a:spcBef>
              <a:buNone/>
            </a:pPr>
            <a:r>
              <a:rPr lang="cs-CZ" altLang="cs-CZ" sz="2000" dirty="0">
                <a:solidFill>
                  <a:srgbClr val="7030A0"/>
                </a:solidFill>
              </a:rPr>
              <a:t>Při sval. práci se většina přijatého O</a:t>
            </a:r>
            <a:r>
              <a:rPr lang="cs-CZ" altLang="cs-CZ" sz="2000" baseline="-25000" dirty="0">
                <a:solidFill>
                  <a:srgbClr val="7030A0"/>
                </a:solidFill>
              </a:rPr>
              <a:t>2</a:t>
            </a:r>
            <a:r>
              <a:rPr lang="cs-CZ" altLang="cs-CZ" sz="2000" dirty="0">
                <a:solidFill>
                  <a:srgbClr val="7030A0"/>
                </a:solidFill>
              </a:rPr>
              <a:t> </a:t>
            </a:r>
            <a:r>
              <a:rPr lang="cs-CZ" altLang="cs-CZ" sz="2000" b="1" dirty="0">
                <a:solidFill>
                  <a:srgbClr val="7030A0"/>
                </a:solidFill>
              </a:rPr>
              <a:t>v mitochondriích myocytů </a:t>
            </a:r>
            <a:r>
              <a:rPr lang="cs-CZ" altLang="cs-CZ" sz="2000" dirty="0">
                <a:solidFill>
                  <a:srgbClr val="7030A0"/>
                </a:solidFill>
              </a:rPr>
              <a:t>přeměňuje na H</a:t>
            </a:r>
            <a:r>
              <a:rPr lang="cs-CZ" altLang="cs-CZ" sz="1800" baseline="-25000" dirty="0">
                <a:solidFill>
                  <a:srgbClr val="7030A0"/>
                </a:solidFill>
              </a:rPr>
              <a:t>2</a:t>
            </a:r>
            <a:r>
              <a:rPr lang="cs-CZ" altLang="cs-CZ" sz="2000" dirty="0">
                <a:solidFill>
                  <a:srgbClr val="7030A0"/>
                </a:solidFill>
              </a:rPr>
              <a:t>O, ale </a:t>
            </a:r>
          </a:p>
          <a:p>
            <a:pPr>
              <a:spcBef>
                <a:spcPct val="50000"/>
              </a:spcBef>
              <a:buNone/>
            </a:pPr>
            <a:endParaRPr lang="cs-CZ" altLang="cs-CZ" sz="2000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	    1-2% O</a:t>
            </a:r>
            <a:r>
              <a:rPr lang="cs-CZ" altLang="cs-CZ" sz="2000" b="1" baseline="-25000" dirty="0">
                <a:solidFill>
                  <a:srgbClr val="002060"/>
                </a:solidFill>
              </a:rPr>
              <a:t>2 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→</a:t>
            </a:r>
            <a:r>
              <a:rPr lang="cs-CZ" altLang="cs-CZ" sz="2000" b="1" dirty="0">
                <a:solidFill>
                  <a:srgbClr val="00206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superoxid</a:t>
            </a:r>
            <a:r>
              <a:rPr lang="cs-CZ" altLang="cs-CZ" sz="2000" dirty="0">
                <a:solidFill>
                  <a:srgbClr val="002060"/>
                </a:solidFill>
              </a:rPr>
              <a:t> (</a:t>
            </a:r>
            <a:r>
              <a:rPr lang="cs-CZ" altLang="cs-CZ" sz="2000" b="1" dirty="0">
                <a:solidFill>
                  <a:srgbClr val="FF0000"/>
                </a:solidFill>
              </a:rPr>
              <a:t>O</a:t>
            </a:r>
            <a:r>
              <a:rPr lang="cs-CZ" altLang="cs-CZ" sz="20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2000" dirty="0">
                <a:solidFill>
                  <a:srgbClr val="FF0000"/>
                </a:solidFill>
              </a:rPr>
              <a:t>*</a:t>
            </a:r>
            <a:r>
              <a:rPr lang="cs-CZ" altLang="cs-CZ" sz="2000" dirty="0">
                <a:solidFill>
                  <a:srgbClr val="002060"/>
                </a:solidFill>
              </a:rPr>
              <a:t>)  </a:t>
            </a:r>
            <a:r>
              <a:rPr lang="cs-CZ" altLang="cs-CZ" sz="1600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cs-CZ" altLang="cs-CZ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superoxid-dismutáza</a:t>
            </a:r>
            <a:r>
              <a:rPr lang="cs-CZ" altLang="cs-CZ" sz="1600" dirty="0">
                <a:solidFill>
                  <a:srgbClr val="002060"/>
                </a:solidFill>
                <a:latin typeface="Calibri" panose="020F0502020204030204" pitchFamily="34" charset="0"/>
              </a:rPr>
              <a:t>)  </a:t>
            </a:r>
            <a:r>
              <a:rPr lang="cs-CZ" altLang="cs-CZ" sz="2000" dirty="0">
                <a:solidFill>
                  <a:srgbClr val="FF0000"/>
                </a:solidFill>
              </a:rPr>
              <a:t>peroxid vodíku </a:t>
            </a:r>
            <a:r>
              <a:rPr lang="cs-CZ" altLang="cs-CZ" sz="2000" dirty="0">
                <a:solidFill>
                  <a:srgbClr val="002060"/>
                </a:solidFill>
              </a:rPr>
              <a:t>(</a:t>
            </a:r>
            <a:r>
              <a:rPr lang="cs-CZ" altLang="cs-CZ" sz="2000" dirty="0">
                <a:solidFill>
                  <a:srgbClr val="FF0000"/>
                </a:solidFill>
              </a:rPr>
              <a:t>H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2</a:t>
            </a:r>
            <a:r>
              <a:rPr lang="cs-CZ" altLang="cs-CZ" sz="2000" dirty="0">
                <a:solidFill>
                  <a:srgbClr val="FF0000"/>
                </a:solidFill>
              </a:rPr>
              <a:t>O</a:t>
            </a:r>
            <a:r>
              <a:rPr lang="cs-CZ" altLang="cs-CZ" sz="2000" baseline="-25000" dirty="0">
                <a:solidFill>
                  <a:srgbClr val="FF0000"/>
                </a:solidFill>
              </a:rPr>
              <a:t>2</a:t>
            </a:r>
            <a:r>
              <a:rPr lang="cs-CZ" altLang="cs-CZ" sz="2000" dirty="0">
                <a:solidFill>
                  <a:srgbClr val="002060"/>
                </a:solidFill>
              </a:rPr>
              <a:t>)</a:t>
            </a:r>
          </a:p>
          <a:p>
            <a:pPr>
              <a:spcBef>
                <a:spcPct val="50000"/>
              </a:spcBef>
              <a:buNone/>
            </a:pPr>
            <a:endParaRPr lang="cs-CZ" altLang="cs-CZ" sz="2000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		       			 </a:t>
            </a:r>
            <a:r>
              <a:rPr lang="cs-CZ" altLang="cs-CZ" sz="1600" dirty="0">
                <a:solidFill>
                  <a:srgbClr val="002060"/>
                </a:solidFill>
              </a:rPr>
              <a:t>(za přítomnosti Fe)		(v neutrofilních granulocytech)</a:t>
            </a:r>
            <a:r>
              <a:rPr lang="cs-CZ" altLang="cs-CZ" sz="2000" dirty="0">
                <a:solidFill>
                  <a:srgbClr val="002060"/>
                </a:solidFill>
              </a:rPr>
              <a:t>					</a:t>
            </a:r>
            <a:r>
              <a:rPr lang="cs-CZ" altLang="cs-CZ" sz="2000" b="1" dirty="0">
                <a:solidFill>
                  <a:srgbClr val="FF0000"/>
                </a:solidFill>
              </a:rPr>
              <a:t>hydroxyl</a:t>
            </a:r>
            <a:r>
              <a:rPr lang="cs-CZ" altLang="cs-CZ" sz="2000" dirty="0">
                <a:solidFill>
                  <a:srgbClr val="002060"/>
                </a:solidFill>
              </a:rPr>
              <a:t> (</a:t>
            </a:r>
            <a:r>
              <a:rPr lang="cs-CZ" altLang="cs-CZ" sz="2000" b="1" dirty="0">
                <a:solidFill>
                  <a:srgbClr val="FF0000"/>
                </a:solidFill>
              </a:rPr>
              <a:t>HO*</a:t>
            </a:r>
            <a:r>
              <a:rPr lang="cs-CZ" altLang="cs-CZ" sz="2000" dirty="0">
                <a:solidFill>
                  <a:srgbClr val="002060"/>
                </a:solidFill>
              </a:rPr>
              <a:t>)</a:t>
            </a:r>
            <a:r>
              <a:rPr lang="cs-CZ" altLang="cs-CZ" sz="2000" dirty="0">
                <a:solidFill>
                  <a:srgbClr val="002060"/>
                </a:solidFill>
                <a:cs typeface="Arial" panose="020B0604020202020204" pitchFamily="34" charset="0"/>
              </a:rPr>
              <a:t>		</a:t>
            </a: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kyselina chlorná </a:t>
            </a:r>
            <a:r>
              <a:rPr lang="cs-CZ" altLang="cs-CZ" sz="2000" dirty="0">
                <a:solidFill>
                  <a:srgbClr val="002060"/>
                </a:solidFill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solidFill>
                  <a:srgbClr val="FF0000"/>
                </a:solidFill>
                <a:cs typeface="Arial" panose="020B0604020202020204" pitchFamily="34" charset="0"/>
              </a:rPr>
              <a:t>HOCl</a:t>
            </a:r>
            <a:r>
              <a:rPr lang="cs-CZ" altLang="cs-CZ" sz="2000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		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							H</a:t>
            </a:r>
            <a:r>
              <a:rPr lang="cs-CZ" altLang="cs-CZ" sz="1800" baseline="-25000" dirty="0">
                <a:solidFill>
                  <a:srgbClr val="002060"/>
                </a:solidFill>
              </a:rPr>
              <a:t>2</a:t>
            </a:r>
            <a:r>
              <a:rPr lang="cs-CZ" altLang="cs-CZ" sz="2000" dirty="0">
                <a:solidFill>
                  <a:srgbClr val="002060"/>
                </a:solidFill>
              </a:rPr>
              <a:t>O + O</a:t>
            </a:r>
            <a:r>
              <a:rPr lang="cs-CZ" altLang="cs-CZ" sz="2000" baseline="-25000" dirty="0">
                <a:solidFill>
                  <a:srgbClr val="002060"/>
                </a:solidFill>
              </a:rPr>
              <a:t>2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6600323" y="3674386"/>
            <a:ext cx="609600" cy="425116"/>
          </a:xfrm>
          <a:prstGeom prst="straightConnector1">
            <a:avLst/>
          </a:prstGeom>
          <a:ln w="254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7333748" y="3674386"/>
            <a:ext cx="528387" cy="425116"/>
          </a:xfrm>
          <a:prstGeom prst="straightConnector1">
            <a:avLst/>
          </a:prstGeom>
          <a:ln w="254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7333748" y="4866584"/>
            <a:ext cx="528387" cy="425116"/>
          </a:xfrm>
          <a:prstGeom prst="straightConnector1">
            <a:avLst/>
          </a:prstGeom>
          <a:ln w="254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6600323" y="4866584"/>
            <a:ext cx="528387" cy="425116"/>
          </a:xfrm>
          <a:prstGeom prst="straightConnector1">
            <a:avLst/>
          </a:prstGeom>
          <a:ln w="254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4960018" y="3558761"/>
            <a:ext cx="1929063" cy="16040"/>
          </a:xfrm>
          <a:prstGeom prst="straightConnector1">
            <a:avLst/>
          </a:prstGeom>
          <a:ln w="38100" cmpd="thinThick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4950493" y="3286330"/>
            <a:ext cx="1938588" cy="3010"/>
          </a:xfrm>
          <a:prstGeom prst="straightConnector1">
            <a:avLst/>
          </a:prstGeom>
          <a:ln w="38100" cmpd="thinThick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589778" y="5789235"/>
            <a:ext cx="905723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algn="ctr">
              <a:spcBef>
                <a:spcPct val="50000"/>
              </a:spcBef>
              <a:buNone/>
            </a:pPr>
            <a:r>
              <a:rPr lang="cs-CZ" altLang="cs-CZ" sz="3200" baseline="-25000" dirty="0">
                <a:solidFill>
                  <a:srgbClr val="002060"/>
                </a:solidFill>
              </a:rPr>
              <a:t>V tělesném klidu 1 g jaterní tkáně produkuje asi 24 </a:t>
            </a:r>
            <a:r>
              <a:rPr lang="cs-CZ" altLang="cs-CZ" sz="3200" baseline="-25000" dirty="0" err="1">
                <a:solidFill>
                  <a:srgbClr val="002060"/>
                </a:solidFill>
              </a:rPr>
              <a:t>nmol</a:t>
            </a:r>
            <a:r>
              <a:rPr lang="cs-CZ" altLang="cs-CZ" sz="3200" baseline="-25000" dirty="0">
                <a:solidFill>
                  <a:srgbClr val="002060"/>
                </a:solidFill>
              </a:rPr>
              <a:t> </a:t>
            </a:r>
            <a:r>
              <a:rPr lang="cs-CZ" altLang="cs-CZ" sz="3200" baseline="-25000" dirty="0" err="1">
                <a:solidFill>
                  <a:srgbClr val="002060"/>
                </a:solidFill>
              </a:rPr>
              <a:t>superoxidu</a:t>
            </a:r>
            <a:r>
              <a:rPr lang="cs-CZ" altLang="cs-CZ" sz="3200" baseline="-25000" dirty="0">
                <a:solidFill>
                  <a:srgbClr val="002060"/>
                </a:solidFill>
              </a:rPr>
              <a:t> / min. </a:t>
            </a:r>
            <a:r>
              <a:rPr lang="cs-CZ" altLang="cs-CZ" sz="3200" b="1" baseline="-25000" dirty="0">
                <a:solidFill>
                  <a:srgbClr val="7030A0"/>
                </a:solidFill>
              </a:rPr>
              <a:t>Intenzivní svalová práce produkci ROS mnohonásobně zesiluje.</a:t>
            </a:r>
            <a:endParaRPr lang="cs-CZ" altLang="cs-CZ" sz="3200" b="1" dirty="0">
              <a:solidFill>
                <a:srgbClr val="7030A0"/>
              </a:solidFill>
            </a:endParaRPr>
          </a:p>
        </p:txBody>
      </p:sp>
      <p:pic>
        <p:nvPicPr>
          <p:cNvPr id="13" name="Picture 2" descr="http://www.zschemie.euweb.cz/molekuly/atom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43" y="4047748"/>
            <a:ext cx="1095375" cy="1095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8"/>
          <p:cNvSpPr>
            <a:spLocks noChangeArrowheads="1"/>
          </p:cNvSpPr>
          <p:nvPr/>
        </p:nvSpPr>
        <p:spPr bwMode="auto">
          <a:xfrm>
            <a:off x="1002632" y="5143123"/>
            <a:ext cx="2360579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nestabilní atom O</a:t>
            </a:r>
            <a:r>
              <a:rPr lang="cs-CZ" altLang="cs-CZ" sz="1800" baseline="30000" dirty="0">
                <a:solidFill>
                  <a:srgbClr val="FF0000"/>
                </a:solidFill>
              </a:rPr>
              <a:t>2-</a:t>
            </a:r>
            <a:endParaRPr lang="cs-CZ" altLang="cs-CZ" sz="1800" baseline="300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2 nepárové elektrony</a:t>
            </a: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213310" y="199697"/>
            <a:ext cx="11747462" cy="36810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cap="all" dirty="0">
                <a:solidFill>
                  <a:srgbClr val="0070C0"/>
                </a:solidFill>
                <a:latin typeface="+mn-lt"/>
              </a:rPr>
              <a:t>Oxidační stres a vytrvalostní ZÁTĚŽ</a:t>
            </a:r>
            <a:endParaRPr lang="cs-CZ" sz="24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1731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2671458"/>
            <a:ext cx="6247290" cy="4144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" y="1686406"/>
            <a:ext cx="6231857" cy="3736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495635" y="378833"/>
            <a:ext cx="11200730" cy="46166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Fyzická zátěž, oxidační stres a </a:t>
            </a:r>
            <a:r>
              <a:rPr lang="cs-CZ" sz="2400" b="1" dirty="0" err="1">
                <a:solidFill>
                  <a:srgbClr val="002060"/>
                </a:solidFill>
              </a:rPr>
              <a:t>rabdomyolýza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110963" y="6138860"/>
            <a:ext cx="2018739" cy="67710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SKELETAL MUSCLES</a:t>
            </a:r>
          </a:p>
          <a:p>
            <a:pPr algn="ctr"/>
            <a:r>
              <a:rPr lang="cs-CZ" sz="2000" dirty="0">
                <a:solidFill>
                  <a:srgbClr val="FF0000"/>
                </a:solidFill>
              </a:rPr>
              <a:t>Rhabdomyolysis</a:t>
            </a:r>
          </a:p>
        </p:txBody>
      </p:sp>
      <p:pic>
        <p:nvPicPr>
          <p:cNvPr id="9" name="Picture 2" descr="Pohy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28" y="3429000"/>
            <a:ext cx="1076437" cy="14478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1251952" y="1353650"/>
            <a:ext cx="394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7030A0"/>
                </a:solidFill>
              </a:rPr>
              <a:t>FAKTORY VZNIKU OXIDAČNÍHO STRESU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218390" y="2362446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7030A0"/>
                </a:solidFill>
              </a:rPr>
              <a:t>OXIDAČNÍ STRES V PATOGENEZI NEMOCÍ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0625357" y="2679576"/>
            <a:ext cx="1492994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7030A0"/>
                </a:solidFill>
              </a:rPr>
              <a:t>Cardiopathy</a:t>
            </a:r>
            <a:endParaRPr lang="cs-CZ" sz="2000" dirty="0">
              <a:solidFill>
                <a:srgbClr val="7030A0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518028" y="891214"/>
            <a:ext cx="11200730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000" dirty="0" err="1">
                <a:sym typeface="Symbol" panose="05050102010706020507" pitchFamily="18" charset="2"/>
              </a:rPr>
              <a:t>Palazzetti</a:t>
            </a:r>
            <a:r>
              <a:rPr lang="cs-CZ" altLang="cs-CZ" sz="2000" dirty="0">
                <a:sym typeface="Symbol" panose="05050102010706020507" pitchFamily="18" charset="2"/>
              </a:rPr>
              <a:t> et al. (2003). </a:t>
            </a:r>
            <a:r>
              <a:rPr lang="cs-CZ" altLang="cs-CZ" sz="2000" b="1" dirty="0" err="1">
                <a:solidFill>
                  <a:srgbClr val="FF0000"/>
                </a:solidFill>
                <a:sym typeface="Symbol" panose="05050102010706020507" pitchFamily="18" charset="2"/>
              </a:rPr>
              <a:t>Overloading</a:t>
            </a:r>
            <a:r>
              <a:rPr lang="cs-CZ" alt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sym typeface="Symbol" panose="05050102010706020507" pitchFamily="18" charset="2"/>
              </a:rPr>
              <a:t>training</a:t>
            </a:r>
            <a:r>
              <a:rPr lang="cs-CZ" alt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sym typeface="Symbol" panose="05050102010706020507" pitchFamily="18" charset="2"/>
              </a:rPr>
              <a:t>increases</a:t>
            </a:r>
            <a:r>
              <a:rPr lang="cs-CZ" alt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sym typeface="Symbol" panose="05050102010706020507" pitchFamily="18" charset="2"/>
              </a:rPr>
              <a:t>exercise-induced</a:t>
            </a:r>
            <a:r>
              <a:rPr lang="cs-CZ" alt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sym typeface="Symbol" panose="05050102010706020507" pitchFamily="18" charset="2"/>
              </a:rPr>
              <a:t>oxidative</a:t>
            </a:r>
            <a:r>
              <a:rPr lang="cs-CZ" alt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  <a:t> stress and </a:t>
            </a:r>
            <a:r>
              <a:rPr lang="cs-CZ" altLang="cs-CZ" sz="2000" b="1" dirty="0" err="1">
                <a:solidFill>
                  <a:srgbClr val="FF0000"/>
                </a:solidFill>
                <a:sym typeface="Symbol" panose="05050102010706020507" pitchFamily="18" charset="2"/>
              </a:rPr>
              <a:t>damage</a:t>
            </a:r>
            <a:r>
              <a:rPr lang="cs-CZ" alt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1956328" y="5226006"/>
            <a:ext cx="28712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900" dirty="0"/>
              <a:t>http://cleansingweightlosssystems.com/oxidative-stress/</a:t>
            </a:r>
          </a:p>
        </p:txBody>
      </p:sp>
      <p:sp>
        <p:nvSpPr>
          <p:cNvPr id="6" name="Obdélník 5"/>
          <p:cNvSpPr/>
          <p:nvPr/>
        </p:nvSpPr>
        <p:spPr>
          <a:xfrm rot="16200000">
            <a:off x="9981404" y="4551883"/>
            <a:ext cx="42130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https://bryanempowered.files.wordpress.com/2013/04/oxidative-stress.jpg</a:t>
            </a:r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6201065" y="4145171"/>
            <a:ext cx="1809079" cy="195181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9168384" y="3176122"/>
            <a:ext cx="1951948" cy="1021366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>
            <a:off x="9046464" y="4674994"/>
            <a:ext cx="983184" cy="1524186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/>
          <p:cNvSpPr/>
          <p:nvPr/>
        </p:nvSpPr>
        <p:spPr>
          <a:xfrm>
            <a:off x="2693957" y="4520149"/>
            <a:ext cx="1344478" cy="8212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OXID. LÁTKY</a:t>
            </a:r>
          </a:p>
        </p:txBody>
      </p:sp>
    </p:spTree>
    <p:extLst>
      <p:ext uri="{BB962C8B-B14F-4D97-AF65-F5344CB8AC3E}">
        <p14:creationId xmlns:p14="http://schemas.microsoft.com/office/powerpoint/2010/main" val="12616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7" grpId="0" animBg="1"/>
      <p:bldP spid="4" grpId="0"/>
      <p:bldP spid="6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81" y="380999"/>
            <a:ext cx="8254457" cy="601027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434755" y="667034"/>
            <a:ext cx="30704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POHYBOVÁ AKTIVITA</a:t>
            </a:r>
          </a:p>
          <a:p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OXIDAČNÍ STRES</a:t>
            </a:r>
          </a:p>
          <a:p>
            <a:endParaRPr lang="cs-CZ" sz="1600" b="1" i="1" dirty="0"/>
          </a:p>
          <a:p>
            <a:r>
              <a:rPr lang="cs-CZ" sz="1600" b="1" i="1" dirty="0" err="1"/>
              <a:t>Nutrition</a:t>
            </a:r>
            <a:r>
              <a:rPr lang="cs-CZ" sz="1600" b="1" i="1" dirty="0"/>
              <a:t>, </a:t>
            </a:r>
            <a:r>
              <a:rPr lang="cs-CZ" sz="1600" b="1" i="1" dirty="0" err="1"/>
              <a:t>physical</a:t>
            </a:r>
            <a:r>
              <a:rPr lang="cs-CZ" sz="1600" b="1" i="1" dirty="0"/>
              <a:t> </a:t>
            </a:r>
            <a:r>
              <a:rPr lang="cs-CZ" sz="1600" b="1" i="1" dirty="0" err="1"/>
              <a:t>activity</a:t>
            </a:r>
            <a:r>
              <a:rPr lang="cs-CZ" sz="1600" b="1" i="1" dirty="0"/>
              <a:t>, and </a:t>
            </a:r>
            <a:r>
              <a:rPr lang="cs-CZ" sz="1600" b="1" i="1" dirty="0" err="1"/>
              <a:t>cardiovascular</a:t>
            </a:r>
            <a:r>
              <a:rPr lang="cs-CZ" sz="1600" b="1" i="1" dirty="0"/>
              <a:t> </a:t>
            </a:r>
            <a:r>
              <a:rPr lang="cs-CZ" sz="1600" b="1" i="1" dirty="0" err="1"/>
              <a:t>disease</a:t>
            </a:r>
            <a:r>
              <a:rPr lang="cs-CZ" sz="1600" b="1" i="1" dirty="0"/>
              <a:t>: </a:t>
            </a:r>
            <a:r>
              <a:rPr lang="cs-CZ" sz="1600" b="1" i="1" dirty="0" err="1"/>
              <a:t>An</a:t>
            </a:r>
            <a:r>
              <a:rPr lang="cs-CZ" sz="1600" b="1" i="1" dirty="0"/>
              <a:t> update</a:t>
            </a:r>
          </a:p>
          <a:p>
            <a:r>
              <a:rPr lang="cs-CZ" sz="1600" i="1" dirty="0"/>
              <a:t>Louis J. </a:t>
            </a:r>
            <a:r>
              <a:rPr lang="cs-CZ" sz="1600" i="1" dirty="0" err="1"/>
              <a:t>Ignarro</a:t>
            </a:r>
            <a:r>
              <a:rPr lang="cs-CZ" sz="1600" i="1" dirty="0"/>
              <a:t>, Maria Luisa </a:t>
            </a:r>
            <a:r>
              <a:rPr lang="cs-CZ" sz="1600" i="1" dirty="0" err="1"/>
              <a:t>Balestrieri</a:t>
            </a:r>
            <a:r>
              <a:rPr lang="cs-CZ" sz="1600" i="1" dirty="0"/>
              <a:t>, Claudio </a:t>
            </a:r>
            <a:r>
              <a:rPr lang="cs-CZ" sz="1600" i="1" dirty="0" err="1"/>
              <a:t>Napoli</a:t>
            </a:r>
            <a:r>
              <a:rPr lang="cs-CZ" sz="1600" i="1" dirty="0"/>
              <a:t>. </a:t>
            </a:r>
            <a:r>
              <a:rPr lang="cs-CZ" sz="1600" i="1" dirty="0">
                <a:hlinkClick r:id="rId3"/>
              </a:rPr>
              <a:t>cardiores.2006.06.030</a:t>
            </a:r>
            <a:r>
              <a:rPr lang="cs-CZ" sz="1600" i="1" dirty="0"/>
              <a:t> 326-340 </a:t>
            </a:r>
          </a:p>
        </p:txBody>
      </p:sp>
    </p:spTree>
    <p:extLst>
      <p:ext uri="{BB962C8B-B14F-4D97-AF65-F5344CB8AC3E}">
        <p14:creationId xmlns:p14="http://schemas.microsoft.com/office/powerpoint/2010/main" val="2000011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3" y="2553127"/>
            <a:ext cx="4640665" cy="3095287"/>
          </a:xfrm>
          <a:prstGeom prst="rect">
            <a:avLst/>
          </a:prstGeom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329087" y="295054"/>
          <a:ext cx="11561379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61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>
                          <a:solidFill>
                            <a:schemeClr val="bg1"/>
                          </a:solidFill>
                        </a:rPr>
                        <a:t>HYPONATRÉMIE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cs-CZ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70C0"/>
                          </a:solidFill>
                        </a:rPr>
                        <a:t>EAH – </a:t>
                      </a:r>
                      <a:r>
                        <a:rPr lang="cs-CZ" sz="2400" dirty="0" err="1">
                          <a:solidFill>
                            <a:srgbClr val="0070C0"/>
                          </a:solidFill>
                        </a:rPr>
                        <a:t>exercise-associated</a:t>
                      </a:r>
                      <a:r>
                        <a:rPr lang="cs-CZ" sz="24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cs-CZ" sz="2400" dirty="0" err="1">
                          <a:solidFill>
                            <a:srgbClr val="0070C0"/>
                          </a:solidFill>
                        </a:rPr>
                        <a:t>hyponatremia</a:t>
                      </a:r>
                      <a:endParaRPr lang="cs-CZ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cs-CZ" sz="2400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 135 mmol•l</a:t>
                      </a:r>
                      <a:r>
                        <a:rPr lang="cs-CZ" sz="24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885" y="2553127"/>
            <a:ext cx="5500358" cy="30952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3"/>
          <p:cNvSpPr>
            <a:spLocks noChangeArrowheads="1"/>
          </p:cNvSpPr>
          <p:nvPr/>
        </p:nvSpPr>
        <p:spPr bwMode="auto">
          <a:xfrm>
            <a:off x="8923706" y="3894396"/>
            <a:ext cx="2411437" cy="707886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7030A0"/>
                </a:solidFill>
              </a:rPr>
              <a:t>„otrava vodou“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7030A0"/>
                </a:solidFill>
              </a:rPr>
              <a:t>otoky (obličej)</a:t>
            </a:r>
            <a:r>
              <a:rPr lang="cs-CZ" altLang="cs-CZ" sz="2000" baseline="300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61539" y="1798115"/>
            <a:ext cx="4481555" cy="267765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cap="all" dirty="0">
                <a:solidFill>
                  <a:srgbClr val="C00000"/>
                </a:solidFill>
              </a:rPr>
              <a:t>Výskyt hyponatrémie</a:t>
            </a:r>
          </a:p>
          <a:p>
            <a:pPr algn="ctr">
              <a:defRPr/>
            </a:pPr>
            <a:r>
              <a:rPr lang="cs-CZ" sz="2000" dirty="0"/>
              <a:t>(</a:t>
            </a:r>
            <a:r>
              <a:rPr lang="en-GB" sz="2000" dirty="0" err="1"/>
              <a:t>Knechtle</a:t>
            </a:r>
            <a:r>
              <a:rPr lang="en-GB" sz="2000" dirty="0"/>
              <a:t> B.</a:t>
            </a:r>
            <a:r>
              <a:rPr lang="cs-CZ" sz="2000" dirty="0"/>
              <a:t>,</a:t>
            </a:r>
            <a:r>
              <a:rPr lang="en-GB" sz="2000" dirty="0"/>
              <a:t> </a:t>
            </a:r>
            <a:r>
              <a:rPr lang="cs-CZ" sz="2000" dirty="0"/>
              <a:t>2013)</a:t>
            </a:r>
          </a:p>
          <a:p>
            <a:pPr>
              <a:defRPr/>
            </a:pPr>
            <a:r>
              <a:rPr lang="cs-CZ" sz="2400" dirty="0">
                <a:solidFill>
                  <a:srgbClr val="0070C0"/>
                </a:solidFill>
              </a:rPr>
              <a:t>Plavání 26 km 		</a:t>
            </a:r>
            <a:r>
              <a:rPr lang="cs-CZ" sz="2400" b="1" dirty="0">
                <a:solidFill>
                  <a:srgbClr val="0070C0"/>
                </a:solidFill>
                <a:cs typeface="Arial" panose="020B0604020202020204" pitchFamily="34" charset="0"/>
              </a:rPr>
              <a:t>♂</a:t>
            </a:r>
            <a:r>
              <a:rPr lang="cs-CZ" sz="2400" dirty="0">
                <a:solidFill>
                  <a:srgbClr val="0070C0"/>
                </a:solidFill>
              </a:rPr>
              <a:t>8%, </a:t>
            </a:r>
            <a:r>
              <a:rPr lang="cs-CZ" sz="2400" b="1" dirty="0">
                <a:solidFill>
                  <a:srgbClr val="0070C0"/>
                </a:solidFill>
                <a:cs typeface="Arial" panose="020B0604020202020204" pitchFamily="34" charset="0"/>
              </a:rPr>
              <a:t>♀</a:t>
            </a:r>
            <a:r>
              <a:rPr lang="cs-CZ" sz="2400" dirty="0">
                <a:solidFill>
                  <a:srgbClr val="0070C0"/>
                </a:solidFill>
              </a:rPr>
              <a:t>36%</a:t>
            </a:r>
          </a:p>
          <a:p>
            <a:pPr>
              <a:defRPr/>
            </a:pPr>
            <a:r>
              <a:rPr lang="cs-CZ" sz="2400" dirty="0">
                <a:solidFill>
                  <a:srgbClr val="0070C0"/>
                </a:solidFill>
              </a:rPr>
              <a:t>Kolo 109-720 km	0-0,5%</a:t>
            </a:r>
          </a:p>
          <a:p>
            <a:pPr>
              <a:defRPr/>
            </a:pPr>
            <a:r>
              <a:rPr lang="cs-CZ" sz="2400" dirty="0">
                <a:solidFill>
                  <a:srgbClr val="0070C0"/>
                </a:solidFill>
              </a:rPr>
              <a:t>Běh 100 km silnice	0-4,8%</a:t>
            </a:r>
          </a:p>
          <a:p>
            <a:pPr lvl="1">
              <a:defRPr/>
            </a:pPr>
            <a:r>
              <a:rPr lang="cs-CZ" sz="2400" dirty="0">
                <a:solidFill>
                  <a:srgbClr val="0070C0"/>
                </a:solidFill>
              </a:rPr>
              <a:t>161 km hory	30-51%</a:t>
            </a:r>
          </a:p>
          <a:p>
            <a:pPr>
              <a:defRPr/>
            </a:pPr>
            <a:r>
              <a:rPr lang="cs-CZ" sz="2400" dirty="0">
                <a:solidFill>
                  <a:srgbClr val="0070C0"/>
                </a:solidFill>
              </a:rPr>
              <a:t>Dlouhý triatlon	2-28%</a:t>
            </a:r>
          </a:p>
        </p:txBody>
      </p:sp>
    </p:spTree>
    <p:extLst>
      <p:ext uri="{BB962C8B-B14F-4D97-AF65-F5344CB8AC3E}">
        <p14:creationId xmlns:p14="http://schemas.microsoft.com/office/powerpoint/2010/main" val="204764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811" y="73540"/>
            <a:ext cx="11370235" cy="90126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VYTRVALOST. ZÁTĚŽ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2800" b="1" dirty="0">
                <a:latin typeface="+mn-lt"/>
              </a:rPr>
              <a:t> OXIDAČNÍ STRES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solidFill>
                  <a:srgbClr val="FF0000"/>
                </a:solidFill>
                <a:latin typeface="+mn-lt"/>
              </a:rPr>
              <a:t>Rhabdomyolýza</a:t>
            </a:r>
            <a:br>
              <a:rPr lang="cs-CZ" sz="2800" b="1" dirty="0">
                <a:latin typeface="+mn-lt"/>
              </a:rPr>
            </a:b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+ PITÍ HYPOTONICKÉHO NÁPOJE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800" b="1" dirty="0" err="1">
                <a:solidFill>
                  <a:srgbClr val="FF0000"/>
                </a:solidFill>
                <a:latin typeface="+mn-lt"/>
              </a:rPr>
              <a:t>Hyponatrémie</a:t>
            </a:r>
            <a:endParaRPr lang="cs-CZ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838199" y="1067173"/>
            <a:ext cx="10515601" cy="52251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VYČERPÁVAJÍCÍ VYTRVALOSTNÍ VÝKON +</a:t>
            </a:r>
            <a:r>
              <a:rPr lang="cs-CZ" sz="2200" dirty="0">
                <a:solidFill>
                  <a:srgbClr val="0070C0"/>
                </a:solidFill>
              </a:rPr>
              <a:t> VEDRO → POCENÍ → DEHYDRATACE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 + </a:t>
            </a:r>
            <a:r>
              <a:rPr lang="cs-CZ" sz="2200" dirty="0">
                <a:solidFill>
                  <a:srgbClr val="0070C0"/>
                </a:solidFill>
              </a:rPr>
              <a:t>VLHKO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3824741" y="2268319"/>
            <a:ext cx="2092191" cy="6003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HYPOHYDRATACE</a:t>
            </a:r>
          </a:p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HYPOVOLÉMIE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8367293" y="2507955"/>
            <a:ext cx="2611621" cy="64693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↑ objem hypotonického nápoje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838198" y="5309973"/>
            <a:ext cx="6136534" cy="522515"/>
          </a:xfrm>
          <a:prstGeom prst="roundRect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NEFROPATIE </a:t>
            </a:r>
            <a:r>
              <a:rPr lang="cs-CZ" sz="2000" dirty="0">
                <a:solidFill>
                  <a:schemeClr val="tx1"/>
                </a:solidFill>
              </a:rPr>
              <a:t>(</a:t>
            </a:r>
            <a:r>
              <a:rPr lang="cs-CZ" sz="2000" cap="all" dirty="0">
                <a:solidFill>
                  <a:schemeClr val="tx1"/>
                </a:solidFill>
              </a:rPr>
              <a:t>TUBULY) </a:t>
            </a:r>
            <a:r>
              <a:rPr lang="cs-CZ" sz="2000" dirty="0">
                <a:solidFill>
                  <a:schemeClr val="tx1"/>
                </a:solidFill>
              </a:rPr>
              <a:t>→ AKUTNÍ SELHÁNÍ LEDVIN</a:t>
            </a:r>
            <a:endParaRPr lang="cs-CZ" sz="2000" b="1" cap="all" dirty="0">
              <a:solidFill>
                <a:schemeClr val="tx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8367293" y="4109762"/>
            <a:ext cx="2986507" cy="522515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rgbClr val="C00000"/>
                </a:solidFill>
              </a:rPr>
              <a:t>0-53%běžců: </a:t>
            </a:r>
            <a:r>
              <a:rPr lang="cs-CZ" sz="2400" b="1" dirty="0">
                <a:solidFill>
                  <a:srgbClr val="C00000"/>
                </a:solidFill>
              </a:rPr>
              <a:t>↓Na</a:t>
            </a:r>
            <a:r>
              <a:rPr lang="cs-CZ" sz="2400" b="1" baseline="30000" dirty="0">
                <a:solidFill>
                  <a:srgbClr val="C00000"/>
                </a:solidFill>
              </a:rPr>
              <a:t>+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838202" y="3242937"/>
            <a:ext cx="5078730" cy="5225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rgbClr val="C00000"/>
                </a:solidFill>
              </a:rPr>
              <a:t>RHABDOMYOLYSIS</a:t>
            </a:r>
            <a:r>
              <a:rPr lang="cs-CZ" sz="2000" dirty="0">
                <a:solidFill>
                  <a:srgbClr val="C00000"/>
                </a:solidFill>
              </a:rPr>
              <a:t>→MYOSITIS→MYOPATHIA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2058511" y="4093091"/>
            <a:ext cx="2463678" cy="89301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rgbClr val="C00000"/>
                </a:solidFill>
              </a:rPr>
              <a:t>V krvi↑</a:t>
            </a:r>
          </a:p>
          <a:p>
            <a:r>
              <a:rPr lang="cs-CZ" sz="2000" dirty="0">
                <a:solidFill>
                  <a:srgbClr val="C00000"/>
                </a:solidFill>
              </a:rPr>
              <a:t>CK, LDH, ALT, AST,  K</a:t>
            </a:r>
            <a:r>
              <a:rPr lang="cs-CZ" sz="2000" baseline="30000" dirty="0">
                <a:solidFill>
                  <a:srgbClr val="C00000"/>
                </a:solidFill>
              </a:rPr>
              <a:t>+</a:t>
            </a:r>
            <a:r>
              <a:rPr lang="cs-CZ" sz="2000" dirty="0">
                <a:solidFill>
                  <a:srgbClr val="C00000"/>
                </a:solidFill>
              </a:rPr>
              <a:t>, PO</a:t>
            </a:r>
            <a:r>
              <a:rPr lang="cs-CZ" sz="2000" baseline="-25000" dirty="0">
                <a:solidFill>
                  <a:srgbClr val="C00000"/>
                </a:solidFill>
              </a:rPr>
              <a:t>4</a:t>
            </a:r>
            <a:r>
              <a:rPr lang="cs-CZ" sz="2000" baseline="30000" dirty="0">
                <a:solidFill>
                  <a:srgbClr val="C00000"/>
                </a:solidFill>
              </a:rPr>
              <a:t>3-</a:t>
            </a:r>
            <a:r>
              <a:rPr lang="cs-CZ" sz="2000" dirty="0">
                <a:solidFill>
                  <a:srgbClr val="C00000"/>
                </a:solidFill>
              </a:rPr>
              <a:t>, </a:t>
            </a:r>
            <a:r>
              <a:rPr lang="cs-CZ" sz="2000" b="1" dirty="0" err="1">
                <a:solidFill>
                  <a:srgbClr val="C00000"/>
                </a:solidFill>
              </a:rPr>
              <a:t>Mglb</a:t>
            </a:r>
            <a:r>
              <a:rPr lang="cs-CZ" sz="2000" dirty="0">
                <a:solidFill>
                  <a:srgbClr val="C00000"/>
                </a:solidFill>
              </a:rPr>
              <a:t>, Urea</a:t>
            </a:r>
          </a:p>
        </p:txBody>
      </p:sp>
      <p:cxnSp>
        <p:nvCxnSpPr>
          <p:cNvPr id="19" name="Přímá spojnice 18"/>
          <p:cNvCxnSpPr>
            <a:endCxn id="26" idx="0"/>
          </p:cNvCxnSpPr>
          <p:nvPr/>
        </p:nvCxnSpPr>
        <p:spPr>
          <a:xfrm>
            <a:off x="2998812" y="1909760"/>
            <a:ext cx="1" cy="365800"/>
          </a:xfrm>
          <a:prstGeom prst="line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2508398" y="2871970"/>
            <a:ext cx="10825" cy="364358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>
            <a:stCxn id="65" idx="2"/>
          </p:cNvCxnSpPr>
          <p:nvPr/>
        </p:nvCxnSpPr>
        <p:spPr>
          <a:xfrm>
            <a:off x="9673104" y="3765452"/>
            <a:ext cx="6698" cy="35605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aoblený obdélník 25"/>
          <p:cNvSpPr/>
          <p:nvPr/>
        </p:nvSpPr>
        <p:spPr>
          <a:xfrm>
            <a:off x="2270394" y="2275560"/>
            <a:ext cx="1456837" cy="572483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ACIDOSA ACIDURIE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815742" y="6154672"/>
            <a:ext cx="1775871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sz="2000" dirty="0"/>
              <a:t>KOAGULOPATIE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3976626" y="6161021"/>
            <a:ext cx="2995376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/>
              <a:t>CHRONICKÁ NEFROPATIE</a:t>
            </a:r>
          </a:p>
        </p:txBody>
      </p:sp>
      <p:cxnSp>
        <p:nvCxnSpPr>
          <p:cNvPr id="33" name="Přímá spojnice se šipkou 32"/>
          <p:cNvCxnSpPr/>
          <p:nvPr/>
        </p:nvCxnSpPr>
        <p:spPr>
          <a:xfrm flipH="1">
            <a:off x="1075561" y="5828608"/>
            <a:ext cx="9468" cy="31757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/>
          <p:nvPr/>
        </p:nvCxnSpPr>
        <p:spPr>
          <a:xfrm>
            <a:off x="4290018" y="5849053"/>
            <a:ext cx="0" cy="305619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aoblený obdélník 63"/>
          <p:cNvSpPr/>
          <p:nvPr/>
        </p:nvSpPr>
        <p:spPr>
          <a:xfrm>
            <a:off x="9469677" y="5674961"/>
            <a:ext cx="1873434" cy="88615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MOZEK</a:t>
            </a:r>
            <a:r>
              <a:rPr lang="cs-CZ" sz="2000" dirty="0">
                <a:solidFill>
                  <a:schemeClr val="tx1"/>
                </a:solidFill>
              </a:rPr>
              <a:t> poruchy funkcí, bezvědomí</a:t>
            </a:r>
          </a:p>
        </p:txBody>
      </p:sp>
      <p:sp>
        <p:nvSpPr>
          <p:cNvPr id="79" name="Obdélník 78"/>
          <p:cNvSpPr/>
          <p:nvPr/>
        </p:nvSpPr>
        <p:spPr>
          <a:xfrm>
            <a:off x="2877808" y="6161021"/>
            <a:ext cx="784895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sz="2000" dirty="0"/>
              <a:t>SMRT</a:t>
            </a:r>
          </a:p>
        </p:txBody>
      </p:sp>
      <p:cxnSp>
        <p:nvCxnSpPr>
          <p:cNvPr id="82" name="Přímá spojnice se šipkou 81"/>
          <p:cNvCxnSpPr>
            <a:stCxn id="21" idx="3"/>
            <a:endCxn id="79" idx="1"/>
          </p:cNvCxnSpPr>
          <p:nvPr/>
        </p:nvCxnSpPr>
        <p:spPr>
          <a:xfrm>
            <a:off x="2591613" y="6354727"/>
            <a:ext cx="286195" cy="6349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se šipkou 83"/>
          <p:cNvCxnSpPr>
            <a:stCxn id="22" idx="1"/>
            <a:endCxn id="79" idx="3"/>
          </p:cNvCxnSpPr>
          <p:nvPr/>
        </p:nvCxnSpPr>
        <p:spPr>
          <a:xfrm flipH="1">
            <a:off x="3662703" y="6361076"/>
            <a:ext cx="3139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bdélník 90"/>
          <p:cNvSpPr/>
          <p:nvPr/>
        </p:nvSpPr>
        <p:spPr>
          <a:xfrm>
            <a:off x="6091929" y="2749789"/>
            <a:ext cx="1984056" cy="1046440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antiflogistika,</a:t>
            </a:r>
            <a:endParaRPr lang="cs-CZ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cs-CZ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alkohol, </a:t>
            </a:r>
            <a:r>
              <a:rPr lang="cs-CZ" sz="2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statiny</a:t>
            </a:r>
            <a:r>
              <a:rPr lang="cs-CZ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cs-CZ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zranění, infekce</a:t>
            </a:r>
            <a:endParaRPr lang="cs-CZ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96" name="Přímá spojnice se šipkou 95"/>
          <p:cNvCxnSpPr/>
          <p:nvPr/>
        </p:nvCxnSpPr>
        <p:spPr>
          <a:xfrm flipH="1" flipV="1">
            <a:off x="2270394" y="4961111"/>
            <a:ext cx="2441" cy="35840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Přímá spojnice se šipkou 111"/>
          <p:cNvCxnSpPr/>
          <p:nvPr/>
        </p:nvCxnSpPr>
        <p:spPr>
          <a:xfrm flipH="1">
            <a:off x="3329169" y="3067118"/>
            <a:ext cx="2762760" cy="298525"/>
          </a:xfrm>
          <a:prstGeom prst="straightConnector1">
            <a:avLst/>
          </a:prstGeom>
          <a:ln w="12700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>
            <a:off x="4533412" y="1949205"/>
            <a:ext cx="0" cy="306785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Kříž 31"/>
          <p:cNvSpPr/>
          <p:nvPr/>
        </p:nvSpPr>
        <p:spPr>
          <a:xfrm>
            <a:off x="9469677" y="2042601"/>
            <a:ext cx="342771" cy="344674"/>
          </a:xfrm>
          <a:prstGeom prst="plus">
            <a:avLst>
              <a:gd name="adj" fmla="val 359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Zaoblený obdélník 36"/>
          <p:cNvSpPr/>
          <p:nvPr/>
        </p:nvSpPr>
        <p:spPr>
          <a:xfrm>
            <a:off x="8376482" y="1587546"/>
            <a:ext cx="2602432" cy="37188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rgbClr val="0070C0"/>
                </a:solidFill>
              </a:rPr>
              <a:t>↓</a:t>
            </a:r>
            <a:r>
              <a:rPr lang="cs-CZ" sz="2400" b="1" dirty="0"/>
              <a:t> </a:t>
            </a:r>
            <a:r>
              <a:rPr lang="cs-CZ" sz="2400" b="1" dirty="0">
                <a:solidFill>
                  <a:srgbClr val="0070C0"/>
                </a:solidFill>
              </a:rPr>
              <a:t>intenzita (delší)</a:t>
            </a:r>
          </a:p>
        </p:txBody>
      </p:sp>
      <p:sp>
        <p:nvSpPr>
          <p:cNvPr id="40" name="Zaoblený obdélník 39"/>
          <p:cNvSpPr/>
          <p:nvPr/>
        </p:nvSpPr>
        <p:spPr>
          <a:xfrm>
            <a:off x="1250556" y="1587546"/>
            <a:ext cx="3984635" cy="37644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rgbClr val="0070C0"/>
                </a:solidFill>
              </a:rPr>
              <a:t>↑intenzita (kratší) ↓pití </a:t>
            </a:r>
          </a:p>
        </p:txBody>
      </p:sp>
      <p:sp>
        <p:nvSpPr>
          <p:cNvPr id="43" name="Zaoblený obdélník 42"/>
          <p:cNvSpPr/>
          <p:nvPr/>
        </p:nvSpPr>
        <p:spPr>
          <a:xfrm>
            <a:off x="1254364" y="2268319"/>
            <a:ext cx="888175" cy="5797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cs-CZ" sz="20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stres</a:t>
            </a:r>
          </a:p>
        </p:txBody>
      </p:sp>
      <p:cxnSp>
        <p:nvCxnSpPr>
          <p:cNvPr id="44" name="Přímá spojnice se šipkou 43"/>
          <p:cNvCxnSpPr>
            <a:endCxn id="43" idx="0"/>
          </p:cNvCxnSpPr>
          <p:nvPr/>
        </p:nvCxnSpPr>
        <p:spPr>
          <a:xfrm>
            <a:off x="1698451" y="1969991"/>
            <a:ext cx="1" cy="298328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43" idx="2"/>
          </p:cNvCxnSpPr>
          <p:nvPr/>
        </p:nvCxnSpPr>
        <p:spPr>
          <a:xfrm flipH="1">
            <a:off x="1688678" y="2848044"/>
            <a:ext cx="9774" cy="415766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H="1" flipV="1">
            <a:off x="3016538" y="3669957"/>
            <a:ext cx="5350756" cy="489213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se šipkou 62"/>
          <p:cNvCxnSpPr/>
          <p:nvPr/>
        </p:nvCxnSpPr>
        <p:spPr>
          <a:xfrm flipV="1">
            <a:off x="6972002" y="4639745"/>
            <a:ext cx="2669060" cy="103521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>
            <a:off x="2831838" y="2842439"/>
            <a:ext cx="1032826" cy="380281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aoblený obdélník 48"/>
          <p:cNvSpPr/>
          <p:nvPr/>
        </p:nvSpPr>
        <p:spPr>
          <a:xfrm>
            <a:off x="5517691" y="1680942"/>
            <a:ext cx="2558293" cy="361659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HYPERTERMIE</a:t>
            </a:r>
          </a:p>
        </p:txBody>
      </p:sp>
      <p:cxnSp>
        <p:nvCxnSpPr>
          <p:cNvPr id="50" name="Přímá spojnice se šipkou 49"/>
          <p:cNvCxnSpPr/>
          <p:nvPr/>
        </p:nvCxnSpPr>
        <p:spPr>
          <a:xfrm>
            <a:off x="5661764" y="2042601"/>
            <a:ext cx="8786" cy="247549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headEnd type="triangle" w="sm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>
            <a:stCxn id="40" idx="3"/>
            <a:endCxn id="49" idx="1"/>
          </p:cNvCxnSpPr>
          <p:nvPr/>
        </p:nvCxnSpPr>
        <p:spPr>
          <a:xfrm>
            <a:off x="5235191" y="1775770"/>
            <a:ext cx="282500" cy="86002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>
            <a:stCxn id="37" idx="1"/>
            <a:endCxn id="49" idx="3"/>
          </p:cNvCxnSpPr>
          <p:nvPr/>
        </p:nvCxnSpPr>
        <p:spPr>
          <a:xfrm flipH="1">
            <a:off x="8075984" y="1773488"/>
            <a:ext cx="300498" cy="88284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se šipkou 61"/>
          <p:cNvCxnSpPr/>
          <p:nvPr/>
        </p:nvCxnSpPr>
        <p:spPr>
          <a:xfrm>
            <a:off x="9655628" y="3166421"/>
            <a:ext cx="0" cy="272486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aoblený obdélník 64"/>
          <p:cNvSpPr/>
          <p:nvPr/>
        </p:nvSpPr>
        <p:spPr>
          <a:xfrm>
            <a:off x="8367294" y="3427373"/>
            <a:ext cx="2611620" cy="338079"/>
          </a:xfrm>
          <a:prstGeom prst="round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HYPERHYDRATACE</a:t>
            </a:r>
          </a:p>
        </p:txBody>
      </p:sp>
      <p:sp>
        <p:nvSpPr>
          <p:cNvPr id="80" name="Zaoblený obdélník 79"/>
          <p:cNvSpPr/>
          <p:nvPr/>
        </p:nvSpPr>
        <p:spPr>
          <a:xfrm>
            <a:off x="4898734" y="4095513"/>
            <a:ext cx="1473195" cy="91894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rgbClr val="C00000"/>
                </a:solidFill>
              </a:rPr>
              <a:t>V moči↑ </a:t>
            </a:r>
            <a:r>
              <a:rPr lang="cs-CZ" sz="2000" dirty="0" err="1">
                <a:solidFill>
                  <a:srgbClr val="C00000"/>
                </a:solidFill>
              </a:rPr>
              <a:t>Mglb</a:t>
            </a:r>
            <a:r>
              <a:rPr lang="cs-CZ" sz="2000" dirty="0">
                <a:solidFill>
                  <a:srgbClr val="C00000"/>
                </a:solidFill>
              </a:rPr>
              <a:t>, Urea, KM</a:t>
            </a:r>
          </a:p>
        </p:txBody>
      </p:sp>
      <p:cxnSp>
        <p:nvCxnSpPr>
          <p:cNvPr id="89" name="Přímá spojnice se šipkou 88"/>
          <p:cNvCxnSpPr/>
          <p:nvPr/>
        </p:nvCxnSpPr>
        <p:spPr>
          <a:xfrm flipV="1">
            <a:off x="4528580" y="4293708"/>
            <a:ext cx="363938" cy="6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Zaoblený obdélník 112"/>
          <p:cNvSpPr/>
          <p:nvPr/>
        </p:nvSpPr>
        <p:spPr>
          <a:xfrm>
            <a:off x="6070485" y="2285611"/>
            <a:ext cx="2005500" cy="3088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↓</a:t>
            </a:r>
            <a:r>
              <a:rPr lang="cs-CZ" sz="2000" b="1" dirty="0" err="1">
                <a:solidFill>
                  <a:schemeClr val="accent6">
                    <a:lumMod val="75000"/>
                  </a:schemeClr>
                </a:solidFill>
              </a:rPr>
              <a:t>sval.gykogenu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5" name="Přímá spojnice se šipkou 114"/>
          <p:cNvCxnSpPr/>
          <p:nvPr/>
        </p:nvCxnSpPr>
        <p:spPr>
          <a:xfrm flipH="1">
            <a:off x="3080667" y="2593969"/>
            <a:ext cx="3716172" cy="67963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/>
          <p:cNvCxnSpPr/>
          <p:nvPr/>
        </p:nvCxnSpPr>
        <p:spPr>
          <a:xfrm flipH="1">
            <a:off x="8075984" y="1942452"/>
            <a:ext cx="313173" cy="343159"/>
          </a:xfrm>
          <a:prstGeom prst="straightConnector1">
            <a:avLst/>
          </a:prstGeom>
          <a:ln w="127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nice se šipkou 120"/>
          <p:cNvCxnSpPr/>
          <p:nvPr/>
        </p:nvCxnSpPr>
        <p:spPr>
          <a:xfrm>
            <a:off x="5235191" y="1969991"/>
            <a:ext cx="897474" cy="315620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nice se šipkou 125"/>
          <p:cNvCxnSpPr/>
          <p:nvPr/>
        </p:nvCxnSpPr>
        <p:spPr>
          <a:xfrm flipV="1">
            <a:off x="5779177" y="2051179"/>
            <a:ext cx="1" cy="220098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headEnd type="triangle" w="sm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Přímá spojnice se šipkou 137"/>
          <p:cNvCxnSpPr/>
          <p:nvPr/>
        </p:nvCxnSpPr>
        <p:spPr>
          <a:xfrm flipV="1">
            <a:off x="3610136" y="4892702"/>
            <a:ext cx="1328617" cy="47739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aoblený obdélník 73"/>
          <p:cNvSpPr/>
          <p:nvPr/>
        </p:nvSpPr>
        <p:spPr>
          <a:xfrm>
            <a:off x="6653837" y="3945523"/>
            <a:ext cx="1422148" cy="42358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ADH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→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↓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GF</a:t>
            </a:r>
          </a:p>
        </p:txBody>
      </p:sp>
      <p:cxnSp>
        <p:nvCxnSpPr>
          <p:cNvPr id="77" name="Přímá spojnice se šipkou 76"/>
          <p:cNvCxnSpPr>
            <a:stCxn id="74" idx="2"/>
            <a:endCxn id="93" idx="0"/>
          </p:cNvCxnSpPr>
          <p:nvPr/>
        </p:nvCxnSpPr>
        <p:spPr>
          <a:xfrm>
            <a:off x="7364911" y="4369109"/>
            <a:ext cx="2108" cy="32372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7882906" y="3776693"/>
            <a:ext cx="561235" cy="104539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aoblený obdélník 92"/>
          <p:cNvSpPr/>
          <p:nvPr/>
        </p:nvSpPr>
        <p:spPr>
          <a:xfrm>
            <a:off x="6653836" y="4692837"/>
            <a:ext cx="1426366" cy="552616"/>
          </a:xfrm>
          <a:prstGeom prst="round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RETENCE TEKUTIN</a:t>
            </a:r>
          </a:p>
        </p:txBody>
      </p:sp>
      <p:cxnSp>
        <p:nvCxnSpPr>
          <p:cNvPr id="106" name="Přímá spojnice se šipkou 105"/>
          <p:cNvCxnSpPr>
            <a:endCxn id="93" idx="1"/>
          </p:cNvCxnSpPr>
          <p:nvPr/>
        </p:nvCxnSpPr>
        <p:spPr>
          <a:xfrm flipV="1">
            <a:off x="3654370" y="4969145"/>
            <a:ext cx="2999466" cy="447040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nice se šipkou 113"/>
          <p:cNvCxnSpPr/>
          <p:nvPr/>
        </p:nvCxnSpPr>
        <p:spPr>
          <a:xfrm flipH="1">
            <a:off x="3662703" y="5097780"/>
            <a:ext cx="2991133" cy="404568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Zaoblený obdélník 136"/>
          <p:cNvSpPr/>
          <p:nvPr/>
        </p:nvSpPr>
        <p:spPr>
          <a:xfrm>
            <a:off x="9170538" y="4994659"/>
            <a:ext cx="1177046" cy="409666"/>
          </a:xfrm>
          <a:prstGeom prst="roundRect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OTOKY</a:t>
            </a:r>
          </a:p>
        </p:txBody>
      </p:sp>
      <p:sp>
        <p:nvSpPr>
          <p:cNvPr id="141" name="Zaoblený obdélník 140"/>
          <p:cNvSpPr/>
          <p:nvPr/>
        </p:nvSpPr>
        <p:spPr>
          <a:xfrm>
            <a:off x="8051155" y="5819238"/>
            <a:ext cx="1250546" cy="73554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PLÍCE</a:t>
            </a:r>
            <a:r>
              <a:rPr lang="cs-CZ" sz="2000" dirty="0">
                <a:solidFill>
                  <a:schemeClr val="tx1"/>
                </a:solidFill>
              </a:rPr>
              <a:t> dušnost</a:t>
            </a:r>
          </a:p>
        </p:txBody>
      </p:sp>
      <p:cxnSp>
        <p:nvCxnSpPr>
          <p:cNvPr id="142" name="Přímá spojnice se šipkou 141"/>
          <p:cNvCxnSpPr/>
          <p:nvPr/>
        </p:nvCxnSpPr>
        <p:spPr>
          <a:xfrm flipH="1">
            <a:off x="9832128" y="4632277"/>
            <a:ext cx="6698" cy="38218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Přímá spojnice se šipkou 171"/>
          <p:cNvCxnSpPr>
            <a:stCxn id="137" idx="2"/>
            <a:endCxn id="141" idx="0"/>
          </p:cNvCxnSpPr>
          <p:nvPr/>
        </p:nvCxnSpPr>
        <p:spPr>
          <a:xfrm flipH="1">
            <a:off x="8676428" y="5404325"/>
            <a:ext cx="1082633" cy="414913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Přímá spojnice se šipkou 173"/>
          <p:cNvCxnSpPr>
            <a:stCxn id="137" idx="2"/>
            <a:endCxn id="64" idx="0"/>
          </p:cNvCxnSpPr>
          <p:nvPr/>
        </p:nvCxnSpPr>
        <p:spPr>
          <a:xfrm>
            <a:off x="9759061" y="5404325"/>
            <a:ext cx="647333" cy="27063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Přímá spojnice se šipkou 190"/>
          <p:cNvCxnSpPr/>
          <p:nvPr/>
        </p:nvCxnSpPr>
        <p:spPr>
          <a:xfrm>
            <a:off x="3249723" y="5849053"/>
            <a:ext cx="0" cy="305619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Přímá spojnice se šipkou 192"/>
          <p:cNvCxnSpPr/>
          <p:nvPr/>
        </p:nvCxnSpPr>
        <p:spPr>
          <a:xfrm flipH="1">
            <a:off x="2508399" y="3786403"/>
            <a:ext cx="10824" cy="3012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Přímá spojnice se šipkou 193"/>
          <p:cNvCxnSpPr/>
          <p:nvPr/>
        </p:nvCxnSpPr>
        <p:spPr>
          <a:xfrm flipH="1">
            <a:off x="2648459" y="5016205"/>
            <a:ext cx="695515" cy="277203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Přímá spojnice se šipkou 209"/>
          <p:cNvCxnSpPr/>
          <p:nvPr/>
        </p:nvCxnSpPr>
        <p:spPr>
          <a:xfrm>
            <a:off x="9812448" y="3762351"/>
            <a:ext cx="6698" cy="3560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466165" y="6609916"/>
            <a:ext cx="11475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Armstrong et al., 2010; </a:t>
            </a:r>
            <a:r>
              <a:rPr lang="cs-CZ" sz="1400" dirty="0" err="1"/>
              <a:t>Brancaccio</a:t>
            </a:r>
            <a:r>
              <a:rPr lang="cs-CZ" sz="1400" dirty="0"/>
              <a:t> et al., 2007; </a:t>
            </a:r>
            <a:r>
              <a:rPr lang="cs-CZ" sz="1400" dirty="0" err="1"/>
              <a:t>Clarkson</a:t>
            </a:r>
            <a:r>
              <a:rPr lang="cs-CZ" sz="1400" dirty="0"/>
              <a:t>, 2007; Cooper, 2002; </a:t>
            </a:r>
            <a:r>
              <a:rPr lang="cs-CZ" sz="1400" dirty="0" err="1"/>
              <a:t>Hew-Butler</a:t>
            </a:r>
            <a:r>
              <a:rPr lang="cs-CZ" sz="1400" dirty="0"/>
              <a:t>, 2013;  </a:t>
            </a:r>
            <a:r>
              <a:rPr lang="cs-CZ" sz="1400" dirty="0" err="1"/>
              <a:t>Keltz</a:t>
            </a:r>
            <a:r>
              <a:rPr lang="cs-CZ" sz="1400" dirty="0"/>
              <a:t> et al., 2013; </a:t>
            </a:r>
            <a:r>
              <a:rPr lang="cs-CZ" sz="1400" dirty="0" err="1"/>
              <a:t>Lenz</a:t>
            </a:r>
            <a:r>
              <a:rPr lang="cs-CZ" sz="1400" dirty="0"/>
              <a:t>, 2009; </a:t>
            </a:r>
            <a:r>
              <a:rPr lang="cs-CZ" sz="1400" dirty="0" err="1"/>
              <a:t>Palazzetti</a:t>
            </a:r>
            <a:r>
              <a:rPr lang="cs-CZ" sz="1400" dirty="0"/>
              <a:t> et al., 2003 et al … </a:t>
            </a:r>
          </a:p>
        </p:txBody>
      </p:sp>
    </p:spTree>
    <p:extLst>
      <p:ext uri="{BB962C8B-B14F-4D97-AF65-F5344CB8AC3E}">
        <p14:creationId xmlns:p14="http://schemas.microsoft.com/office/powerpoint/2010/main" val="281310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26" grpId="0" animBg="1"/>
      <p:bldP spid="21" grpId="0" animBg="1"/>
      <p:bldP spid="22" grpId="0" animBg="1"/>
      <p:bldP spid="64" grpId="0" animBg="1"/>
      <p:bldP spid="79" grpId="0" animBg="1"/>
      <p:bldP spid="91" grpId="0" animBg="1"/>
      <p:bldP spid="32" grpId="0" animBg="1"/>
      <p:bldP spid="37" grpId="0" animBg="1"/>
      <p:bldP spid="40" grpId="0" animBg="1"/>
      <p:bldP spid="43" grpId="0" animBg="1"/>
      <p:bldP spid="49" grpId="0" animBg="1"/>
      <p:bldP spid="65" grpId="0" animBg="1"/>
      <p:bldP spid="80" grpId="0" animBg="1"/>
      <p:bldP spid="113" grpId="0" animBg="1"/>
      <p:bldP spid="74" grpId="0" animBg="1"/>
      <p:bldP spid="93" grpId="0" animBg="1"/>
      <p:bldP spid="137" grpId="0" animBg="1"/>
      <p:bldP spid="1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EEBAA53-0285-20A0-8D1A-84556A7BE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269" y="1194591"/>
            <a:ext cx="7675461" cy="551082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F44F2B-DB40-118E-4BDD-91B98041402B}"/>
              </a:ext>
            </a:extLst>
          </p:cNvPr>
          <p:cNvSpPr txBox="1"/>
          <p:nvPr/>
        </p:nvSpPr>
        <p:spPr>
          <a:xfrm>
            <a:off x="3891401" y="258087"/>
            <a:ext cx="440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TEPLOTA TĚLA A FYZICKÁ ZÁTĚŽ</a:t>
            </a:r>
          </a:p>
          <a:p>
            <a:pPr algn="ctr"/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TERMOREGULACE</a:t>
            </a:r>
          </a:p>
        </p:txBody>
      </p:sp>
    </p:spTree>
    <p:extLst>
      <p:ext uri="{BB962C8B-B14F-4D97-AF65-F5344CB8AC3E}">
        <p14:creationId xmlns:p14="http://schemas.microsoft.com/office/powerpoint/2010/main" val="371216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3F10E9B-645F-359B-1F2C-7256FDFEDE68}"/>
              </a:ext>
            </a:extLst>
          </p:cNvPr>
          <p:cNvSpPr txBox="1"/>
          <p:nvPr/>
        </p:nvSpPr>
        <p:spPr>
          <a:xfrm>
            <a:off x="6283570" y="735955"/>
            <a:ext cx="57794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Trávicí soustava (TS) při fyzické zátěži</a:t>
            </a:r>
          </a:p>
          <a:p>
            <a:r>
              <a:rPr lang="cs-CZ" sz="2400" b="1" u="sng" dirty="0">
                <a:solidFill>
                  <a:schemeClr val="accent1"/>
                </a:solidFill>
              </a:rPr>
              <a:t>Fyziologické změny</a:t>
            </a:r>
          </a:p>
          <a:p>
            <a:r>
              <a:rPr lang="cs-CZ" sz="2400" dirty="0"/>
              <a:t>- menší prokrvení</a:t>
            </a:r>
          </a:p>
          <a:p>
            <a:r>
              <a:rPr lang="cs-CZ" sz="2400" dirty="0"/>
              <a:t>- útlum peristaltiky</a:t>
            </a:r>
          </a:p>
          <a:p>
            <a:r>
              <a:rPr lang="cs-CZ" sz="2400" dirty="0"/>
              <a:t>- útlum vstřebávání a trávení</a:t>
            </a:r>
          </a:p>
          <a:p>
            <a:endParaRPr lang="cs-CZ" sz="2400" dirty="0"/>
          </a:p>
          <a:p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Potíže – nevolnost, zvracení, bolesti břicha</a:t>
            </a:r>
          </a:p>
          <a:p>
            <a:r>
              <a:rPr lang="cs-CZ" sz="2000" u="sng" dirty="0"/>
              <a:t>Příčiny: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Náhlý začátek intenzivního cvičení bez „zahřátí“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Nevhodná dieta a pití nápojů před a během zátěže - nadměrné pití nápojů a množství jídla nebo jeho doplňků, hypertonický nápoj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Neurovegetativní dysfunkce (ischemie nebo </a:t>
            </a:r>
            <a:r>
              <a:rPr lang="cs-CZ" sz="2000" dirty="0" err="1"/>
              <a:t>hyperperfuse</a:t>
            </a:r>
            <a:r>
              <a:rPr lang="cs-CZ" sz="2000" dirty="0"/>
              <a:t> střev, peristaltika)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Onemocnění TS nebo jiná (migréna, ..)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Úraz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A586FEA-F200-A6D4-254E-611870A04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t="1098" r="2083" b="1528"/>
          <a:stretch/>
        </p:blipFill>
        <p:spPr bwMode="auto">
          <a:xfrm>
            <a:off x="316524" y="10522"/>
            <a:ext cx="5779476" cy="684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009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BA236F9-216C-5F9A-A5BC-7612DB4BCF82}"/>
              </a:ext>
            </a:extLst>
          </p:cNvPr>
          <p:cNvSpPr txBox="1"/>
          <p:nvPr/>
        </p:nvSpPr>
        <p:spPr>
          <a:xfrm>
            <a:off x="4629294" y="258087"/>
            <a:ext cx="666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TEPLOTA TĚLA A FYZICKÁ ZÁTĚŽ 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- TERMOREGULACE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7F61B9-1DED-55DB-93C1-B4E20AE31303}"/>
              </a:ext>
            </a:extLst>
          </p:cNvPr>
          <p:cNvSpPr txBox="1"/>
          <p:nvPr/>
        </p:nvSpPr>
        <p:spPr>
          <a:xfrm>
            <a:off x="741196" y="558614"/>
            <a:ext cx="480646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Svaly mění chemickou energii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 ~ 20 % na p</a:t>
            </a:r>
            <a:r>
              <a:rPr lang="cs-CZ" sz="2000" dirty="0"/>
              <a:t>ohyb</a:t>
            </a:r>
          </a:p>
          <a:p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80 % na </a:t>
            </a:r>
            <a:r>
              <a:rPr lang="cs-CZ" sz="2000" b="1" dirty="0">
                <a:solidFill>
                  <a:srgbClr val="C00000"/>
                </a:solidFill>
              </a:rPr>
              <a:t>teplo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↑TĚLESNÉ TEPLOTY</a:t>
            </a:r>
          </a:p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aktivace mechanizmů ke zbavování se nadbytečného tepla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kožní vazodilatace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sálání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tvorba potu na kůži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odpařování</a:t>
            </a:r>
          </a:p>
          <a:p>
            <a:r>
              <a:rPr lang="cs-CZ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ztráty H2O a </a:t>
            </a:r>
            <a:r>
              <a:rPr lang="cs-CZ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NaCl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(+Mg)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doplňovat !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hyperventilace →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odpařování z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dých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cest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  ↑ únava, ↓ TK, ↑  SF, křeče, ..</a:t>
            </a:r>
            <a:endParaRPr lang="cs-CZ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Horké prostředí stav problém zvětšuje.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vzduch, voda, proudění.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Opatření: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do chladného prostředí,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omezení zátěže, poloha vleže,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chladné nápoje</a:t>
            </a:r>
          </a:p>
          <a:p>
            <a:r>
              <a:rPr lang="cs-CZ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Adaptace: rychlejší pocení při zátěži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0BDF0BF-B9C5-B9A5-C835-E9DBC3116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931" y="2250831"/>
            <a:ext cx="4412302" cy="456036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D4174EF-F432-B35E-5E31-077924728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7437" r="49205" b="7719"/>
          <a:stretch/>
        </p:blipFill>
        <p:spPr bwMode="auto">
          <a:xfrm>
            <a:off x="5348363" y="933952"/>
            <a:ext cx="2295081" cy="317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87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A63B306-84FF-D880-0E32-978F75AE6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7" y="0"/>
            <a:ext cx="8196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7859C62-31AC-FB95-C7A8-3A23AC58D14B}"/>
              </a:ext>
            </a:extLst>
          </p:cNvPr>
          <p:cNvSpPr txBox="1"/>
          <p:nvPr/>
        </p:nvSpPr>
        <p:spPr>
          <a:xfrm>
            <a:off x="9296400" y="6333935"/>
            <a:ext cx="268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Bernaciková</a:t>
            </a:r>
            <a:r>
              <a:rPr lang="cs-CZ" dirty="0"/>
              <a:t> a kol., 2012)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6EA915E-A86F-22FF-C5B6-EC3078725491}"/>
              </a:ext>
            </a:extLst>
          </p:cNvPr>
          <p:cNvSpPr txBox="1"/>
          <p:nvPr/>
        </p:nvSpPr>
        <p:spPr>
          <a:xfrm>
            <a:off x="1885583" y="209674"/>
            <a:ext cx="4220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TEPLOTA TĚLA A FYZICKÁ ZÁTĚŽ</a:t>
            </a:r>
          </a:p>
          <a:p>
            <a:pPr algn="ctr"/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TERMOREGULACE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D62757E-57E8-0E47-16A9-164D33A64D3D}"/>
              </a:ext>
            </a:extLst>
          </p:cNvPr>
          <p:cNvSpPr txBox="1"/>
          <p:nvPr/>
        </p:nvSpPr>
        <p:spPr>
          <a:xfrm>
            <a:off x="314690" y="1088905"/>
            <a:ext cx="408146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Fyzická zátěž v chladném prostředí:</a:t>
            </a:r>
          </a:p>
          <a:p>
            <a:r>
              <a:rPr lang="cs-CZ" sz="2400" dirty="0"/>
              <a:t>- vzduch, voda, proudění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↓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 TEPLOTY TĚLA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aktivace mechanizmů k omezení ztrát tepla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kožní vazokonstrikce →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1" dirty="0">
                <a:solidFill>
                  <a:srgbClr val="FF0000"/>
                </a:solidFill>
              </a:rPr>
              <a:t> sálání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svalový třes →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produkce tepla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 aktivace sympatiku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 ↑ vyčerpání energie, ↑ únava,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↑ TK, křeče, ..</a:t>
            </a:r>
          </a:p>
          <a:p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Opatření: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do teplého prostředí, teplé oblečení,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teplé nápoje, zdroje energie</a:t>
            </a:r>
            <a:endParaRPr lang="cs-CZ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0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F8597B6-BBF0-1E86-2ABF-460E401D5AD5}"/>
              </a:ext>
            </a:extLst>
          </p:cNvPr>
          <p:cNvSpPr txBox="1"/>
          <p:nvPr/>
        </p:nvSpPr>
        <p:spPr>
          <a:xfrm>
            <a:off x="647006" y="533311"/>
            <a:ext cx="44630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Měření teploty těla</a:t>
            </a:r>
          </a:p>
          <a:p>
            <a:r>
              <a:rPr lang="cs-CZ" sz="2000" dirty="0"/>
              <a:t>- centrální teplota (jádro) – v konečníku</a:t>
            </a:r>
          </a:p>
          <a:p>
            <a:r>
              <a:rPr lang="cs-CZ" sz="2000" dirty="0"/>
              <a:t>- v podpažní jamce, oko, zvukovod</a:t>
            </a:r>
          </a:p>
          <a:p>
            <a:r>
              <a:rPr lang="cs-CZ" sz="2000" dirty="0"/>
              <a:t>- ve vybraných oblastech kůže</a:t>
            </a:r>
          </a:p>
          <a:p>
            <a:endParaRPr lang="cs-CZ" sz="2000" u="sng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sz="2000" u="sng" dirty="0">
                <a:solidFill>
                  <a:schemeClr val="accent2">
                    <a:lumMod val="50000"/>
                  </a:schemeClr>
                </a:solidFill>
              </a:rPr>
              <a:t>Kontaktní teploměr</a:t>
            </a:r>
          </a:p>
          <a:p>
            <a:r>
              <a:rPr lang="cs-CZ" sz="2000" dirty="0"/>
              <a:t>- lékařský (roztažitelnost kapaliny)</a:t>
            </a:r>
          </a:p>
          <a:p>
            <a:r>
              <a:rPr lang="cs-CZ" sz="2000" dirty="0"/>
              <a:t>- termometr (změna el. odporu, proudu)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u="sng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sz="2000" u="sng" dirty="0">
                <a:solidFill>
                  <a:schemeClr val="accent2">
                    <a:lumMod val="50000"/>
                  </a:schemeClr>
                </a:solidFill>
              </a:rPr>
              <a:t>Bezkontaktní</a:t>
            </a:r>
          </a:p>
          <a:p>
            <a:r>
              <a:rPr lang="cs-CZ" sz="2000" dirty="0"/>
              <a:t>- infračervená termometrie</a:t>
            </a:r>
          </a:p>
          <a:p>
            <a:r>
              <a:rPr lang="cs-CZ" sz="2000" dirty="0"/>
              <a:t>- infračervená termografie, termovize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A122DC-E8D0-1967-7AE2-DD7B448A1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16" y="288435"/>
            <a:ext cx="4902504" cy="37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edisana TM A79 Bezkontaktní infračervený teploměr">
            <a:extLst>
              <a:ext uri="{FF2B5EF4-FFF2-40B4-BE49-F238E27FC236}">
                <a16:creationId xmlns:a16="http://schemas.microsoft.com/office/drawing/2014/main" id="{1FC462EA-EDE4-B8E6-2B99-62E6C059F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2572" r="23162" b="2572"/>
          <a:stretch/>
        </p:blipFill>
        <p:spPr bwMode="auto">
          <a:xfrm>
            <a:off x="5453979" y="4095552"/>
            <a:ext cx="1435256" cy="257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58F8EC2-1D04-E0AA-219C-296DAC51D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t="29914" r="9487" b="31632"/>
          <a:stretch/>
        </p:blipFill>
        <p:spPr bwMode="auto">
          <a:xfrm>
            <a:off x="4303831" y="3018241"/>
            <a:ext cx="2260446" cy="10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Teploměry - Mediskont">
            <a:extLst>
              <a:ext uri="{FF2B5EF4-FFF2-40B4-BE49-F238E27FC236}">
                <a16:creationId xmlns:a16="http://schemas.microsoft.com/office/drawing/2014/main" id="{930E57E4-2C0C-F066-7186-605BDB185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4484" b="7473"/>
          <a:stretch/>
        </p:blipFill>
        <p:spPr bwMode="auto">
          <a:xfrm>
            <a:off x="791103" y="3226356"/>
            <a:ext cx="3044451" cy="66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 descr="FlukeTi30">
            <a:extLst>
              <a:ext uri="{FF2B5EF4-FFF2-40B4-BE49-F238E27FC236}">
                <a16:creationId xmlns:a16="http://schemas.microsoft.com/office/drawing/2014/main" id="{61E4872D-1370-40E1-9DD9-F5E259395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09" y="4575657"/>
            <a:ext cx="1484618" cy="17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2B55E60C-D0A3-EFDD-0DDB-3AF3092D5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8432" r="12625" b="5174"/>
          <a:stretch/>
        </p:blipFill>
        <p:spPr bwMode="auto">
          <a:xfrm>
            <a:off x="9090555" y="4575657"/>
            <a:ext cx="2560803" cy="2097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F65E978-ADC1-CD86-EE10-76A000BEF533}"/>
              </a:ext>
            </a:extLst>
          </p:cNvPr>
          <p:cNvSpPr txBox="1"/>
          <p:nvPr/>
        </p:nvSpPr>
        <p:spPr>
          <a:xfrm>
            <a:off x="4816491" y="302479"/>
            <a:ext cx="255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TEPLOTA TĚLA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77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97" name="Rectangle 13"/>
          <p:cNvSpPr>
            <a:spLocks noChangeArrowheads="1"/>
          </p:cNvSpPr>
          <p:nvPr/>
        </p:nvSpPr>
        <p:spPr bwMode="auto">
          <a:xfrm>
            <a:off x="1703389" y="188914"/>
            <a:ext cx="878522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dirty="0">
                <a:solidFill>
                  <a:srgbClr val="002060"/>
                </a:solidFill>
              </a:rPr>
              <a:t>Termografie v zátěžové diagnostice</a:t>
            </a:r>
          </a:p>
        </p:txBody>
      </p:sp>
      <p:sp>
        <p:nvSpPr>
          <p:cNvPr id="195598" name="Text Box 14"/>
          <p:cNvSpPr txBox="1">
            <a:spLocks noChangeArrowheads="1"/>
          </p:cNvSpPr>
          <p:nvPr/>
        </p:nvSpPr>
        <p:spPr bwMode="auto">
          <a:xfrm>
            <a:off x="1703389" y="765175"/>
            <a:ext cx="8785225" cy="4699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>
                <a:solidFill>
                  <a:srgbClr val="002060"/>
                </a:solidFill>
                <a:latin typeface="+mn-lt"/>
              </a:rPr>
              <a:t>ZDROJ A ZOBRAZENÍ IR ZÁŘENÍ ČLOVĚKA</a:t>
            </a:r>
          </a:p>
        </p:txBody>
      </p:sp>
      <p:sp>
        <p:nvSpPr>
          <p:cNvPr id="195604" name="Text Box 20"/>
          <p:cNvSpPr txBox="1">
            <a:spLocks noChangeArrowheads="1"/>
          </p:cNvSpPr>
          <p:nvPr/>
        </p:nvSpPr>
        <p:spPr bwMode="auto">
          <a:xfrm>
            <a:off x="8262664" y="1265233"/>
            <a:ext cx="2812391" cy="2215991"/>
          </a:xfrm>
          <a:prstGeom prst="rect">
            <a:avLst/>
          </a:prstGeom>
          <a:noFill/>
          <a:ln w="12700" algn="ctr">
            <a:solidFill>
              <a:srgbClr val="CC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dirty="0"/>
              <a:t>Propustnost a odrazivost tkání, orgánů a kůže</a:t>
            </a:r>
          </a:p>
          <a:p>
            <a:pPr algn="ctr"/>
            <a:r>
              <a:rPr lang="cs-CZ" altLang="cs-CZ" dirty="0"/>
              <a:t>↓</a:t>
            </a:r>
          </a:p>
          <a:p>
            <a:r>
              <a:rPr lang="cs-CZ" altLang="cs-CZ" sz="2000" b="1" dirty="0">
                <a:solidFill>
                  <a:srgbClr val="CC0066"/>
                </a:solidFill>
              </a:rPr>
              <a:t>Rozložení teploty na  povrchu těla</a:t>
            </a:r>
          </a:p>
          <a:p>
            <a:pPr algn="ctr"/>
            <a:r>
              <a:rPr lang="cs-CZ" altLang="cs-CZ" sz="2000" b="1" dirty="0">
                <a:solidFill>
                  <a:srgbClr val="CC0066"/>
                </a:solidFill>
                <a:cs typeface="Arial" panose="020B0604020202020204" pitchFamily="34" charset="0"/>
              </a:rPr>
              <a:t>↓</a:t>
            </a:r>
          </a:p>
          <a:p>
            <a:r>
              <a:rPr lang="cs-CZ" altLang="cs-CZ" sz="2000" b="1" dirty="0">
                <a:solidFill>
                  <a:srgbClr val="CC0066"/>
                </a:solidFill>
              </a:rPr>
              <a:t>Tepelné záření člověka</a:t>
            </a:r>
          </a:p>
        </p:txBody>
      </p:sp>
      <p:pic>
        <p:nvPicPr>
          <p:cNvPr id="195608" name="Picture 24" descr="x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31186" r="8566"/>
          <a:stretch/>
        </p:blipFill>
        <p:spPr bwMode="auto">
          <a:xfrm>
            <a:off x="1126621" y="4498167"/>
            <a:ext cx="2795220" cy="185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09" name="Picture 0" descr="x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270" y="4461059"/>
            <a:ext cx="3088785" cy="189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11" name="AutoShape 27"/>
          <p:cNvSpPr>
            <a:spLocks noChangeArrowheads="1"/>
          </p:cNvSpPr>
          <p:nvPr/>
        </p:nvSpPr>
        <p:spPr bwMode="auto">
          <a:xfrm rot="10800000">
            <a:off x="3977322" y="4977890"/>
            <a:ext cx="531029" cy="287337"/>
          </a:xfrm>
          <a:prstGeom prst="leftArrow">
            <a:avLst>
              <a:gd name="adj1" fmla="val 50000"/>
              <a:gd name="adj2" fmla="val 31354"/>
            </a:avLst>
          </a:prstGeom>
          <a:solidFill>
            <a:srgbClr val="CC0066"/>
          </a:solidFill>
          <a:ln w="9525" algn="ctr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5616" name="Text Box 32"/>
          <p:cNvSpPr txBox="1">
            <a:spLocks noChangeArrowheads="1"/>
          </p:cNvSpPr>
          <p:nvPr/>
        </p:nvSpPr>
        <p:spPr bwMode="auto">
          <a:xfrm>
            <a:off x="6284776" y="4343639"/>
            <a:ext cx="1808106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rgbClr val="0066FF"/>
                </a:solidFill>
              </a:rPr>
              <a:t>ZOBRAZENÍ</a:t>
            </a:r>
            <a:r>
              <a:rPr lang="cs-CZ" altLang="cs-CZ" sz="2000" b="1" dirty="0">
                <a:solidFill>
                  <a:srgbClr val="0066FF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cs-CZ" altLang="cs-CZ" sz="2000" dirty="0">
              <a:solidFill>
                <a:srgbClr val="0066FF"/>
              </a:solidFill>
            </a:endParaRPr>
          </a:p>
          <a:p>
            <a:pPr>
              <a:spcBef>
                <a:spcPct val="50000"/>
              </a:spcBef>
            </a:pPr>
            <a:endParaRPr lang="cs-CZ" altLang="cs-CZ" sz="1200" dirty="0">
              <a:solidFill>
                <a:srgbClr val="0066FF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cs-CZ" altLang="cs-CZ" sz="2000" dirty="0">
                <a:solidFill>
                  <a:srgbClr val="0066FF"/>
                </a:solidFill>
              </a:rPr>
              <a:t>IR-citlivý</a:t>
            </a:r>
          </a:p>
          <a:p>
            <a:pPr algn="l">
              <a:spcBef>
                <a:spcPct val="50000"/>
              </a:spcBef>
            </a:pPr>
            <a:r>
              <a:rPr lang="cs-CZ" altLang="cs-CZ" sz="2000" dirty="0">
                <a:solidFill>
                  <a:srgbClr val="0066FF"/>
                </a:solidFill>
              </a:rPr>
              <a:t>materiál (</a:t>
            </a:r>
            <a:r>
              <a:rPr lang="cs-CZ" altLang="cs-CZ" sz="2000" dirty="0" err="1">
                <a:solidFill>
                  <a:srgbClr val="0066FF"/>
                </a:solidFill>
              </a:rPr>
              <a:t>InSb</a:t>
            </a:r>
            <a:r>
              <a:rPr lang="cs-CZ" altLang="cs-CZ" sz="2000" dirty="0">
                <a:solidFill>
                  <a:srgbClr val="0066FF"/>
                </a:solidFill>
              </a:rPr>
              <a:t>)</a:t>
            </a:r>
          </a:p>
        </p:txBody>
      </p:sp>
      <p:sp>
        <p:nvSpPr>
          <p:cNvPr id="195610" name="AutoShape 26"/>
          <p:cNvSpPr>
            <a:spLocks noChangeArrowheads="1"/>
          </p:cNvSpPr>
          <p:nvPr/>
        </p:nvSpPr>
        <p:spPr bwMode="auto">
          <a:xfrm rot="10800000">
            <a:off x="6426212" y="4941378"/>
            <a:ext cx="1008063" cy="360362"/>
          </a:xfrm>
          <a:prstGeom prst="leftArrow">
            <a:avLst>
              <a:gd name="adj1" fmla="val 50000"/>
              <a:gd name="adj2" fmla="val 69934"/>
            </a:avLst>
          </a:prstGeom>
          <a:solidFill>
            <a:srgbClr val="0066FF"/>
          </a:solidFill>
          <a:ln w="9525" algn="ctr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95607" name="Picture 23" descr="FlukeTi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51" y="4498167"/>
            <a:ext cx="1558736" cy="185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hlinkClick r:id="rId5"/>
          </p:cNvPr>
          <p:cNvSpPr txBox="1"/>
          <p:nvPr/>
        </p:nvSpPr>
        <p:spPr>
          <a:xfrm>
            <a:off x="8262664" y="3647976"/>
            <a:ext cx="327483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VIDEO</a:t>
            </a:r>
          </a:p>
          <a:p>
            <a:pPr algn="ctr"/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Infrared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image of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human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body</a:t>
            </a:r>
          </a:p>
        </p:txBody>
      </p:sp>
      <p:pic>
        <p:nvPicPr>
          <p:cNvPr id="195620" name="Picture 36" descr="Soubor:Stylised Lithium Atom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894510"/>
            <a:ext cx="1104900" cy="10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: nahoru 3">
            <a:extLst>
              <a:ext uri="{FF2B5EF4-FFF2-40B4-BE49-F238E27FC236}">
                <a16:creationId xmlns:a16="http://schemas.microsoft.com/office/drawing/2014/main" id="{9DE0AFF0-C6A5-BCAB-0222-27B3AE4E8690}"/>
              </a:ext>
            </a:extLst>
          </p:cNvPr>
          <p:cNvSpPr/>
          <p:nvPr/>
        </p:nvSpPr>
        <p:spPr>
          <a:xfrm>
            <a:off x="2049246" y="2627171"/>
            <a:ext cx="2241693" cy="1603656"/>
          </a:xfrm>
          <a:prstGeom prst="upArrow">
            <a:avLst>
              <a:gd name="adj1" fmla="val 77050"/>
              <a:gd name="adj2" fmla="val 30993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2000" b="1" dirty="0">
                <a:solidFill>
                  <a:srgbClr val="0066FF"/>
                </a:solidFill>
              </a:rPr>
              <a:t>Metabolismus</a:t>
            </a:r>
          </a:p>
          <a:p>
            <a:pPr algn="ctr"/>
            <a:r>
              <a:rPr lang="cs-CZ" altLang="cs-CZ" sz="2000" b="1" dirty="0">
                <a:solidFill>
                  <a:srgbClr val="0066FF"/>
                </a:solidFill>
              </a:rPr>
              <a:t>Krevní oběh</a:t>
            </a:r>
          </a:p>
          <a:p>
            <a:pPr algn="ctr"/>
            <a:r>
              <a:rPr lang="cs-CZ" altLang="cs-CZ" sz="2000" b="1" dirty="0">
                <a:solidFill>
                  <a:srgbClr val="0066FF"/>
                </a:solidFill>
              </a:rPr>
              <a:t>Zánět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9A4C2177-D5D8-0864-4309-E0653DD70906}"/>
              </a:ext>
            </a:extLst>
          </p:cNvPr>
          <p:cNvSpPr/>
          <p:nvPr/>
        </p:nvSpPr>
        <p:spPr>
          <a:xfrm>
            <a:off x="1249481" y="1496526"/>
            <a:ext cx="3841223" cy="1291042"/>
          </a:xfrm>
          <a:prstGeom prst="rightArrow">
            <a:avLst>
              <a:gd name="adj1" fmla="val 67545"/>
              <a:gd name="adj2" fmla="val 3830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cs-CZ" sz="1800" dirty="0">
                <a:solidFill>
                  <a:sysClr val="windowText" lastClr="000000"/>
                </a:solidFill>
              </a:rPr>
              <a:t>- rotační a vibrační pohyb molekul</a:t>
            </a:r>
          </a:p>
          <a:p>
            <a:r>
              <a:rPr lang="cs-CZ" altLang="cs-CZ" sz="1800" dirty="0">
                <a:solidFill>
                  <a:sysClr val="windowText" lastClr="000000"/>
                </a:solidFill>
              </a:rPr>
              <a:t>- pohyb elektronů</a:t>
            </a:r>
            <a:endParaRPr lang="cs-CZ" altLang="cs-CZ" sz="1800" baseline="30000" dirty="0">
              <a:solidFill>
                <a:sysClr val="windowText" lastClr="000000"/>
              </a:solidFill>
            </a:endParaRPr>
          </a:p>
          <a:p>
            <a:r>
              <a:rPr lang="cs-CZ" altLang="cs-CZ" sz="1800" dirty="0">
                <a:solidFill>
                  <a:sysClr val="windowText" lastClr="000000"/>
                </a:solidFill>
              </a:rPr>
              <a:t>- pohyb v jádrech atomů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42AD9BFF-2482-903E-C47B-A779968CE520}"/>
              </a:ext>
            </a:extLst>
          </p:cNvPr>
          <p:cNvSpPr/>
          <p:nvPr/>
        </p:nvSpPr>
        <p:spPr>
          <a:xfrm>
            <a:off x="5090704" y="1258965"/>
            <a:ext cx="3143613" cy="1766164"/>
          </a:xfrm>
          <a:prstGeom prst="rightArrow">
            <a:avLst>
              <a:gd name="adj1" fmla="val 61476"/>
              <a:gd name="adj2" fmla="val 287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cs-CZ" altLang="cs-CZ" sz="1800" b="1" dirty="0">
                <a:solidFill>
                  <a:srgbClr val="C00000"/>
                </a:solidFill>
              </a:rPr>
              <a:t>Vyzařování energie o λ 0,75-25,0 </a:t>
            </a:r>
            <a:r>
              <a:rPr lang="cs-CZ" altLang="cs-CZ" sz="1800" b="1" dirty="0" err="1">
                <a:solidFill>
                  <a:srgbClr val="C00000"/>
                </a:solidFill>
              </a:rPr>
              <a:t>μm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cs-CZ" altLang="cs-CZ" sz="1800" dirty="0">
                <a:solidFill>
                  <a:sysClr val="windowText" lastClr="000000"/>
                </a:solidFill>
              </a:rPr>
              <a:t>IR (</a:t>
            </a:r>
            <a:r>
              <a:rPr lang="cs-CZ" altLang="cs-CZ" sz="1800" dirty="0" err="1">
                <a:solidFill>
                  <a:sysClr val="windowText" lastClr="000000"/>
                </a:solidFill>
              </a:rPr>
              <a:t>infra-red</a:t>
            </a:r>
            <a:r>
              <a:rPr lang="cs-CZ" altLang="cs-CZ" sz="1800" dirty="0">
                <a:solidFill>
                  <a:sysClr val="windowText" lastClr="000000"/>
                </a:solidFill>
              </a:rPr>
              <a:t>)≈</a:t>
            </a:r>
          </a:p>
          <a:p>
            <a:pPr algn="ctr"/>
            <a:r>
              <a:rPr lang="cs-CZ" altLang="cs-CZ" sz="1800" dirty="0">
                <a:solidFill>
                  <a:sysClr val="windowText" lastClr="000000"/>
                </a:solidFill>
              </a:rPr>
              <a:t>0,7 – 1000 </a:t>
            </a:r>
            <a:r>
              <a:rPr lang="cs-CZ" altLang="cs-CZ" sz="1800" dirty="0" err="1">
                <a:solidFill>
                  <a:sysClr val="windowText" lastClr="000000"/>
                </a:solidFill>
              </a:rPr>
              <a:t>μm</a:t>
            </a:r>
            <a:endParaRPr lang="cs-CZ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318295" y="837142"/>
            <a:ext cx="4392612" cy="47371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b="1" dirty="0">
                <a:solidFill>
                  <a:schemeClr val="accent2"/>
                </a:solidFill>
              </a:rPr>
              <a:t>ROZVOJ TERMOGRAFIE</a:t>
            </a:r>
          </a:p>
          <a:p>
            <a:endParaRPr lang="cs-CZ" altLang="cs-CZ" sz="2000" b="1" dirty="0">
              <a:solidFill>
                <a:schemeClr val="accent2"/>
              </a:solidFill>
            </a:endParaRPr>
          </a:p>
          <a:p>
            <a:r>
              <a:rPr lang="cs-CZ" altLang="cs-CZ" sz="2000" b="1" dirty="0">
                <a:solidFill>
                  <a:srgbClr val="0066FF"/>
                </a:solidFill>
              </a:rPr>
              <a:t>AGA 680/102b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statické snímky s mnohonásobnou expozicí přes barevné filtry, dokumentace na foto Polaroid, velký, těžko přenosný.</a:t>
            </a:r>
          </a:p>
          <a:p>
            <a:endParaRPr lang="cs-CZ" altLang="cs-CZ" sz="2000" b="1" dirty="0"/>
          </a:p>
          <a:p>
            <a:r>
              <a:rPr lang="cs-CZ" altLang="cs-CZ" sz="2000" b="1" dirty="0">
                <a:solidFill>
                  <a:srgbClr val="0066FF"/>
                </a:solidFill>
              </a:rPr>
              <a:t>FLUKE TiR30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statické barevné snímky, jednoduchý software, malý, mobilní.</a:t>
            </a:r>
          </a:p>
          <a:p>
            <a:endParaRPr lang="cs-CZ" altLang="cs-CZ" sz="2400" dirty="0"/>
          </a:p>
          <a:p>
            <a:r>
              <a:rPr lang="cs-CZ" altLang="cs-CZ" sz="2000" b="1" dirty="0">
                <a:solidFill>
                  <a:srgbClr val="0066FF"/>
                </a:solidFill>
              </a:rPr>
              <a:t>FLIR P660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dynamická termovize f=30Hz, mobilní, rozvinutý software</a:t>
            </a:r>
            <a:endParaRPr lang="cs-CZ" altLang="cs-CZ" dirty="0"/>
          </a:p>
        </p:txBody>
      </p:sp>
      <p:pic>
        <p:nvPicPr>
          <p:cNvPr id="227356" name="Picture 28" descr="MedicalPa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62" y="4940831"/>
            <a:ext cx="2700337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3" name="Picture 5" descr="TERM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49" y="837143"/>
            <a:ext cx="1985963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4" name="Picture 6" descr="FlukeTi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85" y="3117145"/>
            <a:ext cx="1455284" cy="17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5" name="Picture 7" descr="IR0001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"/>
          <a:stretch/>
        </p:blipFill>
        <p:spPr bwMode="auto">
          <a:xfrm>
            <a:off x="6285494" y="3117145"/>
            <a:ext cx="2572797" cy="17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7" name="Picture 9" descr="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136" y="837142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4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62" y="4959881"/>
            <a:ext cx="2232025" cy="1709737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349" name="Line 21"/>
          <p:cNvSpPr>
            <a:spLocks noChangeShapeType="1"/>
          </p:cNvSpPr>
          <p:nvPr/>
        </p:nvSpPr>
        <p:spPr bwMode="auto">
          <a:xfrm>
            <a:off x="5448300" y="5013326"/>
            <a:ext cx="503238" cy="1444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50" name="Line 22"/>
          <p:cNvSpPr>
            <a:spLocks noChangeShapeType="1"/>
          </p:cNvSpPr>
          <p:nvPr/>
        </p:nvSpPr>
        <p:spPr bwMode="auto">
          <a:xfrm>
            <a:off x="5951538" y="3644900"/>
            <a:ext cx="576262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51" name="Line 23"/>
          <p:cNvSpPr>
            <a:spLocks noChangeShapeType="1"/>
          </p:cNvSpPr>
          <p:nvPr/>
        </p:nvSpPr>
        <p:spPr bwMode="auto">
          <a:xfrm>
            <a:off x="5591176" y="2133600"/>
            <a:ext cx="3587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18296" y="260881"/>
            <a:ext cx="1153373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dirty="0">
                <a:solidFill>
                  <a:srgbClr val="002060"/>
                </a:solidFill>
              </a:rPr>
              <a:t>Termografie v zátěžové diagnostice</a:t>
            </a:r>
          </a:p>
        </p:txBody>
      </p:sp>
      <p:pic>
        <p:nvPicPr>
          <p:cNvPr id="2" name="Picture 2" descr="Seek Thermal CompactPRO pro Android, USB-C Termokamera Hlavní obrázek">
            <a:extLst>
              <a:ext uri="{FF2B5EF4-FFF2-40B4-BE49-F238E27FC236}">
                <a16:creationId xmlns:a16="http://schemas.microsoft.com/office/drawing/2014/main" id="{4A11A969-FE17-7D8E-661F-B0936756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284" y="4135569"/>
            <a:ext cx="2686710" cy="236968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amera101514937amjpg">
            <a:extLst>
              <a:ext uri="{FF2B5EF4-FFF2-40B4-BE49-F238E27FC236}">
                <a16:creationId xmlns:a16="http://schemas.microsoft.com/office/drawing/2014/main" id="{76956CB5-21B9-3D93-339B-0ACE6E1BF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9" t="6217" r="3775" b="12973"/>
          <a:stretch/>
        </p:blipFill>
        <p:spPr bwMode="auto">
          <a:xfrm>
            <a:off x="9236464" y="2374387"/>
            <a:ext cx="2693109" cy="176118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F723BF2-81A3-DFEB-2983-DE89E0921663}"/>
              </a:ext>
            </a:extLst>
          </p:cNvPr>
          <p:cNvSpPr txBox="1"/>
          <p:nvPr/>
        </p:nvSpPr>
        <p:spPr>
          <a:xfrm>
            <a:off x="9236464" y="1437455"/>
            <a:ext cx="2693109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TERMOGRAFIE</a:t>
            </a:r>
          </a:p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 chytrém telefonu</a:t>
            </a:r>
          </a:p>
        </p:txBody>
      </p:sp>
    </p:spTree>
    <p:extLst>
      <p:ext uri="{BB962C8B-B14F-4D97-AF65-F5344CB8AC3E}">
        <p14:creationId xmlns:p14="http://schemas.microsoft.com/office/powerpoint/2010/main" val="379689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1703388" y="1013669"/>
            <a:ext cx="8785225" cy="1938992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dirty="0"/>
              <a:t>PODMÍNKY TERMOGRAFICKÉHO VYŠETŘENÍ</a:t>
            </a:r>
          </a:p>
          <a:p>
            <a:pPr algn="ctr"/>
            <a:endParaRPr lang="cs-CZ" altLang="cs-CZ" sz="2000" b="1" dirty="0"/>
          </a:p>
          <a:p>
            <a:pPr>
              <a:buFontTx/>
              <a:buChar char="•"/>
            </a:pPr>
            <a:r>
              <a:rPr lang="cs-CZ" altLang="cs-CZ" sz="2000" dirty="0"/>
              <a:t>Místnost: teplota </a:t>
            </a:r>
            <a:r>
              <a:rPr lang="en-US" altLang="cs-CZ" sz="2000" dirty="0"/>
              <a:t>~</a:t>
            </a:r>
            <a:r>
              <a:rPr lang="cs-CZ" altLang="cs-CZ" sz="2000" dirty="0"/>
              <a:t> 17-23</a:t>
            </a:r>
            <a:r>
              <a:rPr lang="cs-CZ" altLang="cs-CZ" sz="2000" b="1" baseline="50000" dirty="0"/>
              <a:t>o</a:t>
            </a:r>
            <a:r>
              <a:rPr lang="cs-CZ" altLang="cs-CZ" sz="2000" dirty="0"/>
              <a:t>C, vlhkost </a:t>
            </a:r>
            <a:r>
              <a:rPr lang="en-US" altLang="cs-CZ" sz="2000" dirty="0"/>
              <a:t>&lt; </a:t>
            </a:r>
            <a:r>
              <a:rPr lang="cs-CZ" altLang="cs-CZ" sz="2000" dirty="0"/>
              <a:t>70%.</a:t>
            </a:r>
          </a:p>
          <a:p>
            <a:pPr>
              <a:buFontTx/>
              <a:buChar char="•"/>
            </a:pPr>
            <a:r>
              <a:rPr lang="cs-CZ" altLang="cs-CZ" sz="2000" dirty="0"/>
              <a:t>Ne blízko zdrojů tepla nebo chladu, vč. odrazivých ploch.</a:t>
            </a:r>
          </a:p>
          <a:p>
            <a:pPr>
              <a:buFontTx/>
              <a:buChar char="•"/>
            </a:pPr>
            <a:r>
              <a:rPr lang="cs-CZ" altLang="cs-CZ" sz="2000" dirty="0"/>
              <a:t>Adaptace kůže na teplotu prostředí obnažením na 10-15 min (ventilátor) .</a:t>
            </a:r>
          </a:p>
          <a:p>
            <a:pPr>
              <a:buFontTx/>
              <a:buChar char="•"/>
            </a:pPr>
            <a:r>
              <a:rPr lang="cs-CZ" altLang="cs-CZ" sz="2000" dirty="0"/>
              <a:t>Suchá kůže.</a:t>
            </a:r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3055939" y="24860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3055939" y="24860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220184" name="AutoShape 24" descr="ATIR-M303 Medical Infrared thermographic Radiometry System for swine flu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703389" y="188914"/>
            <a:ext cx="878522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b="1" dirty="0">
                <a:solidFill>
                  <a:srgbClr val="002060"/>
                </a:solidFill>
              </a:rPr>
              <a:t>Termografie v zátěžové diagnostice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72EA3A-39AE-35DA-0E5B-1218CD50E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7" y="3276600"/>
            <a:ext cx="8785226" cy="2991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3DE0893-4BAD-1E5C-1AF7-9A420133CED8}"/>
              </a:ext>
            </a:extLst>
          </p:cNvPr>
          <p:cNvSpPr txBox="1"/>
          <p:nvPr/>
        </p:nvSpPr>
        <p:spPr>
          <a:xfrm>
            <a:off x="3153506" y="3275389"/>
            <a:ext cx="588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Kolísání teploty jádra lidského těla během dne</a:t>
            </a:r>
          </a:p>
        </p:txBody>
      </p:sp>
    </p:spTree>
    <p:extLst>
      <p:ext uri="{BB962C8B-B14F-4D97-AF65-F5344CB8AC3E}">
        <p14:creationId xmlns:p14="http://schemas.microsoft.com/office/powerpoint/2010/main" val="2218812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" y="1347449"/>
            <a:ext cx="7101988" cy="46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521075" y="7075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6197256" y="4501949"/>
          <a:ext cx="5924099" cy="23072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001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2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21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Teplota kůže levé paže před a po plavání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24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2" name="Picture 2" descr="IR003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27" y="4929718"/>
            <a:ext cx="2883264" cy="18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IR003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37" y="4919559"/>
            <a:ext cx="2860561" cy="18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54113" y="521797"/>
            <a:ext cx="8320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</a:rPr>
              <a:t>TERMOGRAFICKÉ UKAZATELE ODEZVY ORGANIZMU NA ZÁTĚŽ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146" y="130656"/>
            <a:ext cx="3064828" cy="20377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b="39968"/>
          <a:stretch/>
        </p:blipFill>
        <p:spPr>
          <a:xfrm>
            <a:off x="7144150" y="2220384"/>
            <a:ext cx="4965824" cy="2235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5768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2051" t="9915" r="1282"/>
          <a:stretch/>
        </p:blipFill>
        <p:spPr>
          <a:xfrm>
            <a:off x="1137138" y="0"/>
            <a:ext cx="99177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39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77815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hlinkClick r:id="rId3"/>
          </p:cNvPr>
          <p:cNvSpPr txBox="1"/>
          <p:nvPr/>
        </p:nvSpPr>
        <p:spPr>
          <a:xfrm>
            <a:off x="9227543" y="5878848"/>
            <a:ext cx="2905842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VIDEO</a:t>
            </a:r>
          </a:p>
          <a:p>
            <a:pPr algn="ctr"/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Teplota horní poloviny těla při chůzi 4-6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mph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59453"/>
      </p:ext>
    </p:extLst>
  </p:cSld>
  <p:clrMapOvr>
    <a:masterClrMapping/>
  </p:clrMapOvr>
  <p:transition spd="slow" advTm="2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26957"/>
      </p:ext>
    </p:extLst>
  </p:cSld>
  <p:clrMapOvr>
    <a:masterClrMapping/>
  </p:clrMapOvr>
  <p:transition spd="slow" advTm="2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708344" y="520511"/>
            <a:ext cx="5974966" cy="581697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cs-CZ" sz="2400" b="1" cap="all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FUNKCE ledvin PŘI ZÁTĚŽI</a:t>
            </a:r>
            <a:endParaRPr lang="cs-CZ" sz="2400" b="1" cap="all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udržují homeostázu :</a:t>
            </a:r>
          </a:p>
          <a:p>
            <a:pPr indent="450215">
              <a:spcAft>
                <a:spcPts val="0"/>
              </a:spcAft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snaží se udržet stálý objem a osmolalitu extracelulární tekutiny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(poměr vody a látek v ní obsažených)</a:t>
            </a:r>
          </a:p>
          <a:p>
            <a:pPr lvl="1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↓ vylučování H</a:t>
            </a:r>
            <a:r>
              <a:rPr lang="cs-CZ" sz="2000" b="1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a Na</a:t>
            </a:r>
            <a:r>
              <a:rPr lang="cs-CZ" sz="2000" b="1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mohou ↑ vylučování K</a:t>
            </a:r>
            <a:r>
              <a:rPr lang="cs-CZ" sz="2000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</a:t>
            </a:r>
          </a:p>
          <a:p>
            <a:pPr lvl="0">
              <a:spcAft>
                <a:spcPts val="0"/>
              </a:spcAft>
            </a:pPr>
            <a:r>
              <a:rPr lang="cs-CZ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snaží se vyloučit nadbytečné množství produktů metabolizmu 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močoviny a kyseliny močové</a:t>
            </a:r>
          </a:p>
          <a:p>
            <a:endParaRPr lang="cs-CZ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podílejí se na udržení </a:t>
            </a:r>
            <a:r>
              <a:rPr lang="cs-CZ" sz="20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acido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-bazické rovnováhy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podle potřeby mění množství 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vylučování vodíkových protonů 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</a:t>
            </a:r>
            <a:r>
              <a:rPr lang="cs-CZ" sz="2000" b="1" baseline="30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cs-CZ" sz="2000" b="1" dirty="0" err="1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hydrogenkarbonátových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aniontů 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HCO</a:t>
            </a:r>
            <a:r>
              <a:rPr lang="cs-CZ" sz="2000" b="1" baseline="-25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cs-CZ" sz="2000" b="1" baseline="30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cs-CZ" sz="2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lvl="0">
              <a:spcAft>
                <a:spcPts val="0"/>
              </a:spcAft>
            </a:pPr>
            <a:endParaRPr lang="cs-CZ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při hypoxii ↑ tvorba erytropoetinu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který stimuluje 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tvorbu červených krvinek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 kostní dřeni.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59EF681-C844-0854-2E94-8F2B7CC525CD}"/>
              </a:ext>
            </a:extLst>
          </p:cNvPr>
          <p:cNvSpPr txBox="1"/>
          <p:nvPr/>
        </p:nvSpPr>
        <p:spPr>
          <a:xfrm>
            <a:off x="6683310" y="521518"/>
            <a:ext cx="47466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b="1" dirty="0">
                <a:solidFill>
                  <a:srgbClr val="FF0000"/>
                </a:solidFill>
              </a:rPr>
              <a:t>GLOMERULÁRNÍ FILTRACE KRVE</a:t>
            </a:r>
          </a:p>
          <a:p>
            <a:pPr algn="ctr"/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</a:rPr>
              <a:t>TUBULÁRNÍ REABSORPCE a SEKRECE MOČI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8F25859-F2A6-5328-FE43-43333EBB7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09" y="1185778"/>
            <a:ext cx="4746691" cy="516054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7AEB103-F69C-E041-B425-F32213C7980D}"/>
              </a:ext>
            </a:extLst>
          </p:cNvPr>
          <p:cNvSpPr txBox="1"/>
          <p:nvPr/>
        </p:nvSpPr>
        <p:spPr>
          <a:xfrm>
            <a:off x="3392556" y="6336482"/>
            <a:ext cx="5406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C00000"/>
                </a:solidFill>
              </a:rPr>
              <a:t>Doplňovat ztráty H</a:t>
            </a:r>
            <a:r>
              <a:rPr lang="cs-CZ" sz="2000" baseline="-25000" dirty="0">
                <a:solidFill>
                  <a:srgbClr val="C00000"/>
                </a:solidFill>
              </a:rPr>
              <a:t>2</a:t>
            </a:r>
            <a:r>
              <a:rPr lang="cs-CZ" sz="2000" dirty="0">
                <a:solidFill>
                  <a:srgbClr val="C00000"/>
                </a:solidFill>
              </a:rPr>
              <a:t>O a minerálů (Na</a:t>
            </a:r>
            <a:r>
              <a:rPr lang="cs-CZ" sz="2000" baseline="30000" dirty="0">
                <a:solidFill>
                  <a:srgbClr val="C00000"/>
                </a:solidFill>
              </a:rPr>
              <a:t>+</a:t>
            </a:r>
            <a:r>
              <a:rPr lang="cs-CZ" sz="2000" dirty="0">
                <a:solidFill>
                  <a:srgbClr val="C00000"/>
                </a:solidFill>
              </a:rPr>
              <a:t>) nápoji !</a:t>
            </a:r>
          </a:p>
        </p:txBody>
      </p:sp>
    </p:spTree>
    <p:extLst>
      <p:ext uri="{BB962C8B-B14F-4D97-AF65-F5344CB8AC3E}">
        <p14:creationId xmlns:p14="http://schemas.microsoft.com/office/powerpoint/2010/main" val="2537574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1795" t="9915" b="1368"/>
          <a:stretch/>
        </p:blipFill>
        <p:spPr>
          <a:xfrm>
            <a:off x="1277815" y="0"/>
            <a:ext cx="9636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92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9488" t="9573" r="7565"/>
          <a:stretch/>
        </p:blipFill>
        <p:spPr>
          <a:xfrm>
            <a:off x="2303585" y="328246"/>
            <a:ext cx="7584830" cy="620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90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67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25850"/>
      </p:ext>
    </p:extLst>
  </p:cSld>
  <p:clrMapOvr>
    <a:masterClrMapping/>
  </p:clrMapOvr>
  <p:transition spd="slow" advTm="2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1410" t="9573" r="2051"/>
          <a:stretch/>
        </p:blipFill>
        <p:spPr>
          <a:xfrm>
            <a:off x="1383323" y="0"/>
            <a:ext cx="9425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7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6" name="Picture 4">
            <a:extLst>
              <a:ext uri="{FF2B5EF4-FFF2-40B4-BE49-F238E27FC236}">
                <a16:creationId xmlns:a16="http://schemas.microsoft.com/office/drawing/2014/main" id="{6DD025CF-C647-543F-D326-7E8AB10A5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7" y="1387109"/>
            <a:ext cx="2162175" cy="165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7" name="Picture 5">
            <a:extLst>
              <a:ext uri="{FF2B5EF4-FFF2-40B4-BE49-F238E27FC236}">
                <a16:creationId xmlns:a16="http://schemas.microsoft.com/office/drawing/2014/main" id="{949BCDBD-4F82-CEB9-336C-9BFB6F132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6" y="1387110"/>
            <a:ext cx="2232024" cy="1612109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9" name="Text Box 7">
            <a:extLst>
              <a:ext uri="{FF2B5EF4-FFF2-40B4-BE49-F238E27FC236}">
                <a16:creationId xmlns:a16="http://schemas.microsoft.com/office/drawing/2014/main" id="{082DE1CF-CAB1-02D2-BB1F-49B1F2CA1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7" y="357592"/>
            <a:ext cx="8785225" cy="92333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TERMOGRAFIE</a:t>
            </a:r>
          </a:p>
          <a:p>
            <a:pPr algn="ctr"/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v diagnostice přetížení pohybového aparátu</a:t>
            </a:r>
          </a:p>
          <a:p>
            <a:pPr algn="ctr"/>
            <a:r>
              <a:rPr lang="cs-CZ" altLang="cs-CZ" sz="1400" dirty="0" err="1"/>
              <a:t>J.B.Mercer</a:t>
            </a:r>
            <a:r>
              <a:rPr lang="cs-CZ" altLang="cs-CZ" sz="1400" dirty="0"/>
              <a:t> 2009 (</a:t>
            </a:r>
            <a:r>
              <a:rPr lang="cs-CZ" altLang="cs-CZ" sz="1400" dirty="0">
                <a:hlinkClick r:id="rId4"/>
              </a:rPr>
              <a:t>http://www.medical-thermography.com/</a:t>
            </a:r>
            <a:r>
              <a:rPr lang="cs-CZ" altLang="cs-CZ" sz="1400" dirty="0"/>
              <a:t>):</a:t>
            </a:r>
          </a:p>
        </p:txBody>
      </p:sp>
      <p:sp>
        <p:nvSpPr>
          <p:cNvPr id="218120" name="Rectangle 8">
            <a:extLst>
              <a:ext uri="{FF2B5EF4-FFF2-40B4-BE49-F238E27FC236}">
                <a16:creationId xmlns:a16="http://schemas.microsoft.com/office/drawing/2014/main" id="{5E2F6CDA-A05C-4624-887C-F4C6024A3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1" y="1387110"/>
            <a:ext cx="2016125" cy="925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altLang="cs-CZ" b="1" dirty="0">
                <a:solidFill>
                  <a:srgbClr val="FF33CC"/>
                </a:solidFill>
              </a:rPr>
              <a:t>Hypertermie </a:t>
            </a:r>
            <a:r>
              <a:rPr lang="cs-CZ" altLang="cs-CZ" b="1" dirty="0">
                <a:solidFill>
                  <a:schemeClr val="accent2"/>
                </a:solidFill>
              </a:rPr>
              <a:t>Akutní radiální </a:t>
            </a:r>
            <a:r>
              <a:rPr lang="cs-CZ" altLang="cs-CZ" b="1" dirty="0" err="1">
                <a:solidFill>
                  <a:schemeClr val="accent2"/>
                </a:solidFill>
              </a:rPr>
              <a:t>epikondylitis</a:t>
            </a:r>
            <a:endParaRPr lang="cs-CZ" altLang="cs-CZ" b="1" dirty="0">
              <a:solidFill>
                <a:schemeClr val="accent2"/>
              </a:solidFill>
            </a:endParaRPr>
          </a:p>
        </p:txBody>
      </p:sp>
      <p:sp>
        <p:nvSpPr>
          <p:cNvPr id="218121" name="Rectangle 9">
            <a:extLst>
              <a:ext uri="{FF2B5EF4-FFF2-40B4-BE49-F238E27FC236}">
                <a16:creationId xmlns:a16="http://schemas.microsoft.com/office/drawing/2014/main" id="{5485C14D-7746-820D-6DD7-AD1316FD5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12" y="1387109"/>
            <a:ext cx="2016125" cy="12003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Hypotermie</a:t>
            </a:r>
            <a:r>
              <a:rPr lang="cs-CZ" altLang="cs-CZ" b="1" dirty="0">
                <a:solidFill>
                  <a:srgbClr val="FF33CC"/>
                </a:solidFill>
              </a:rPr>
              <a:t> </a:t>
            </a:r>
            <a:r>
              <a:rPr lang="cs-CZ" altLang="cs-CZ" b="1" dirty="0">
                <a:solidFill>
                  <a:schemeClr val="accent2"/>
                </a:solidFill>
              </a:rPr>
              <a:t>Reflexní vasokonstrikce při bolesti pravé paže</a:t>
            </a:r>
          </a:p>
        </p:txBody>
      </p:sp>
      <p:pic>
        <p:nvPicPr>
          <p:cNvPr id="218122" name="Picture 10">
            <a:extLst>
              <a:ext uri="{FF2B5EF4-FFF2-40B4-BE49-F238E27FC236}">
                <a16:creationId xmlns:a16="http://schemas.microsoft.com/office/drawing/2014/main" id="{69D63E12-FF90-DEAE-737A-9DDE392F0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3" y="4427494"/>
            <a:ext cx="3131786" cy="197764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23" name="Text Box 11">
            <a:extLst>
              <a:ext uri="{FF2B5EF4-FFF2-40B4-BE49-F238E27FC236}">
                <a16:creationId xmlns:a16="http://schemas.microsoft.com/office/drawing/2014/main" id="{E33FF57E-CB91-5387-7311-A2AEDA3D5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853" y="3498256"/>
            <a:ext cx="3110274" cy="925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altLang="cs-CZ" b="1" dirty="0">
                <a:solidFill>
                  <a:srgbClr val="FF33CC"/>
                </a:solidFill>
              </a:rPr>
              <a:t>Hypertermie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b="1" dirty="0">
                <a:solidFill>
                  <a:schemeClr val="accent2"/>
                </a:solidFill>
              </a:rPr>
              <a:t>přetížených mm. </a:t>
            </a:r>
            <a:r>
              <a:rPr lang="cs-CZ" altLang="cs-CZ" b="1" dirty="0" err="1">
                <a:solidFill>
                  <a:schemeClr val="accent2"/>
                </a:solidFill>
              </a:rPr>
              <a:t>trapezius</a:t>
            </a:r>
            <a:r>
              <a:rPr lang="cs-CZ" altLang="cs-CZ" b="1" dirty="0">
                <a:solidFill>
                  <a:schemeClr val="accent2"/>
                </a:solidFill>
              </a:rPr>
              <a:t> sup. </a:t>
            </a:r>
            <a:r>
              <a:rPr lang="cs-CZ" altLang="cs-CZ" b="1" dirty="0" err="1">
                <a:solidFill>
                  <a:schemeClr val="accent2"/>
                </a:solidFill>
              </a:rPr>
              <a:t>bilat</a:t>
            </a:r>
            <a:r>
              <a:rPr lang="cs-CZ" altLang="cs-CZ" b="1" dirty="0">
                <a:solidFill>
                  <a:schemeClr val="accent2"/>
                </a:solidFill>
              </a:rPr>
              <a:t>.</a:t>
            </a:r>
            <a:r>
              <a:rPr lang="cs-CZ" altLang="cs-CZ" dirty="0">
                <a:solidFill>
                  <a:schemeClr val="accent2"/>
                </a:solidFill>
              </a:rPr>
              <a:t> u 13-leté tenistky </a:t>
            </a:r>
            <a:r>
              <a:rPr lang="cs-CZ" altLang="cs-CZ" dirty="0"/>
              <a:t>(2009)</a:t>
            </a:r>
          </a:p>
        </p:txBody>
      </p:sp>
      <p:pic>
        <p:nvPicPr>
          <p:cNvPr id="218129" name="Picture 17">
            <a:extLst>
              <a:ext uri="{FF2B5EF4-FFF2-40B4-BE49-F238E27FC236}">
                <a16:creationId xmlns:a16="http://schemas.microsoft.com/office/drawing/2014/main" id="{F481B2D9-23FC-B666-B024-E89EFC0CC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07" y="3739722"/>
            <a:ext cx="2371725" cy="26654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30" name="Rectangle 18">
            <a:extLst>
              <a:ext uri="{FF2B5EF4-FFF2-40B4-BE49-F238E27FC236}">
                <a16:creationId xmlns:a16="http://schemas.microsoft.com/office/drawing/2014/main" id="{4D9B832F-5B9B-1B6E-68F5-126E6F1B8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41" y="3498256"/>
            <a:ext cx="3393095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solidFill>
                  <a:srgbClr val="FF33CC"/>
                </a:solidFill>
              </a:rPr>
              <a:t>Hypertermie </a:t>
            </a:r>
            <a:r>
              <a:rPr lang="cs-CZ" altLang="cs-CZ" b="1" dirty="0">
                <a:solidFill>
                  <a:schemeClr val="accent2"/>
                </a:solidFill>
              </a:rPr>
              <a:t>přetíženého úponu </a:t>
            </a:r>
            <a:r>
              <a:rPr lang="cs-CZ" altLang="cs-CZ" b="1" dirty="0" err="1">
                <a:solidFill>
                  <a:schemeClr val="accent2"/>
                </a:solidFill>
              </a:rPr>
              <a:t>m.delt.dx</a:t>
            </a:r>
            <a:r>
              <a:rPr lang="cs-CZ" altLang="cs-CZ" b="1" dirty="0">
                <a:solidFill>
                  <a:schemeClr val="accent2"/>
                </a:solidFill>
              </a:rPr>
              <a:t>.</a:t>
            </a:r>
            <a:r>
              <a:rPr lang="cs-CZ" altLang="cs-CZ" dirty="0">
                <a:solidFill>
                  <a:schemeClr val="accent2"/>
                </a:solidFill>
              </a:rPr>
              <a:t> ještě před potížemi u 20-letého plavce </a:t>
            </a:r>
            <a:r>
              <a:rPr lang="cs-CZ" altLang="cs-CZ" dirty="0"/>
              <a:t>(1989)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18132" name="Rectangle 20">
            <a:extLst>
              <a:ext uri="{FF2B5EF4-FFF2-40B4-BE49-F238E27FC236}">
                <a16:creationId xmlns:a16="http://schemas.microsoft.com/office/drawing/2014/main" id="{D1AF49D5-2C2B-B2E9-3DAC-DF0472746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41" y="3119914"/>
            <a:ext cx="10400077" cy="369332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dirty="0"/>
              <a:t>Vlastní pozorování:</a:t>
            </a:r>
          </a:p>
        </p:txBody>
      </p:sp>
      <p:pic>
        <p:nvPicPr>
          <p:cNvPr id="218133" name="Picture 21">
            <a:extLst>
              <a:ext uri="{FF2B5EF4-FFF2-40B4-BE49-F238E27FC236}">
                <a16:creationId xmlns:a16="http://schemas.microsoft.com/office/drawing/2014/main" id="{1BB0F310-4DE6-1B5B-5593-67318230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48" y="4417585"/>
            <a:ext cx="2879725" cy="1987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34" name="Text Box 22">
            <a:extLst>
              <a:ext uri="{FF2B5EF4-FFF2-40B4-BE49-F238E27FC236}">
                <a16:creationId xmlns:a16="http://schemas.microsoft.com/office/drawing/2014/main" id="{C67CD734-58B2-AE4C-82A0-AF0D2DD2E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443" y="3489246"/>
            <a:ext cx="3813175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altLang="cs-CZ" b="1" dirty="0">
                <a:solidFill>
                  <a:srgbClr val="FF33CC"/>
                </a:solidFill>
              </a:rPr>
              <a:t>Hypertermie</a:t>
            </a:r>
            <a:r>
              <a:rPr lang="cs-CZ" altLang="cs-CZ" b="1" dirty="0">
                <a:solidFill>
                  <a:schemeClr val="accent2"/>
                </a:solidFill>
              </a:rPr>
              <a:t> </a:t>
            </a:r>
            <a:r>
              <a:rPr lang="cs-CZ" altLang="cs-CZ" b="1" dirty="0" err="1">
                <a:solidFill>
                  <a:schemeClr val="accent2"/>
                </a:solidFill>
              </a:rPr>
              <a:t>Myositis</a:t>
            </a:r>
            <a:r>
              <a:rPr lang="cs-CZ" altLang="cs-CZ" b="1" dirty="0">
                <a:solidFill>
                  <a:schemeClr val="accent2"/>
                </a:solidFill>
              </a:rPr>
              <a:t> </a:t>
            </a:r>
            <a:r>
              <a:rPr lang="cs-CZ" altLang="cs-CZ" b="1" dirty="0" err="1">
                <a:solidFill>
                  <a:schemeClr val="accent2"/>
                </a:solidFill>
              </a:rPr>
              <a:t>caput.int.m.gastrocnemii</a:t>
            </a:r>
            <a:r>
              <a:rPr lang="cs-CZ" altLang="cs-CZ" dirty="0">
                <a:solidFill>
                  <a:schemeClr val="accent2"/>
                </a:solidFill>
              </a:rPr>
              <a:t> u 40-letého badmintonisty </a:t>
            </a:r>
            <a:r>
              <a:rPr lang="cs-CZ" altLang="cs-CZ" dirty="0"/>
              <a:t>(2009)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dirty="0"/>
              <a:t>– pohled zezadu</a:t>
            </a:r>
          </a:p>
        </p:txBody>
      </p:sp>
      <p:sp>
        <p:nvSpPr>
          <p:cNvPr id="218135" name="Line 23">
            <a:extLst>
              <a:ext uri="{FF2B5EF4-FFF2-40B4-BE49-F238E27FC236}">
                <a16:creationId xmlns:a16="http://schemas.microsoft.com/office/drawing/2014/main" id="{BA7429EC-F2B7-3A7F-00B7-65A162B47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7995" y="4777260"/>
            <a:ext cx="43180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8136" name="Line 24">
            <a:extLst>
              <a:ext uri="{FF2B5EF4-FFF2-40B4-BE49-F238E27FC236}">
                <a16:creationId xmlns:a16="http://schemas.microsoft.com/office/drawing/2014/main" id="{901EC9E6-E131-CFAB-BB76-D44AF5A3D8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099" y="4745509"/>
            <a:ext cx="503238" cy="3603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8137" name="Line 25">
            <a:extLst>
              <a:ext uri="{FF2B5EF4-FFF2-40B4-BE49-F238E27FC236}">
                <a16:creationId xmlns:a16="http://schemas.microsoft.com/office/drawing/2014/main" id="{DA8AACC6-855A-0364-77B0-D9BD697296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35999" y="4834427"/>
            <a:ext cx="431800" cy="3603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8138" name="Line 26">
            <a:extLst>
              <a:ext uri="{FF2B5EF4-FFF2-40B4-BE49-F238E27FC236}">
                <a16:creationId xmlns:a16="http://schemas.microsoft.com/office/drawing/2014/main" id="{59C50A25-CB28-13FD-11FC-2FBCF0701E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8288" y="2073128"/>
            <a:ext cx="576262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8139" name="Line 27">
            <a:extLst>
              <a:ext uri="{FF2B5EF4-FFF2-40B4-BE49-F238E27FC236}">
                <a16:creationId xmlns:a16="http://schemas.microsoft.com/office/drawing/2014/main" id="{3DAD46CE-30EF-F155-68AD-43644307BB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46592" y="1772615"/>
            <a:ext cx="464281" cy="5949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3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>
            <a:extLst>
              <a:ext uri="{FF2B5EF4-FFF2-40B4-BE49-F238E27FC236}">
                <a16:creationId xmlns:a16="http://schemas.microsoft.com/office/drawing/2014/main" id="{5F5953E9-BE04-B953-0853-FF39A929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0" y="3865697"/>
            <a:ext cx="2087562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39" name="Picture 3">
            <a:extLst>
              <a:ext uri="{FF2B5EF4-FFF2-40B4-BE49-F238E27FC236}">
                <a16:creationId xmlns:a16="http://schemas.microsoft.com/office/drawing/2014/main" id="{D407C397-E602-9319-8B2D-51C2EDB5B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1" y="2373448"/>
            <a:ext cx="2016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7" name="Rectangle 11">
            <a:extLst>
              <a:ext uri="{FF2B5EF4-FFF2-40B4-BE49-F238E27FC236}">
                <a16:creationId xmlns:a16="http://schemas.microsoft.com/office/drawing/2014/main" id="{860AA918-BB0F-D886-AB04-F67EA6FC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723" y="2636822"/>
            <a:ext cx="5226957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3 měsíce po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natržení dvojhlavého svalu stehna vlevo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u 54-letého triatlonisty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1,5</a:t>
            </a:r>
            <a:r>
              <a:rPr lang="cs-CZ" altLang="cs-CZ" b="1" baseline="5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(přechodné menší prokrvení)</a:t>
            </a:r>
          </a:p>
        </p:txBody>
      </p:sp>
      <p:pic>
        <p:nvPicPr>
          <p:cNvPr id="219148" name="Picture 12">
            <a:extLst>
              <a:ext uri="{FF2B5EF4-FFF2-40B4-BE49-F238E27FC236}">
                <a16:creationId xmlns:a16="http://schemas.microsoft.com/office/drawing/2014/main" id="{A06A0592-4753-0B66-8CC2-C17663A0E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5" y="2373447"/>
            <a:ext cx="230346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0" name="Rectangle 14">
            <a:extLst>
              <a:ext uri="{FF2B5EF4-FFF2-40B4-BE49-F238E27FC236}">
                <a16:creationId xmlns:a16="http://schemas.microsoft.com/office/drawing/2014/main" id="{5FDA039E-A13E-683D-8914-EE11D4474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19" y="4038523"/>
            <a:ext cx="5226957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Akutní zánět tíhového váčku Achillovy šlachy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vlevo u 24-letého badmintonisty 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přetížení pravého lýtka</a:t>
            </a:r>
          </a:p>
        </p:txBody>
      </p:sp>
      <p:sp>
        <p:nvSpPr>
          <p:cNvPr id="219152" name="Line 16">
            <a:extLst>
              <a:ext uri="{FF2B5EF4-FFF2-40B4-BE49-F238E27FC236}">
                <a16:creationId xmlns:a16="http://schemas.microsoft.com/office/drawing/2014/main" id="{07425882-0D8C-504E-B2A0-B0026C8151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64201" y="5878514"/>
            <a:ext cx="360363" cy="714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19153" name="Picture 17">
            <a:extLst>
              <a:ext uri="{FF2B5EF4-FFF2-40B4-BE49-F238E27FC236}">
                <a16:creationId xmlns:a16="http://schemas.microsoft.com/office/drawing/2014/main" id="{CB8779F3-7D81-5F4C-9B9D-9081C952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1" y="1078048"/>
            <a:ext cx="2016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4" name="Picture 18">
            <a:extLst>
              <a:ext uri="{FF2B5EF4-FFF2-40B4-BE49-F238E27FC236}">
                <a16:creationId xmlns:a16="http://schemas.microsoft.com/office/drawing/2014/main" id="{A27AEF8D-4FBB-E912-B81E-600ECC44D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6" y="1078048"/>
            <a:ext cx="2016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5" name="Rectangle 19">
            <a:extLst>
              <a:ext uri="{FF2B5EF4-FFF2-40B4-BE49-F238E27FC236}">
                <a16:creationId xmlns:a16="http://schemas.microsoft.com/office/drawing/2014/main" id="{BDC6E035-0131-A5A6-4981-A074D4B14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723" y="1266332"/>
            <a:ext cx="5229311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1 týden po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natržení hýžďového svalu vpravo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u 24-letého badmintonisty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(akutní zánět hojení)</a:t>
            </a:r>
          </a:p>
        </p:txBody>
      </p:sp>
      <p:sp>
        <p:nvSpPr>
          <p:cNvPr id="219156" name="Line 20">
            <a:extLst>
              <a:ext uri="{FF2B5EF4-FFF2-40B4-BE49-F238E27FC236}">
                <a16:creationId xmlns:a16="http://schemas.microsoft.com/office/drawing/2014/main" id="{49663E32-2B97-FA96-8D3A-90F57F995C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8740" y="1902458"/>
            <a:ext cx="10301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19157" name="Picture 21">
            <a:extLst>
              <a:ext uri="{FF2B5EF4-FFF2-40B4-BE49-F238E27FC236}">
                <a16:creationId xmlns:a16="http://schemas.microsoft.com/office/drawing/2014/main" id="{3E97E262-8B7C-5E86-1A00-9D3466F7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6" y="3865697"/>
            <a:ext cx="208597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8" name="Text Box 22">
            <a:extLst>
              <a:ext uri="{FF2B5EF4-FFF2-40B4-BE49-F238E27FC236}">
                <a16:creationId xmlns:a16="http://schemas.microsoft.com/office/drawing/2014/main" id="{5C4E0764-E2CC-057B-C666-CB87F0042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081" y="1078047"/>
            <a:ext cx="1438275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za týden →</a:t>
            </a:r>
          </a:p>
        </p:txBody>
      </p:sp>
      <p:sp>
        <p:nvSpPr>
          <p:cNvPr id="219159" name="Text Box 23">
            <a:extLst>
              <a:ext uri="{FF2B5EF4-FFF2-40B4-BE49-F238E27FC236}">
                <a16:creationId xmlns:a16="http://schemas.microsoft.com/office/drawing/2014/main" id="{334BCB2A-B52E-4753-FF34-A2EDF5D36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080" y="2373447"/>
            <a:ext cx="1439862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za měsíc →</a:t>
            </a:r>
          </a:p>
        </p:txBody>
      </p:sp>
      <p:sp>
        <p:nvSpPr>
          <p:cNvPr id="219160" name="Text Box 24">
            <a:extLst>
              <a:ext uri="{FF2B5EF4-FFF2-40B4-BE49-F238E27FC236}">
                <a16:creationId xmlns:a16="http://schemas.microsoft.com/office/drawing/2014/main" id="{1BD3451B-4112-9B09-4D39-B45A21F71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394" y="3867150"/>
            <a:ext cx="1297645" cy="9233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…3 dny po aplikaci steroidu 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pic>
        <p:nvPicPr>
          <p:cNvPr id="219162" name="Picture 26">
            <a:extLst>
              <a:ext uri="{FF2B5EF4-FFF2-40B4-BE49-F238E27FC236}">
                <a16:creationId xmlns:a16="http://schemas.microsoft.com/office/drawing/2014/main" id="{E1B8BFFA-0461-5A93-7CF6-96AA0E66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0" y="5240472"/>
            <a:ext cx="23050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63" name="Rectangle 27">
            <a:extLst>
              <a:ext uri="{FF2B5EF4-FFF2-40B4-BE49-F238E27FC236}">
                <a16:creationId xmlns:a16="http://schemas.microsoft.com/office/drawing/2014/main" id="{95585D85-37ED-AC3A-AEBA-66FFA55D5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19" y="5410672"/>
            <a:ext cx="5254761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Zánět mezičlánkového kloubu prostředníku vpravo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4 měsíce po naražení u 15-letého baseballisty 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19164" name="Picture 28">
            <a:extLst>
              <a:ext uri="{FF2B5EF4-FFF2-40B4-BE49-F238E27FC236}">
                <a16:creationId xmlns:a16="http://schemas.microsoft.com/office/drawing/2014/main" id="{BC5C736A-BF06-9933-C083-B7C19DB7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5" y="5219835"/>
            <a:ext cx="22320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65" name="Text Box 29">
            <a:extLst>
              <a:ext uri="{FF2B5EF4-FFF2-40B4-BE49-F238E27FC236}">
                <a16:creationId xmlns:a16="http://schemas.microsoft.com/office/drawing/2014/main" id="{44E98462-1C6A-0CB0-4C41-346883F4B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417" y="5254760"/>
            <a:ext cx="1081088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←dlaň hřbet →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800E8F2F-35D1-C24E-CF20-4555ADD60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20" y="156666"/>
            <a:ext cx="10006148" cy="759820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TERMOGRAFIE</a:t>
            </a:r>
          </a:p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zobrazení teplot na povrchu těla, </a:t>
            </a:r>
            <a:r>
              <a:rPr lang="cs-CZ" altLang="cs-CZ" sz="2400" dirty="0">
                <a:solidFill>
                  <a:schemeClr val="tx1"/>
                </a:solidFill>
              </a:rPr>
              <a:t>srovnání s protilehlou stranou</a:t>
            </a:r>
          </a:p>
        </p:txBody>
      </p:sp>
      <p:sp>
        <p:nvSpPr>
          <p:cNvPr id="3" name="Line 20">
            <a:extLst>
              <a:ext uri="{FF2B5EF4-FFF2-40B4-BE49-F238E27FC236}">
                <a16:creationId xmlns:a16="http://schemas.microsoft.com/office/drawing/2014/main" id="{8942304D-96CD-444B-D64B-4CC98C39EE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36508" y="2766057"/>
            <a:ext cx="1030150" cy="55761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Line 20">
            <a:extLst>
              <a:ext uri="{FF2B5EF4-FFF2-40B4-BE49-F238E27FC236}">
                <a16:creationId xmlns:a16="http://schemas.microsoft.com/office/drawing/2014/main" id="{FFDC6E07-10EB-4ADB-842B-896F87D1C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92043" y="4911270"/>
            <a:ext cx="10301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Line 20">
            <a:extLst>
              <a:ext uri="{FF2B5EF4-FFF2-40B4-BE49-F238E27FC236}">
                <a16:creationId xmlns:a16="http://schemas.microsoft.com/office/drawing/2014/main" id="{C2A07485-6C59-E353-4F4F-EB6FA59DF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0197" y="5549308"/>
            <a:ext cx="1054029" cy="1111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097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6026" t="4786" r="5128" b="10428"/>
          <a:stretch/>
        </p:blipFill>
        <p:spPr>
          <a:xfrm>
            <a:off x="2033953" y="521677"/>
            <a:ext cx="8124093" cy="58146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92973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9" name="Rectangle 7">
            <a:extLst>
              <a:ext uri="{FF2B5EF4-FFF2-40B4-BE49-F238E27FC236}">
                <a16:creationId xmlns:a16="http://schemas.microsoft.com/office/drawing/2014/main" id="{1461C6D8-DAD7-523A-D006-F5127FA5A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640" y="400960"/>
            <a:ext cx="8057319" cy="120032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sz="2400" b="1" dirty="0">
                <a:solidFill>
                  <a:srgbClr val="0066FF"/>
                </a:solidFill>
              </a:rPr>
              <a:t>Termografie </a:t>
            </a:r>
            <a:r>
              <a:rPr lang="cs-CZ" altLang="cs-CZ" sz="2400" dirty="0">
                <a:solidFill>
                  <a:srgbClr val="0066FF"/>
                </a:solidFill>
              </a:rPr>
              <a:t>je neinvazivní, velmi citlivá, rychlá funkční metoda.</a:t>
            </a:r>
          </a:p>
          <a:p>
            <a:r>
              <a:rPr lang="cs-CZ" altLang="cs-CZ" sz="2400" dirty="0">
                <a:solidFill>
                  <a:srgbClr val="C00000"/>
                </a:solidFill>
              </a:rPr>
              <a:t>- pomáhá v diagnostice přetížení pohybového aparátu při PA</a:t>
            </a:r>
          </a:p>
          <a:p>
            <a:pPr algn="l"/>
            <a:r>
              <a:rPr lang="cs-CZ" altLang="cs-CZ" sz="2400" dirty="0">
                <a:solidFill>
                  <a:srgbClr val="C00000"/>
                </a:solidFill>
              </a:rPr>
              <a:t>- pomáhá při rozhodování o terapii a návratu k PA</a:t>
            </a:r>
          </a:p>
        </p:txBody>
      </p:sp>
      <p:pic>
        <p:nvPicPr>
          <p:cNvPr id="161820" name="Picture 28">
            <a:extLst>
              <a:ext uri="{FF2B5EF4-FFF2-40B4-BE49-F238E27FC236}">
                <a16:creationId xmlns:a16="http://schemas.microsoft.com/office/drawing/2014/main" id="{395B25F7-DBF7-5473-16B7-5D0DE95B6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2" b="43426"/>
          <a:stretch/>
        </p:blipFill>
        <p:spPr bwMode="auto">
          <a:xfrm>
            <a:off x="1909640" y="1640621"/>
            <a:ext cx="8056912" cy="315344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810" name="Text Box 18">
            <a:extLst>
              <a:ext uri="{FF2B5EF4-FFF2-40B4-BE49-F238E27FC236}">
                <a16:creationId xmlns:a16="http://schemas.microsoft.com/office/drawing/2014/main" id="{92062B4E-8A50-B690-02CB-1E4C4340E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640" y="4313155"/>
            <a:ext cx="7443366" cy="461665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Děkuji Vám za pozornost.</a:t>
            </a:r>
          </a:p>
        </p:txBody>
      </p:sp>
      <p:sp>
        <p:nvSpPr>
          <p:cNvPr id="161821" name="Oval 29">
            <a:extLst>
              <a:ext uri="{FF2B5EF4-FFF2-40B4-BE49-F238E27FC236}">
                <a16:creationId xmlns:a16="http://schemas.microsoft.com/office/drawing/2014/main" id="{A44CC7C7-A488-3C1E-F8C7-FB242746A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480" y="3002923"/>
            <a:ext cx="627457" cy="830997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61822" name="Rectangle 30">
            <a:extLst>
              <a:ext uri="{FF2B5EF4-FFF2-40B4-BE49-F238E27FC236}">
                <a16:creationId xmlns:a16="http://schemas.microsoft.com/office/drawing/2014/main" id="{639AA986-33F2-C1EC-2613-3E14971B4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985" y="6185335"/>
            <a:ext cx="1964851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1400" dirty="0"/>
              <a:t>(</a:t>
            </a:r>
            <a:r>
              <a:rPr lang="cs-CZ" altLang="cs-CZ" sz="1400" dirty="0" err="1"/>
              <a:t>J.B.Mercer</a:t>
            </a:r>
            <a:r>
              <a:rPr lang="cs-CZ" altLang="cs-CZ" sz="1400" dirty="0"/>
              <a:t> 2009)</a:t>
            </a:r>
          </a:p>
        </p:txBody>
      </p:sp>
      <p:sp>
        <p:nvSpPr>
          <p:cNvPr id="161823" name="Text Box 31">
            <a:extLst>
              <a:ext uri="{FF2B5EF4-FFF2-40B4-BE49-F238E27FC236}">
                <a16:creationId xmlns:a16="http://schemas.microsoft.com/office/drawing/2014/main" id="{28F0F2F4-372D-B802-B8E4-1A210D382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587" y="2152677"/>
            <a:ext cx="494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8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61816" name="Picture 24">
            <a:hlinkClick r:id="rId3"/>
            <a:extLst>
              <a:ext uri="{FF2B5EF4-FFF2-40B4-BE49-F238E27FC236}">
                <a16:creationId xmlns:a16="http://schemas.microsoft.com/office/drawing/2014/main" id="{5E7514EB-AF85-7207-B0DB-9FACCC821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1870" r="7037" b="27404"/>
          <a:stretch/>
        </p:blipFill>
        <p:spPr bwMode="auto">
          <a:xfrm>
            <a:off x="4950985" y="4807132"/>
            <a:ext cx="196485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368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C9D3646-2972-A480-F4D9-F600A47BDC6C}"/>
              </a:ext>
            </a:extLst>
          </p:cNvPr>
          <p:cNvSpPr txBox="1"/>
          <p:nvPr/>
        </p:nvSpPr>
        <p:spPr>
          <a:xfrm>
            <a:off x="1629508" y="1899311"/>
            <a:ext cx="94910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u="sng" dirty="0">
                <a:solidFill>
                  <a:srgbClr val="002060"/>
                </a:solidFill>
              </a:rPr>
              <a:t>Některé příčiny sportovní hematurie </a:t>
            </a:r>
            <a:r>
              <a:rPr lang="cs-CZ" sz="1600" u="sng" dirty="0"/>
              <a:t>(upraveno podle Doležel a kol., 2006):</a:t>
            </a:r>
          </a:p>
          <a:p>
            <a:r>
              <a:rPr lang="cs-CZ" sz="2000" dirty="0"/>
              <a:t>• renální arteriolární </a:t>
            </a:r>
            <a:r>
              <a:rPr lang="cs-CZ" sz="2000" b="1" dirty="0"/>
              <a:t>vazokonstrikce</a:t>
            </a:r>
            <a:r>
              <a:rPr lang="cs-CZ" sz="2000" dirty="0"/>
              <a:t>, částečná renální </a:t>
            </a:r>
            <a:r>
              <a:rPr lang="cs-CZ" sz="2000" b="1" dirty="0" err="1"/>
              <a:t>hypoperfuze</a:t>
            </a:r>
            <a:r>
              <a:rPr lang="cs-CZ" sz="2000" b="1" dirty="0"/>
              <a:t>/ischemie </a:t>
            </a:r>
          </a:p>
          <a:p>
            <a:r>
              <a:rPr lang="cs-CZ" sz="2000" dirty="0"/>
              <a:t>• </a:t>
            </a:r>
            <a:r>
              <a:rPr lang="cs-CZ" sz="2000" b="1" dirty="0"/>
              <a:t>dehydratace zvýšením viskozity krve a hemolýze</a:t>
            </a:r>
          </a:p>
          <a:p>
            <a:r>
              <a:rPr lang="cs-CZ" sz="2000" dirty="0"/>
              <a:t>• </a:t>
            </a:r>
            <a:r>
              <a:rPr lang="cs-CZ" sz="2000" b="1" dirty="0"/>
              <a:t>vzestup tělesné teploty </a:t>
            </a:r>
            <a:r>
              <a:rPr lang="cs-CZ" sz="2000" dirty="0"/>
              <a:t>– dochází ke snížení odolnosti membrány erytrocytů a hemolýze </a:t>
            </a:r>
          </a:p>
          <a:p>
            <a:r>
              <a:rPr lang="cs-CZ" sz="2000" dirty="0"/>
              <a:t>• </a:t>
            </a:r>
            <a:r>
              <a:rPr lang="cs-CZ" sz="2000" b="1" dirty="0"/>
              <a:t>vliv volných radikálů </a:t>
            </a:r>
          </a:p>
          <a:p>
            <a:r>
              <a:rPr lang="cs-CZ" sz="2000" dirty="0"/>
              <a:t>• excesivní fyzická zátěž s dehydratací – </a:t>
            </a:r>
            <a:r>
              <a:rPr lang="cs-CZ" sz="2000" b="1" dirty="0"/>
              <a:t>nebezpečí rozvoje rabdomyolýzy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A03966-3FA5-02CB-5832-BEDB68DF7214}"/>
              </a:ext>
            </a:extLst>
          </p:cNvPr>
          <p:cNvSpPr txBox="1"/>
          <p:nvPr/>
        </p:nvSpPr>
        <p:spPr>
          <a:xfrm>
            <a:off x="3955772" y="1058135"/>
            <a:ext cx="4280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Ledviny a fyzická zátěž</a:t>
            </a:r>
          </a:p>
        </p:txBody>
      </p:sp>
    </p:spTree>
    <p:extLst>
      <p:ext uri="{BB962C8B-B14F-4D97-AF65-F5344CB8AC3E}">
        <p14:creationId xmlns:p14="http://schemas.microsoft.com/office/powerpoint/2010/main" val="596817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>
            <a:extLst>
              <a:ext uri="{FF2B5EF4-FFF2-40B4-BE49-F238E27FC236}">
                <a16:creationId xmlns:a16="http://schemas.microsoft.com/office/drawing/2014/main" id="{690D6044-6D29-19DF-50B4-F8ADAD6FF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2492375"/>
            <a:ext cx="3744912" cy="1993900"/>
          </a:xfrm>
          <a:prstGeom prst="rect">
            <a:avLst/>
          </a:prstGeom>
          <a:solidFill>
            <a:srgbClr val="FF0000">
              <a:alpha val="9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 b="1">
                <a:solidFill>
                  <a:schemeClr val="accent2"/>
                </a:solidFill>
              </a:rPr>
              <a:t>vznik - zvýšení</a:t>
            </a:r>
          </a:p>
          <a:p>
            <a:pPr algn="ctr">
              <a:spcBef>
                <a:spcPct val="50000"/>
              </a:spcBef>
            </a:pPr>
            <a:r>
              <a:rPr lang="cs-CZ" altLang="cs-CZ" sz="3600" b="1">
                <a:solidFill>
                  <a:srgbClr val="FF0000"/>
                </a:solidFill>
              </a:rPr>
              <a:t>ÚNAVA</a:t>
            </a:r>
          </a:p>
          <a:p>
            <a:pPr algn="ctr">
              <a:spcBef>
                <a:spcPct val="50000"/>
              </a:spcBef>
            </a:pPr>
            <a:r>
              <a:rPr lang="cs-CZ" altLang="cs-CZ" sz="2800" b="1">
                <a:solidFill>
                  <a:schemeClr val="hlink"/>
                </a:solidFill>
              </a:rPr>
              <a:t>snížení - odstranění</a:t>
            </a:r>
          </a:p>
        </p:txBody>
      </p:sp>
      <p:sp>
        <p:nvSpPr>
          <p:cNvPr id="3078" name="AutoShape 6">
            <a:extLst>
              <a:ext uri="{FF2B5EF4-FFF2-40B4-BE49-F238E27FC236}">
                <a16:creationId xmlns:a16="http://schemas.microsoft.com/office/drawing/2014/main" id="{414A4C29-901E-F6AE-C301-A1C18C1A2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333375"/>
            <a:ext cx="3673475" cy="20891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>
              <a:alpha val="11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cs-CZ" altLang="cs-CZ" sz="2000" b="1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cs-CZ" altLang="cs-CZ" sz="2000" b="1">
                <a:solidFill>
                  <a:schemeClr val="accent2"/>
                </a:solidFill>
              </a:rPr>
              <a:t>SPORTOVNÍ</a:t>
            </a:r>
          </a:p>
          <a:p>
            <a:pPr algn="ctr">
              <a:spcBef>
                <a:spcPct val="50000"/>
              </a:spcBef>
            </a:pPr>
            <a:r>
              <a:rPr lang="cs-CZ" altLang="cs-CZ" sz="2000" b="1">
                <a:solidFill>
                  <a:schemeClr val="accent2"/>
                </a:solidFill>
              </a:rPr>
              <a:t>ZÁTĚŽ</a:t>
            </a:r>
          </a:p>
          <a:p>
            <a:pPr algn="ctr">
              <a:spcBef>
                <a:spcPct val="50000"/>
              </a:spcBef>
            </a:pPr>
            <a:r>
              <a:rPr lang="cs-CZ" altLang="cs-CZ" sz="2000" b="1">
                <a:solidFill>
                  <a:schemeClr val="accent2"/>
                </a:solidFill>
              </a:rPr>
              <a:t>trénink</a:t>
            </a:r>
          </a:p>
          <a:p>
            <a:pPr algn="ctr">
              <a:spcBef>
                <a:spcPct val="50000"/>
              </a:spcBef>
            </a:pPr>
            <a:r>
              <a:rPr lang="cs-CZ" altLang="cs-CZ" sz="2000" b="1">
                <a:solidFill>
                  <a:schemeClr val="accent2"/>
                </a:solidFill>
              </a:rPr>
              <a:t>soutěž</a:t>
            </a:r>
          </a:p>
          <a:p>
            <a:pPr algn="ctr"/>
            <a:endParaRPr lang="cs-CZ" altLang="cs-CZ" sz="2000" b="1">
              <a:solidFill>
                <a:schemeClr val="accent2"/>
              </a:solidFill>
            </a:endParaRPr>
          </a:p>
        </p:txBody>
      </p:sp>
      <p:sp>
        <p:nvSpPr>
          <p:cNvPr id="3079" name="AutoShape 7">
            <a:extLst>
              <a:ext uri="{FF2B5EF4-FFF2-40B4-BE49-F238E27FC236}">
                <a16:creationId xmlns:a16="http://schemas.microsoft.com/office/drawing/2014/main" id="{A73F28CA-B4C9-4F9B-2DC3-C1FB0E15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4579938"/>
            <a:ext cx="3816350" cy="208915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hlink">
              <a:alpha val="9000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2000" b="1">
                <a:solidFill>
                  <a:schemeClr val="hlink"/>
                </a:solidFill>
              </a:rPr>
              <a:t>REGENERACE</a:t>
            </a:r>
          </a:p>
          <a:p>
            <a:pPr algn="ctr"/>
            <a:r>
              <a:rPr lang="cs-CZ" altLang="cs-CZ" sz="2000" b="1">
                <a:solidFill>
                  <a:schemeClr val="hlink"/>
                </a:solidFill>
              </a:rPr>
              <a:t>SIL</a:t>
            </a:r>
          </a:p>
        </p:txBody>
      </p:sp>
      <p:sp>
        <p:nvSpPr>
          <p:cNvPr id="3082" name="AutoShape 10">
            <a:extLst>
              <a:ext uri="{FF2B5EF4-FFF2-40B4-BE49-F238E27FC236}">
                <a16:creationId xmlns:a16="http://schemas.microsoft.com/office/drawing/2014/main" id="{50630991-4ACD-A7B6-EE7B-B4D0D7BD122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320757" y="3717132"/>
            <a:ext cx="3959225" cy="1798638"/>
          </a:xfrm>
          <a:prstGeom prst="curvedUpArrow">
            <a:avLst>
              <a:gd name="adj1" fmla="val 44025"/>
              <a:gd name="adj2" fmla="val 88049"/>
              <a:gd name="adj3" fmla="val 333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cs-CZ" altLang="cs-CZ" sz="2400" b="1"/>
              <a:t>po zátěži</a:t>
            </a:r>
          </a:p>
        </p:txBody>
      </p:sp>
      <p:sp>
        <p:nvSpPr>
          <p:cNvPr id="3083" name="AutoShape 11">
            <a:extLst>
              <a:ext uri="{FF2B5EF4-FFF2-40B4-BE49-F238E27FC236}">
                <a16:creationId xmlns:a16="http://schemas.microsoft.com/office/drawing/2014/main" id="{101A8A68-05E8-643A-E2EF-F84FA0D069C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7806" y="2601119"/>
            <a:ext cx="6192838" cy="1657350"/>
          </a:xfrm>
          <a:prstGeom prst="curvedDownArrow">
            <a:avLst>
              <a:gd name="adj1" fmla="val 38041"/>
              <a:gd name="adj2" fmla="val 112945"/>
              <a:gd name="adj3" fmla="val 332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cs-CZ" altLang="cs-CZ" sz="2400" b="1"/>
              <a:t>při zátěži</a:t>
            </a:r>
          </a:p>
        </p:txBody>
      </p:sp>
    </p:spTree>
    <p:extLst>
      <p:ext uri="{BB962C8B-B14F-4D97-AF65-F5344CB8AC3E}">
        <p14:creationId xmlns:p14="http://schemas.microsoft.com/office/powerpoint/2010/main" val="57122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002E609D-5FB5-61F5-71E4-94223726E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7650" y="285750"/>
            <a:ext cx="11620500" cy="64389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indent="0" algn="ctr">
              <a:lnSpc>
                <a:spcPct val="10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MÍSTNÍ ÚNAVA (lokální)</a:t>
            </a:r>
          </a:p>
          <a:p>
            <a:pPr indent="0">
              <a:lnSpc>
                <a:spcPct val="100000"/>
              </a:lnSpc>
            </a:pPr>
            <a:r>
              <a:rPr lang="cs-CZ" altLang="cs-CZ" sz="2400" b="1" i="1" u="sng" dirty="0">
                <a:solidFill>
                  <a:schemeClr val="accent6">
                    <a:lumMod val="75000"/>
                  </a:schemeClr>
                </a:solidFill>
              </a:rPr>
              <a:t>Fyziologická</a:t>
            </a:r>
            <a:r>
              <a:rPr lang="cs-CZ" altLang="cs-CZ" sz="2400" i="1" dirty="0">
                <a:solidFill>
                  <a:schemeClr val="accent6">
                    <a:lumMod val="75000"/>
                  </a:schemeClr>
                </a:solidFill>
              </a:rPr>
              <a:t> - stresová reakce </a:t>
            </a:r>
            <a:r>
              <a:rPr lang="cs-CZ" altLang="cs-CZ" sz="2400" b="1" i="1" dirty="0">
                <a:solidFill>
                  <a:schemeClr val="accent6">
                    <a:lumMod val="75000"/>
                  </a:schemeClr>
                </a:solidFill>
              </a:rPr>
              <a:t>zatížených částí pohybového aparátu (svalu, šlachy, vazu, úponu, kloubu, kosti atd.), </a:t>
            </a:r>
          </a:p>
          <a:p>
            <a:pPr lvl="1" indent="0">
              <a:lnSpc>
                <a:spcPct val="100000"/>
              </a:lnSpc>
              <a:buFontTx/>
              <a:buNone/>
            </a:pPr>
            <a:r>
              <a:rPr lang="cs-CZ" altLang="cs-CZ" i="1" dirty="0">
                <a:solidFill>
                  <a:srgbClr val="0000FF"/>
                </a:solidFill>
              </a:rPr>
              <a:t>- přenos neuro-muskulárního podráždění, zdroje energie, přesuny vody, minerálů, hromadění metabolitů, acidóza; zahřátí, ...</a:t>
            </a:r>
          </a:p>
          <a:p>
            <a:pPr indent="0">
              <a:lnSpc>
                <a:spcPct val="100000"/>
              </a:lnSpc>
            </a:pPr>
            <a:r>
              <a:rPr lang="cs-CZ" altLang="cs-CZ" sz="2400" b="1" i="1" u="sng" dirty="0"/>
              <a:t>Patologická</a:t>
            </a:r>
            <a:r>
              <a:rPr lang="cs-CZ" altLang="cs-CZ" sz="2400" i="1" dirty="0"/>
              <a:t> </a:t>
            </a:r>
            <a:r>
              <a:rPr lang="cs-CZ" altLang="cs-CZ" sz="2400" dirty="0">
                <a:solidFill>
                  <a:srgbClr val="FF0000"/>
                </a:solidFill>
              </a:rPr>
              <a:t>– přetížení („</a:t>
            </a:r>
            <a:r>
              <a:rPr lang="cs-CZ" altLang="cs-CZ" sz="2400" dirty="0" err="1">
                <a:solidFill>
                  <a:srgbClr val="FF0000"/>
                </a:solidFill>
              </a:rPr>
              <a:t>overuse</a:t>
            </a:r>
            <a:r>
              <a:rPr lang="cs-CZ" altLang="cs-CZ" sz="2400" dirty="0">
                <a:solidFill>
                  <a:srgbClr val="FF0000"/>
                </a:solidFill>
              </a:rPr>
              <a:t>“) </a:t>
            </a:r>
            <a:r>
              <a:rPr lang="cs-CZ" altLang="cs-CZ" sz="2400" dirty="0">
                <a:cs typeface="Arial" panose="020B0604020202020204" pitchFamily="34" charset="0"/>
              </a:rPr>
              <a:t>- AKUTNÍ, CHRONICKÁ</a:t>
            </a:r>
            <a:r>
              <a:rPr lang="cs-CZ" altLang="cs-CZ" sz="2400" b="1" dirty="0">
                <a:cs typeface="Arial" panose="020B0604020202020204" pitchFamily="34" charset="0"/>
              </a:rPr>
              <a:t> → traumata a </a:t>
            </a:r>
            <a:r>
              <a:rPr lang="cs-CZ" altLang="cs-CZ" sz="2400" b="1" dirty="0" err="1">
                <a:cs typeface="Arial" panose="020B0604020202020204" pitchFamily="34" charset="0"/>
              </a:rPr>
              <a:t>mikrotrauma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dirty="0">
                <a:cs typeface="Arial" panose="020B0604020202020204" pitchFamily="34" charset="0"/>
              </a:rPr>
              <a:t>(zánět svalu, šlachy, burzy, vazu, plíživá zlomenina kosti ...)</a:t>
            </a:r>
          </a:p>
          <a:p>
            <a:pPr indent="0" algn="ctr">
              <a:lnSpc>
                <a:spcPct val="10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CELKOVÁ ÚNAVA</a:t>
            </a:r>
          </a:p>
          <a:p>
            <a:pPr indent="0">
              <a:lnSpc>
                <a:spcPct val="100000"/>
              </a:lnSpc>
            </a:pPr>
            <a:r>
              <a:rPr lang="cs-CZ" altLang="cs-CZ" sz="2400" b="1" i="1" u="sng" dirty="0">
                <a:solidFill>
                  <a:schemeClr val="accent6">
                    <a:lumMod val="75000"/>
                  </a:schemeClr>
                </a:solidFill>
              </a:rPr>
              <a:t>Fyziologická </a:t>
            </a:r>
            <a:r>
              <a:rPr lang="cs-CZ" altLang="cs-CZ" sz="24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cs-CZ" altLang="cs-CZ" sz="2400" dirty="0" err="1">
                <a:solidFill>
                  <a:schemeClr val="accent6">
                    <a:lumMod val="75000"/>
                  </a:schemeClr>
                </a:solidFill>
              </a:rPr>
              <a:t>overloading</a:t>
            </a:r>
            <a:r>
              <a:rPr lang="cs-CZ" altLang="cs-CZ" sz="24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cs-CZ" altLang="cs-CZ" sz="2400" b="1" i="1" u="sng" dirty="0">
              <a:solidFill>
                <a:schemeClr val="accent6">
                  <a:lumMod val="75000"/>
                </a:schemeClr>
              </a:solidFill>
            </a:endParaRPr>
          </a:p>
          <a:p>
            <a:pPr lvl="1" indent="0">
              <a:lnSpc>
                <a:spcPct val="100000"/>
              </a:lnSpc>
            </a:pP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Maximální zatížení 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→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stresová reakce, resistence a adaptace i </a:t>
            </a:r>
            <a:r>
              <a:rPr lang="cs-CZ" altLang="cs-CZ" b="1" i="1" dirty="0">
                <a:solidFill>
                  <a:schemeClr val="accent6">
                    <a:lumMod val="75000"/>
                  </a:schemeClr>
                </a:solidFill>
              </a:rPr>
              <a:t>mimo zatížený pohybový aparát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i="1" dirty="0">
                <a:solidFill>
                  <a:srgbClr val="0000FF"/>
                </a:solidFill>
              </a:rPr>
              <a:t>(energetický metabolismus, oběh, dech, nervové a mentální funkce, imunita ...) </a:t>
            </a:r>
          </a:p>
          <a:p>
            <a:pPr indent="0">
              <a:lnSpc>
                <a:spcPct val="100000"/>
              </a:lnSpc>
            </a:pPr>
            <a:r>
              <a:rPr lang="cs-CZ" altLang="cs-CZ" sz="2400" b="1" i="1" u="sng" dirty="0"/>
              <a:t>Patologická</a:t>
            </a:r>
          </a:p>
          <a:p>
            <a:pPr lvl="1" indent="0">
              <a:lnSpc>
                <a:spcPct val="100000"/>
              </a:lnSpc>
            </a:pPr>
            <a:r>
              <a:rPr lang="cs-CZ" altLang="cs-CZ" dirty="0"/>
              <a:t>AKUTNÍ: </a:t>
            </a:r>
            <a:r>
              <a:rPr lang="cs-CZ" altLang="cs-CZ" dirty="0">
                <a:solidFill>
                  <a:srgbClr val="FF0000"/>
                </a:solidFill>
              </a:rPr>
              <a:t>Přetížení</a:t>
            </a: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(</a:t>
            </a:r>
            <a:r>
              <a:rPr lang="cs-CZ" altLang="cs-CZ" dirty="0" err="1">
                <a:solidFill>
                  <a:srgbClr val="FF0000"/>
                </a:solidFill>
              </a:rPr>
              <a:t>overreaching</a:t>
            </a:r>
            <a:r>
              <a:rPr lang="cs-CZ" altLang="cs-CZ" dirty="0">
                <a:solidFill>
                  <a:srgbClr val="FF0000"/>
                </a:solidFill>
              </a:rPr>
              <a:t>)</a:t>
            </a:r>
            <a:r>
              <a:rPr lang="cs-CZ" altLang="cs-CZ" dirty="0"/>
              <a:t> </a:t>
            </a:r>
            <a:r>
              <a:rPr lang="cs-CZ" altLang="cs-CZ" b="1" dirty="0">
                <a:cs typeface="Arial" panose="020B0604020202020204" pitchFamily="34" charset="0"/>
              </a:rPr>
              <a:t>→</a:t>
            </a:r>
            <a:r>
              <a:rPr lang="cs-CZ" altLang="cs-CZ" b="1" dirty="0"/>
              <a:t> schvácení</a:t>
            </a:r>
          </a:p>
          <a:p>
            <a:pPr lvl="1" indent="0">
              <a:lnSpc>
                <a:spcPct val="100000"/>
              </a:lnSpc>
            </a:pPr>
            <a:r>
              <a:rPr lang="cs-CZ" altLang="cs-CZ" dirty="0"/>
              <a:t>CHRONICKÁ: </a:t>
            </a:r>
            <a:r>
              <a:rPr lang="cs-CZ" altLang="cs-CZ" dirty="0">
                <a:solidFill>
                  <a:srgbClr val="FF0000"/>
                </a:solidFill>
              </a:rPr>
              <a:t>Opakované dlouhodobé</a:t>
            </a: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přetěžování </a:t>
            </a:r>
            <a:r>
              <a:rPr lang="cs-CZ" altLang="cs-CZ" b="1" dirty="0">
                <a:cs typeface="Arial" panose="020B0604020202020204" pitchFamily="34" charset="0"/>
              </a:rPr>
              <a:t>→</a:t>
            </a:r>
            <a:r>
              <a:rPr lang="cs-CZ" altLang="cs-CZ" b="1" dirty="0"/>
              <a:t> přetrénování </a:t>
            </a:r>
            <a:r>
              <a:rPr lang="cs-CZ" altLang="cs-CZ" dirty="0"/>
              <a:t>(</a:t>
            </a:r>
            <a:r>
              <a:rPr lang="cs-CZ" altLang="cs-CZ" dirty="0" err="1"/>
              <a:t>overtraining</a:t>
            </a:r>
            <a:r>
              <a:rPr lang="cs-CZ" alt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1747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B6637702-EF9A-8A66-61D6-9D72AD9A8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0792" y="500673"/>
            <a:ext cx="10823331" cy="5856654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600" b="1" dirty="0">
                <a:solidFill>
                  <a:srgbClr val="FF0000"/>
                </a:solidFill>
              </a:rPr>
              <a:t>PŘÍČINY ÚNAVY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000" b="1" u="sng" dirty="0">
                <a:solidFill>
                  <a:schemeClr val="accent1"/>
                </a:solidFill>
              </a:rPr>
              <a:t>SOMATO-FYZIOLOGICKÉ FAKTORY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Vyčerpání zdrojů energie </a:t>
            </a:r>
            <a:r>
              <a:rPr lang="cs-CZ" altLang="cs-CZ" sz="2000" dirty="0"/>
              <a:t>(ATP, ADP, CP, pyruvát, glukosa, glykogen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Vyčerpání kapacity enzymů </a:t>
            </a:r>
            <a:r>
              <a:rPr lang="cs-CZ" altLang="cs-CZ" sz="2000" dirty="0"/>
              <a:t>energetického metabolizmu v </a:t>
            </a:r>
            <a:r>
              <a:rPr lang="cs-CZ" altLang="cs-CZ" sz="2000" dirty="0" err="1"/>
              <a:t>myocytech</a:t>
            </a:r>
            <a:endParaRPr lang="cs-CZ" altLang="cs-CZ" sz="2000" dirty="0"/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Vyčerpání spouštěčů kontrakce </a:t>
            </a:r>
            <a:r>
              <a:rPr lang="cs-CZ" altLang="cs-CZ" sz="2000" dirty="0"/>
              <a:t>sval. vláken (Ca</a:t>
            </a:r>
            <a:r>
              <a:rPr lang="cs-CZ" altLang="cs-CZ" sz="2000" baseline="30000" dirty="0"/>
              <a:t>2+</a:t>
            </a:r>
            <a:r>
              <a:rPr lang="cs-CZ" altLang="cs-CZ" sz="2000" dirty="0"/>
              <a:t>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Vyčerpání mediátorů přenosu podráždění </a:t>
            </a:r>
            <a:r>
              <a:rPr lang="cs-CZ" altLang="cs-CZ" sz="2000" dirty="0"/>
              <a:t>nervosvalových plotének a ve svalech (acetylcholin)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Ztráty vody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hypohydratace</a:t>
            </a:r>
            <a:r>
              <a:rPr lang="cs-CZ" altLang="cs-CZ" sz="2000" dirty="0"/>
              <a:t>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Ztráty minerálů </a:t>
            </a:r>
            <a:r>
              <a:rPr lang="cs-CZ" altLang="cs-CZ" sz="2000" dirty="0"/>
              <a:t>(z buněk: K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, Ca</a:t>
            </a:r>
            <a:r>
              <a:rPr lang="cs-CZ" altLang="cs-CZ" sz="2000" baseline="30000" dirty="0"/>
              <a:t>2+</a:t>
            </a:r>
            <a:r>
              <a:rPr lang="cs-CZ" altLang="cs-CZ" sz="2000" dirty="0"/>
              <a:t>, Mg</a:t>
            </a:r>
            <a:r>
              <a:rPr lang="cs-CZ" altLang="cs-CZ" sz="2000" baseline="30000" dirty="0"/>
              <a:t>2+</a:t>
            </a:r>
            <a:r>
              <a:rPr lang="cs-CZ" altLang="cs-CZ" sz="2000" dirty="0"/>
              <a:t>; do buněk a do potu: Na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, Cl</a:t>
            </a:r>
            <a:r>
              <a:rPr lang="cs-CZ" altLang="cs-CZ" sz="2000" baseline="30000" dirty="0"/>
              <a:t>-</a:t>
            </a:r>
            <a:r>
              <a:rPr lang="cs-CZ" altLang="cs-CZ" sz="2000" dirty="0"/>
              <a:t>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Metabolická acidóza </a:t>
            </a:r>
            <a:r>
              <a:rPr lang="cs-CZ" altLang="cs-CZ" sz="2000" dirty="0"/>
              <a:t>(H</a:t>
            </a:r>
            <a:r>
              <a:rPr lang="cs-CZ" altLang="cs-CZ" sz="2000" baseline="30000" dirty="0"/>
              <a:t>+</a:t>
            </a:r>
            <a:r>
              <a:rPr lang="cs-CZ" altLang="cs-CZ" sz="2000" dirty="0">
                <a:cs typeface="Arial" panose="020B0604020202020204" pitchFamily="34" charset="0"/>
              </a:rPr>
              <a:t>→↓pH)</a:t>
            </a:r>
            <a:r>
              <a:rPr lang="cs-CZ" altLang="cs-CZ" sz="2000" dirty="0"/>
              <a:t>, vyčerpání mechanizmů kompenzace (HCO</a:t>
            </a:r>
            <a:r>
              <a:rPr lang="cs-CZ" altLang="cs-CZ" sz="2000" baseline="-25000" dirty="0"/>
              <a:t>3</a:t>
            </a:r>
            <a:r>
              <a:rPr lang="cs-CZ" altLang="cs-CZ" sz="2000" dirty="0"/>
              <a:t>-, </a:t>
            </a:r>
            <a:r>
              <a:rPr lang="cs-CZ" altLang="cs-CZ" sz="2000" dirty="0">
                <a:cs typeface="Arial" panose="020B0604020202020204" pitchFamily="34" charset="0"/>
              </a:rPr>
              <a:t>↑</a:t>
            </a:r>
            <a:r>
              <a:rPr lang="cs-CZ" altLang="cs-CZ" sz="2000" dirty="0"/>
              <a:t>VCO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 , </a:t>
            </a:r>
            <a:r>
              <a:rPr lang="cs-CZ" altLang="cs-CZ" sz="2000" dirty="0">
                <a:cs typeface="Arial" panose="020B0604020202020204" pitchFamily="34" charset="0"/>
              </a:rPr>
              <a:t>↑</a:t>
            </a:r>
            <a:r>
              <a:rPr lang="cs-CZ" altLang="cs-CZ" sz="2000" dirty="0"/>
              <a:t>-BE)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Přehřátí </a:t>
            </a:r>
            <a:r>
              <a:rPr lang="cs-CZ" altLang="cs-CZ" sz="2000" dirty="0"/>
              <a:t>(hypertermie), vyčerpání termoregulačních mechanizmů ochlazování (pocení)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altLang="cs-CZ" sz="2000" dirty="0" err="1">
                <a:solidFill>
                  <a:schemeClr val="accent2">
                    <a:lumMod val="50000"/>
                  </a:schemeClr>
                </a:solidFill>
              </a:rPr>
              <a:t>Hypoxemie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– hypoxie </a:t>
            </a:r>
            <a:r>
              <a:rPr lang="cs-CZ" altLang="cs-CZ" sz="2000" dirty="0">
                <a:sym typeface="Symbol" panose="05050102010706020507" pitchFamily="18" charset="2"/>
              </a:rPr>
              <a:t></a:t>
            </a:r>
            <a:r>
              <a:rPr lang="cs-CZ" altLang="cs-CZ" sz="2000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nedostatečná ventilace a cirkulace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Nedostatečné prokrvení </a:t>
            </a:r>
            <a:r>
              <a:rPr lang="cs-CZ" altLang="cs-CZ" sz="2000" dirty="0"/>
              <a:t>(ischemie) </a:t>
            </a:r>
            <a:r>
              <a:rPr lang="cs-CZ" altLang="cs-CZ" sz="2000" dirty="0">
                <a:sym typeface="Symbol" panose="05050102010706020507" pitchFamily="18" charset="2"/>
              </a:rPr>
              <a:t> </a:t>
            </a:r>
            <a:r>
              <a:rPr lang="cs-CZ" altLang="cs-CZ" sz="2000" dirty="0">
                <a:cs typeface="Arial" panose="020B0604020202020204" pitchFamily="34" charset="0"/>
                <a:sym typeface="Symbol" panose="05050102010706020507" pitchFamily="18" charset="2"/>
              </a:rPr>
              <a:t>↑viskozita krve (</a:t>
            </a:r>
            <a:r>
              <a:rPr lang="cs-CZ" altLang="cs-CZ" sz="2000" dirty="0" err="1">
                <a:cs typeface="Arial" panose="020B0604020202020204" pitchFamily="34" charset="0"/>
                <a:sym typeface="Symbol" panose="05050102010706020507" pitchFamily="18" charset="2"/>
              </a:rPr>
              <a:t>hypohydratace</a:t>
            </a:r>
            <a:r>
              <a:rPr lang="cs-CZ" altLang="cs-CZ" sz="2000" dirty="0">
                <a:cs typeface="Arial" panose="020B0604020202020204" pitchFamily="34" charset="0"/>
                <a:sym typeface="Symbol" panose="05050102010706020507" pitchFamily="18" charset="2"/>
              </a:rPr>
              <a:t>), únava srdce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cs-CZ" altLang="cs-CZ" sz="2000" b="1" u="sng" dirty="0">
              <a:solidFill>
                <a:schemeClr val="accent2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000" b="1" u="sng" dirty="0">
                <a:solidFill>
                  <a:schemeClr val="accent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PSYCHICKÉ (PSYCHOLOGICKÉ) FAKTORY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Ztráta příjemného prožitku a chuti ke sportu </a:t>
            </a:r>
            <a:r>
              <a:rPr lang="cs-CZ" altLang="cs-CZ" sz="2000" dirty="0">
                <a:cs typeface="Arial" panose="020B0604020202020204" pitchFamily="34" charset="0"/>
                <a:sym typeface="Symbol" panose="05050102010706020507" pitchFamily="18" charset="2"/>
              </a:rPr>
              <a:t> charakter sportovní zátěže - dlouhodobá, monotónní, ..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Frustrace ve sportu </a:t>
            </a:r>
            <a:r>
              <a:rPr lang="cs-CZ" altLang="cs-CZ" sz="2000" dirty="0">
                <a:cs typeface="Arial" panose="020B0604020202020204" pitchFamily="34" charset="0"/>
                <a:sym typeface="Symbol" panose="05050102010706020507" pitchFamily="18" charset="2"/>
              </a:rPr>
              <a:t> stagnace výkonnosti, neúspěchy, překážky v tréninku a soutěži, …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Psychický stres a frustrace v rodině, škole, práci, společnosti, ...</a:t>
            </a:r>
          </a:p>
        </p:txBody>
      </p:sp>
    </p:spTree>
    <p:extLst>
      <p:ext uri="{BB962C8B-B14F-4D97-AF65-F5344CB8AC3E}">
        <p14:creationId xmlns:p14="http://schemas.microsoft.com/office/powerpoint/2010/main" val="3133749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7" name="Text Box 127">
            <a:extLst>
              <a:ext uri="{FF2B5EF4-FFF2-40B4-BE49-F238E27FC236}">
                <a16:creationId xmlns:a16="http://schemas.microsoft.com/office/drawing/2014/main" id="{7DA3CECB-0640-56A5-B214-DAEDF1234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23" y="404813"/>
            <a:ext cx="2888639" cy="6001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cs-CZ" altLang="cs-CZ" sz="2400" b="1" dirty="0"/>
              <a:t>SUBJEKTIVNÍ POCITY SPORTOVCE</a:t>
            </a:r>
          </a:p>
          <a:p>
            <a:pPr algn="r"/>
            <a:endParaRPr lang="cs-CZ" altLang="cs-CZ" sz="2400" dirty="0"/>
          </a:p>
          <a:p>
            <a:pPr algn="r"/>
            <a:r>
              <a:rPr lang="cs-CZ" altLang="cs-CZ" sz="2400" dirty="0"/>
              <a:t>únava</a:t>
            </a:r>
          </a:p>
          <a:p>
            <a:pPr algn="r"/>
            <a:r>
              <a:rPr lang="cs-CZ" altLang="cs-CZ" sz="2400" dirty="0"/>
              <a:t>slabost</a:t>
            </a:r>
          </a:p>
          <a:p>
            <a:pPr algn="r"/>
            <a:r>
              <a:rPr lang="cs-CZ" altLang="cs-CZ" sz="2400" dirty="0"/>
              <a:t>bolest</a:t>
            </a:r>
          </a:p>
          <a:p>
            <a:pPr algn="r"/>
            <a:endParaRPr lang="cs-CZ" altLang="cs-CZ" sz="2400" dirty="0"/>
          </a:p>
          <a:p>
            <a:pPr algn="r"/>
            <a:endParaRPr lang="cs-CZ" altLang="cs-CZ" sz="2400" dirty="0"/>
          </a:p>
          <a:p>
            <a:pPr algn="r"/>
            <a:endParaRPr lang="cs-CZ" altLang="cs-CZ" sz="2400" dirty="0"/>
          </a:p>
          <a:p>
            <a:pPr algn="r"/>
            <a:endParaRPr lang="cs-CZ" altLang="cs-CZ" sz="2400" dirty="0"/>
          </a:p>
          <a:p>
            <a:pPr algn="r"/>
            <a:r>
              <a:rPr lang="cs-CZ" altLang="cs-CZ" sz="2400" dirty="0"/>
              <a:t>závrať</a:t>
            </a:r>
          </a:p>
          <a:p>
            <a:pPr algn="r"/>
            <a:r>
              <a:rPr lang="cs-CZ" altLang="cs-CZ" sz="2400" dirty="0"/>
              <a:t>nevolnost</a:t>
            </a:r>
          </a:p>
          <a:p>
            <a:pPr algn="r"/>
            <a:r>
              <a:rPr lang="cs-CZ" altLang="cs-CZ" sz="2400" dirty="0"/>
              <a:t>bolest břicha</a:t>
            </a:r>
          </a:p>
          <a:p>
            <a:pPr algn="r"/>
            <a:r>
              <a:rPr lang="cs-CZ" altLang="cs-CZ" sz="2400" dirty="0"/>
              <a:t>vedro</a:t>
            </a:r>
          </a:p>
          <a:p>
            <a:pPr algn="r"/>
            <a:r>
              <a:rPr lang="cs-CZ" altLang="cs-CZ" sz="2400" dirty="0">
                <a:cs typeface="Arial" panose="020B0604020202020204" pitchFamily="34" charset="0"/>
              </a:rPr>
              <a:t>↓ vnímání</a:t>
            </a:r>
          </a:p>
          <a:p>
            <a:pPr algn="r"/>
            <a:r>
              <a:rPr lang="cs-CZ" altLang="cs-CZ" sz="2400" dirty="0">
                <a:cs typeface="Arial" panose="020B0604020202020204" pitchFamily="34" charset="0"/>
              </a:rPr>
              <a:t>atd.</a:t>
            </a:r>
          </a:p>
        </p:txBody>
      </p:sp>
      <p:sp>
        <p:nvSpPr>
          <p:cNvPr id="25723" name="AutoShape 123">
            <a:extLst>
              <a:ext uri="{FF2B5EF4-FFF2-40B4-BE49-F238E27FC236}">
                <a16:creationId xmlns:a16="http://schemas.microsoft.com/office/drawing/2014/main" id="{AEB77850-057D-C18A-F499-4A03621BA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6" y="981076"/>
            <a:ext cx="5472113" cy="2447925"/>
          </a:xfrm>
          <a:prstGeom prst="downArrow">
            <a:avLst>
              <a:gd name="adj1" fmla="val 62167"/>
              <a:gd name="adj2" fmla="val 25088"/>
            </a:avLst>
          </a:prstGeom>
          <a:solidFill>
            <a:schemeClr val="accent1">
              <a:lumMod val="75000"/>
              <a:alpha val="8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altLang="cs-CZ" sz="2000" b="1" u="sng" dirty="0">
              <a:solidFill>
                <a:schemeClr val="accent2"/>
              </a:solidFill>
            </a:endParaRPr>
          </a:p>
          <a:p>
            <a:pPr algn="ctr"/>
            <a:r>
              <a:rPr lang="cs-CZ" altLang="cs-CZ" sz="2000" b="1" u="sng" dirty="0">
                <a:solidFill>
                  <a:srgbClr val="FF0000"/>
                </a:solidFill>
              </a:rPr>
              <a:t>MÍSTNÍ - SVALOVÉ</a:t>
            </a:r>
          </a:p>
          <a:p>
            <a:pPr algn="ctr"/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↓ 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svalová síla – výkon – práce</a:t>
            </a:r>
          </a:p>
          <a:p>
            <a:pPr algn="ctr"/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</a:rPr>
              <a:t>Metabolické změny</a:t>
            </a:r>
          </a:p>
          <a:p>
            <a:pPr algn="ctr"/>
            <a:r>
              <a:rPr lang="cs-CZ" altLang="cs-CZ" sz="2000" dirty="0"/>
              <a:t>↓ aktivita enzymů, ↓ energie</a:t>
            </a:r>
          </a:p>
          <a:p>
            <a:pPr algn="ctr"/>
            <a:r>
              <a:rPr lang="cs-CZ" altLang="cs-CZ" sz="2000" dirty="0"/>
              <a:t>Acidóza, Oxidační stres</a:t>
            </a:r>
          </a:p>
          <a:p>
            <a:pPr algn="ctr"/>
            <a:r>
              <a:rPr lang="cs-CZ" altLang="cs-CZ" sz="2000" b="1" dirty="0"/>
              <a:t>Porucha homeostázy</a:t>
            </a:r>
          </a:p>
          <a:p>
            <a:pPr algn="ctr"/>
            <a:endParaRPr lang="cs-CZ" altLang="cs-CZ" sz="2000" dirty="0">
              <a:solidFill>
                <a:schemeClr val="accent2"/>
              </a:solidFill>
            </a:endParaRPr>
          </a:p>
        </p:txBody>
      </p:sp>
      <p:sp>
        <p:nvSpPr>
          <p:cNvPr id="25725" name="AutoShape 125">
            <a:extLst>
              <a:ext uri="{FF2B5EF4-FFF2-40B4-BE49-F238E27FC236}">
                <a16:creationId xmlns:a16="http://schemas.microsoft.com/office/drawing/2014/main" id="{B1085A0A-C37A-E919-184D-7BCC63DB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573464"/>
            <a:ext cx="3384550" cy="2808287"/>
          </a:xfrm>
          <a:prstGeom prst="roundRect">
            <a:avLst>
              <a:gd name="adj" fmla="val 12941"/>
            </a:avLst>
          </a:prstGeom>
          <a:solidFill>
            <a:srgbClr val="7030A0">
              <a:alpha val="10001"/>
            </a:srgbClr>
          </a:soli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altLang="cs-CZ" sz="2000" b="1" u="sng" dirty="0">
                <a:solidFill>
                  <a:srgbClr val="FF0000"/>
                </a:solidFill>
              </a:rPr>
              <a:t>CELKOVÉ</a:t>
            </a:r>
          </a:p>
          <a:p>
            <a:pPr lvl="1" algn="ctr"/>
            <a:r>
              <a:rPr lang="cs-CZ" altLang="cs-CZ" sz="2000" b="1" dirty="0"/>
              <a:t>JAKO MÍSTNÍ</a:t>
            </a:r>
          </a:p>
          <a:p>
            <a:pPr lvl="1" algn="ctr"/>
            <a:r>
              <a:rPr lang="cs-CZ" altLang="cs-CZ" sz="2000" b="1" dirty="0"/>
              <a:t>+</a:t>
            </a:r>
          </a:p>
          <a:p>
            <a:pPr lvl="1"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Porucha cirkulace</a:t>
            </a:r>
          </a:p>
          <a:p>
            <a:pPr lvl="1"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Porucha nervových funkcí</a:t>
            </a:r>
          </a:p>
          <a:p>
            <a:pPr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Porucha imunity</a:t>
            </a:r>
          </a:p>
          <a:p>
            <a:pPr lvl="1"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Porucha termoregulace</a:t>
            </a:r>
          </a:p>
          <a:p>
            <a:pPr lvl="1"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Porucha motoriky</a:t>
            </a:r>
          </a:p>
          <a:p>
            <a:pPr lvl="1"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Zvýšení rizika úrazu</a:t>
            </a:r>
          </a:p>
        </p:txBody>
      </p:sp>
      <p:sp>
        <p:nvSpPr>
          <p:cNvPr id="25726" name="Rectangle 126">
            <a:extLst>
              <a:ext uri="{FF2B5EF4-FFF2-40B4-BE49-F238E27FC236}">
                <a16:creationId xmlns:a16="http://schemas.microsoft.com/office/drawing/2014/main" id="{9BBEB875-0AE5-F5C9-F37E-C1F109331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375" y="26328"/>
            <a:ext cx="4929249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PROJEVY - UKAZATELE  AKUTNÍ ÚNAVY</a:t>
            </a:r>
          </a:p>
        </p:txBody>
      </p:sp>
      <p:sp>
        <p:nvSpPr>
          <p:cNvPr id="25728" name="Text Box 128">
            <a:extLst>
              <a:ext uri="{FF2B5EF4-FFF2-40B4-BE49-F238E27FC236}">
                <a16:creationId xmlns:a16="http://schemas.microsoft.com/office/drawing/2014/main" id="{A8E41416-204D-E513-9AE1-E0023E3DD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272" y="404813"/>
            <a:ext cx="2570405" cy="6155531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chemeClr val="accent1">
                    <a:lumMod val="50000"/>
                  </a:schemeClr>
                </a:solidFill>
              </a:rPr>
              <a:t>OBJEKTIVNÍ POZOROVATEL</a:t>
            </a:r>
          </a:p>
          <a:p>
            <a:endParaRPr lang="cs-CZ" alt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1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</a:rPr>
              <a:t>↓ svalová síla a výkon</a:t>
            </a:r>
          </a:p>
          <a:p>
            <a:endParaRPr lang="cs-CZ" alt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</a:rPr>
              <a:t>↓ celkový výkon, hypoglykémie,</a:t>
            </a:r>
          </a:p>
          <a:p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</a:rPr>
              <a:t>↓pH, </a:t>
            </a:r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↑ laktát, </a:t>
            </a:r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</a:rPr>
              <a:t>↑CK, ↑LDH, ↓TK, ↑celková teplota, ↓Leu, ↓</a:t>
            </a:r>
            <a:r>
              <a:rPr lang="cs-CZ" altLang="cs-CZ" sz="2400" dirty="0" err="1">
                <a:solidFill>
                  <a:schemeClr val="accent1">
                    <a:lumMod val="50000"/>
                  </a:schemeClr>
                </a:solidFill>
              </a:rPr>
              <a:t>Ig</a:t>
            </a:r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atd.</a:t>
            </a:r>
          </a:p>
        </p:txBody>
      </p:sp>
      <p:sp>
        <p:nvSpPr>
          <p:cNvPr id="25729" name="AutoShape 129">
            <a:extLst>
              <a:ext uri="{FF2B5EF4-FFF2-40B4-BE49-F238E27FC236}">
                <a16:creationId xmlns:a16="http://schemas.microsoft.com/office/drawing/2014/main" id="{7288849E-1E88-85E1-C2B2-C959AB52C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4510088"/>
            <a:ext cx="1009651" cy="1295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730" name="AutoShape 130">
            <a:extLst>
              <a:ext uri="{FF2B5EF4-FFF2-40B4-BE49-F238E27FC236}">
                <a16:creationId xmlns:a16="http://schemas.microsoft.com/office/drawing/2014/main" id="{10A9ACC6-2C1B-A096-8644-24BE08108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4" y="1270000"/>
            <a:ext cx="1009651" cy="1295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731" name="AutoShape 131">
            <a:extLst>
              <a:ext uri="{FF2B5EF4-FFF2-40B4-BE49-F238E27FC236}">
                <a16:creationId xmlns:a16="http://schemas.microsoft.com/office/drawing/2014/main" id="{BE7686DC-6353-6BFE-7FDC-04D5DB399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2" y="1341439"/>
            <a:ext cx="1009651" cy="1152525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732" name="AutoShape 132">
            <a:extLst>
              <a:ext uri="{FF2B5EF4-FFF2-40B4-BE49-F238E27FC236}">
                <a16:creationId xmlns:a16="http://schemas.microsoft.com/office/drawing/2014/main" id="{58D22D48-2BEC-A42A-C30E-07C5CCD21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2" y="4583114"/>
            <a:ext cx="1009651" cy="1152525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695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8" name="Rectangle 190">
            <a:extLst>
              <a:ext uri="{FF2B5EF4-FFF2-40B4-BE49-F238E27FC236}">
                <a16:creationId xmlns:a16="http://schemas.microsoft.com/office/drawing/2014/main" id="{080C8D61-D2C9-EFEF-F368-E3F21387E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188913"/>
            <a:ext cx="80645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Subjektivní a objektivní příznaky </a:t>
            </a:r>
            <a:r>
              <a:rPr lang="cs-CZ" altLang="cs-CZ" sz="2400" b="1" dirty="0">
                <a:solidFill>
                  <a:schemeClr val="tx1"/>
                </a:solidFill>
              </a:rPr>
              <a:t>celkové akutní únavy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0070C0"/>
                </a:solidFill>
              </a:rPr>
              <a:t>FYZIOLOGICKÁ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  <a:sym typeface="Symbol" panose="05050102010706020507" pitchFamily="18" charset="2"/>
              </a:rPr>
              <a:t></a:t>
            </a:r>
            <a:r>
              <a:rPr lang="cs-CZ" altLang="cs-CZ" sz="2400" b="1" dirty="0">
                <a:solidFill>
                  <a:srgbClr val="FF0000"/>
                </a:solidFill>
              </a:rPr>
              <a:t> PATOLOGICKÁ</a:t>
            </a:r>
          </a:p>
        </p:txBody>
      </p:sp>
      <p:graphicFrame>
        <p:nvGraphicFramePr>
          <p:cNvPr id="27962" name="Group 314">
            <a:extLst>
              <a:ext uri="{FF2B5EF4-FFF2-40B4-BE49-F238E27FC236}">
                <a16:creationId xmlns:a16="http://schemas.microsoft.com/office/drawing/2014/main" id="{8E7B28AF-BA11-3DAB-AA91-3CEA313C6C67}"/>
              </a:ext>
            </a:extLst>
          </p:cNvPr>
          <p:cNvGraphicFramePr>
            <a:graphicFrameLocks noGrp="1"/>
          </p:cNvGraphicFramePr>
          <p:nvPr/>
        </p:nvGraphicFramePr>
        <p:xfrm>
          <a:off x="2855913" y="1052514"/>
          <a:ext cx="6623050" cy="5669280"/>
        </p:xfrm>
        <a:graphic>
          <a:graphicData uri="http://schemas.openxmlformats.org/drawingml/2006/table">
            <a:tbl>
              <a:tblPr/>
              <a:tblGrid>
                <a:gridCol w="2813050">
                  <a:extLst>
                    <a:ext uri="{9D8B030D-6E8A-4147-A177-3AD203B41FA5}">
                      <a16:colId xmlns:a16="http://schemas.microsoft.com/office/drawing/2014/main" val="4004720797"/>
                    </a:ext>
                  </a:extLst>
                </a:gridCol>
                <a:gridCol w="2014537">
                  <a:extLst>
                    <a:ext uri="{9D8B030D-6E8A-4147-A177-3AD203B41FA5}">
                      <a16:colId xmlns:a16="http://schemas.microsoft.com/office/drawing/2014/main" val="2398244642"/>
                    </a:ext>
                  </a:extLst>
                </a:gridCol>
                <a:gridCol w="1795463">
                  <a:extLst>
                    <a:ext uri="{9D8B030D-6E8A-4147-A177-3AD203B41FA5}">
                      <a16:colId xmlns:a16="http://schemas.microsoft.com/office/drawing/2014/main" val="165896589"/>
                    </a:ext>
                  </a:extLst>
                </a:gridCol>
              </a:tblGrid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PŘETÍŽENÍ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ZCHVÁCENÍ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99495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Výkon, slabost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 ↓ ↓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447462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Bolest hlavy, závrať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726312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Výpadky zorného pole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718090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Žaludeční komfort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nevolnost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zvracení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02390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Pulz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nitkový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až nehmatný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07603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Ventilace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hyperventilace tachypnoe lapavé dechy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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+ dušnost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82352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Řeč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přerušovaná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nezřetelná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050227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Barva kůže a sliznic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k.bledá,s.růžové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cyanotická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921982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Poruchy vnímání, myšlení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315357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Zkratové reakce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214425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Svalové křeče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 až tetanie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406746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Termoregulace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bez poruch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poruchy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675422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Cirkulace krve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zrychlená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kolaps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384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9765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1" name="Group 5">
            <a:extLst>
              <a:ext uri="{FF2B5EF4-FFF2-40B4-BE49-F238E27FC236}">
                <a16:creationId xmlns:a16="http://schemas.microsoft.com/office/drawing/2014/main" id="{1CA3C281-7593-5647-2B9E-AE50A6378F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63750" y="-9525"/>
            <a:ext cx="8135938" cy="7038975"/>
            <a:chOff x="1700" y="72"/>
            <a:chExt cx="9100" cy="8160"/>
          </a:xfrm>
        </p:grpSpPr>
        <p:sp>
          <p:nvSpPr>
            <p:cNvPr id="29702" name="AutoShape 6">
              <a:extLst>
                <a:ext uri="{FF2B5EF4-FFF2-40B4-BE49-F238E27FC236}">
                  <a16:creationId xmlns:a16="http://schemas.microsoft.com/office/drawing/2014/main" id="{37C65FD4-E58B-B24E-111B-DB96A1ED8D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00" y="72"/>
              <a:ext cx="9100" cy="8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03" name="Text Box 7">
              <a:extLst>
                <a:ext uri="{FF2B5EF4-FFF2-40B4-BE49-F238E27FC236}">
                  <a16:creationId xmlns:a16="http://schemas.microsoft.com/office/drawing/2014/main" id="{6248DB57-1D49-9F89-6A41-4F5F870863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" y="2112"/>
              <a:ext cx="600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cs-CZ" altLang="cs-CZ" sz="1200" b="1">
                  <a:latin typeface="Times New Roman" panose="02020603050405020304" pitchFamily="18" charset="0"/>
                </a:rPr>
                <a:t>(-)</a:t>
              </a:r>
              <a:endParaRPr lang="cs-CZ" altLang="cs-CZ"/>
            </a:p>
          </p:txBody>
        </p:sp>
        <p:sp>
          <p:nvSpPr>
            <p:cNvPr id="29704" name="Text Box 8">
              <a:extLst>
                <a:ext uri="{FF2B5EF4-FFF2-40B4-BE49-F238E27FC236}">
                  <a16:creationId xmlns:a16="http://schemas.microsoft.com/office/drawing/2014/main" id="{167B73AE-7555-F629-F57C-D8B55A00A4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0" y="208"/>
              <a:ext cx="2300" cy="40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Sportovní zátěž</a:t>
              </a:r>
              <a:endParaRPr lang="cs-CZ" altLang="cs-CZ" sz="1700"/>
            </a:p>
          </p:txBody>
        </p:sp>
        <p:sp>
          <p:nvSpPr>
            <p:cNvPr id="29705" name="Text Box 9">
              <a:extLst>
                <a:ext uri="{FF2B5EF4-FFF2-40B4-BE49-F238E27FC236}">
                  <a16:creationId xmlns:a16="http://schemas.microsoft.com/office/drawing/2014/main" id="{A9669914-95F3-9612-B503-80B950E6E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0" y="208"/>
              <a:ext cx="5400" cy="40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Jiné zátěže: školní, pracovní, společenská, rodinná ..</a:t>
              </a:r>
              <a:endParaRPr lang="cs-CZ" altLang="cs-CZ" sz="1700"/>
            </a:p>
          </p:txBody>
        </p:sp>
        <p:sp>
          <p:nvSpPr>
            <p:cNvPr id="29706" name="Text Box 10">
              <a:extLst>
                <a:ext uri="{FF2B5EF4-FFF2-40B4-BE49-F238E27FC236}">
                  <a16:creationId xmlns:a16="http://schemas.microsoft.com/office/drawing/2014/main" id="{CE91804D-5A44-755B-51F9-E97D93DE3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2" y="1024"/>
              <a:ext cx="2300" cy="408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PŘETRÉNOVÁNÍ</a:t>
              </a:r>
              <a:endParaRPr lang="cs-CZ" altLang="cs-CZ" sz="1700"/>
            </a:p>
          </p:txBody>
        </p:sp>
        <p:sp>
          <p:nvSpPr>
            <p:cNvPr id="29707" name="Text Box 11">
              <a:extLst>
                <a:ext uri="{FF2B5EF4-FFF2-40B4-BE49-F238E27FC236}">
                  <a16:creationId xmlns:a16="http://schemas.microsoft.com/office/drawing/2014/main" id="{B99BE5BB-3E84-E498-0857-ED8B685D9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3" y="1839"/>
              <a:ext cx="3899" cy="54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Hypotalamo-hypofyzární dysfunkce</a:t>
              </a:r>
              <a:endParaRPr lang="cs-CZ" altLang="cs-CZ" sz="1700"/>
            </a:p>
          </p:txBody>
        </p:sp>
        <p:sp>
          <p:nvSpPr>
            <p:cNvPr id="29708" name="Text Box 12">
              <a:extLst>
                <a:ext uri="{FF2B5EF4-FFF2-40B4-BE49-F238E27FC236}">
                  <a16:creationId xmlns:a16="http://schemas.microsoft.com/office/drawing/2014/main" id="{DD996C65-E693-3DD1-F3E7-284A3739A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" y="1839"/>
              <a:ext cx="2500" cy="40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↑ Stresové hormony</a:t>
              </a:r>
              <a:endParaRPr lang="cs-CZ" altLang="cs-CZ" sz="1700"/>
            </a:p>
          </p:txBody>
        </p:sp>
        <p:sp>
          <p:nvSpPr>
            <p:cNvPr id="29709" name="Text Box 13">
              <a:extLst>
                <a:ext uri="{FF2B5EF4-FFF2-40B4-BE49-F238E27FC236}">
                  <a16:creationId xmlns:a16="http://schemas.microsoft.com/office/drawing/2014/main" id="{914B4C1F-6541-5E50-A0C0-E6AD86D7C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2" y="2656"/>
              <a:ext cx="1601" cy="9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porucha periodicity LH</a:t>
              </a:r>
              <a:endParaRPr lang="cs-CZ" altLang="cs-CZ" sz="1700"/>
            </a:p>
          </p:txBody>
        </p:sp>
        <p:sp>
          <p:nvSpPr>
            <p:cNvPr id="29710" name="Text Box 14">
              <a:extLst>
                <a:ext uri="{FF2B5EF4-FFF2-40B4-BE49-F238E27FC236}">
                  <a16:creationId xmlns:a16="http://schemas.microsoft.com/office/drawing/2014/main" id="{79FB3F72-73E9-2385-EA9C-97F3CF2F78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2" y="2656"/>
              <a:ext cx="10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TSH</a:t>
              </a:r>
              <a:endParaRPr lang="cs-CZ" altLang="cs-CZ" sz="1700"/>
            </a:p>
          </p:txBody>
        </p:sp>
        <p:sp>
          <p:nvSpPr>
            <p:cNvPr id="29711" name="Text Box 15">
              <a:extLst>
                <a:ext uri="{FF2B5EF4-FFF2-40B4-BE49-F238E27FC236}">
                  <a16:creationId xmlns:a16="http://schemas.microsoft.com/office/drawing/2014/main" id="{23A4FB2B-3E7D-EF4C-EF4C-B1873F2B3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0" y="2656"/>
              <a:ext cx="1302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ACTH</a:t>
              </a:r>
              <a:endParaRPr lang="cs-CZ" altLang="cs-CZ" sz="1700"/>
            </a:p>
          </p:txBody>
        </p:sp>
        <p:sp>
          <p:nvSpPr>
            <p:cNvPr id="29712" name="Text Box 16">
              <a:extLst>
                <a:ext uri="{FF2B5EF4-FFF2-40B4-BE49-F238E27FC236}">
                  <a16:creationId xmlns:a16="http://schemas.microsoft.com/office/drawing/2014/main" id="{33343B88-DEF7-6DEC-9D80-F37777DFF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" y="2656"/>
              <a:ext cx="9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GH</a:t>
              </a:r>
              <a:endParaRPr lang="cs-CZ" altLang="cs-CZ" sz="1700"/>
            </a:p>
          </p:txBody>
        </p:sp>
        <p:sp>
          <p:nvSpPr>
            <p:cNvPr id="29713" name="Text Box 17">
              <a:extLst>
                <a:ext uri="{FF2B5EF4-FFF2-40B4-BE49-F238E27FC236}">
                  <a16:creationId xmlns:a16="http://schemas.microsoft.com/office/drawing/2014/main" id="{180D45D9-7557-0388-1A62-249D79ACF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2" y="2656"/>
              <a:ext cx="13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altLang="cs-CZ" sz="1700">
                  <a:latin typeface="Times New Roman" panose="02020603050405020304" pitchFamily="18" charset="0"/>
                </a:rPr>
                <a:t>↑ Kortizol</a:t>
              </a:r>
              <a:endParaRPr lang="cs-CZ" altLang="cs-CZ" sz="1700"/>
            </a:p>
          </p:txBody>
        </p:sp>
        <p:sp>
          <p:nvSpPr>
            <p:cNvPr id="29714" name="Text Box 18">
              <a:extLst>
                <a:ext uri="{FF2B5EF4-FFF2-40B4-BE49-F238E27FC236}">
                  <a16:creationId xmlns:a16="http://schemas.microsoft.com/office/drawing/2014/main" id="{3ACE30E1-EB27-D06E-E79D-B90CB7FEC4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72" y="2656"/>
              <a:ext cx="20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altLang="cs-CZ" sz="1700">
                  <a:latin typeface="Times New Roman" panose="02020603050405020304" pitchFamily="18" charset="0"/>
                </a:rPr>
                <a:t>↑ Katecholaminy</a:t>
              </a:r>
              <a:endParaRPr lang="cs-CZ" altLang="cs-CZ" sz="1700"/>
            </a:p>
          </p:txBody>
        </p:sp>
        <p:sp>
          <p:nvSpPr>
            <p:cNvPr id="29715" name="Text Box 19">
              <a:extLst>
                <a:ext uri="{FF2B5EF4-FFF2-40B4-BE49-F238E27FC236}">
                  <a16:creationId xmlns:a16="http://schemas.microsoft.com/office/drawing/2014/main" id="{9668BFC1-B8A6-C6C5-92F3-8545FF9154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2" y="4016"/>
              <a:ext cx="1700" cy="54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 ↓Testosteron</a:t>
              </a:r>
              <a:endParaRPr lang="cs-CZ" altLang="cs-CZ" sz="1700"/>
            </a:p>
          </p:txBody>
        </p:sp>
        <p:sp>
          <p:nvSpPr>
            <p:cNvPr id="29716" name="Text Box 20">
              <a:extLst>
                <a:ext uri="{FF2B5EF4-FFF2-40B4-BE49-F238E27FC236}">
                  <a16:creationId xmlns:a16="http://schemas.microsoft.com/office/drawing/2014/main" id="{7D9173B3-CAA0-7209-5E55-508593DC4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2" y="4016"/>
              <a:ext cx="1300" cy="54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 ↓Kortizol</a:t>
              </a:r>
              <a:endParaRPr lang="cs-CZ" altLang="cs-CZ" sz="1700"/>
            </a:p>
          </p:txBody>
        </p:sp>
        <p:sp>
          <p:nvSpPr>
            <p:cNvPr id="29717" name="Text Box 21">
              <a:extLst>
                <a:ext uri="{FF2B5EF4-FFF2-40B4-BE49-F238E27FC236}">
                  <a16:creationId xmlns:a16="http://schemas.microsoft.com/office/drawing/2014/main" id="{8CCB7DDA-860C-4C14-FFBC-705B57EF2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2" y="3608"/>
              <a:ext cx="1399" cy="95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↓T3,T4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PTH Kalcitoninn</a:t>
              </a:r>
              <a:endParaRPr lang="cs-CZ" altLang="cs-CZ" sz="1700"/>
            </a:p>
          </p:txBody>
        </p:sp>
        <p:sp>
          <p:nvSpPr>
            <p:cNvPr id="29718" name="Text Box 22">
              <a:extLst>
                <a:ext uri="{FF2B5EF4-FFF2-40B4-BE49-F238E27FC236}">
                  <a16:creationId xmlns:a16="http://schemas.microsoft.com/office/drawing/2014/main" id="{D012AC36-E164-111E-0A31-59476F2B0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2" y="4832"/>
              <a:ext cx="2500" cy="19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Poruchy reprodukčních funkcí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muži: ↓ počet spermií a  libido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ženy: poruchy menses</a:t>
              </a:r>
              <a:endParaRPr lang="cs-CZ" altLang="cs-CZ" sz="1700"/>
            </a:p>
          </p:txBody>
        </p:sp>
        <p:sp>
          <p:nvSpPr>
            <p:cNvPr id="29719" name="Text Box 23">
              <a:extLst>
                <a:ext uri="{FF2B5EF4-FFF2-40B4-BE49-F238E27FC236}">
                  <a16:creationId xmlns:a16="http://schemas.microsoft.com/office/drawing/2014/main" id="{29E6CF27-79AA-28AA-93FE-1FD59BC25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2" y="5104"/>
              <a:ext cx="2500" cy="16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Porucha anabolicko-katabolické rovnováhy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hmotnosti, svalů, syntézy glykogenu</a:t>
              </a:r>
              <a:endParaRPr lang="cs-CZ" altLang="cs-CZ" sz="1700"/>
            </a:p>
          </p:txBody>
        </p:sp>
        <p:sp>
          <p:nvSpPr>
            <p:cNvPr id="29720" name="Text Box 24">
              <a:extLst>
                <a:ext uri="{FF2B5EF4-FFF2-40B4-BE49-F238E27FC236}">
                  <a16:creationId xmlns:a16="http://schemas.microsoft.com/office/drawing/2014/main" id="{34EEDDE9-643B-CDE4-E396-8C2D880DF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2" y="5104"/>
              <a:ext cx="2900" cy="16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Porucha regulace metabolizmu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dysregulace glykémie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mobilizace glykolytické energie dysregulace FFA</a:t>
              </a:r>
              <a:endParaRPr lang="cs-CZ" altLang="cs-CZ" sz="1700"/>
            </a:p>
          </p:txBody>
        </p:sp>
        <p:sp>
          <p:nvSpPr>
            <p:cNvPr id="29721" name="Text Box 25">
              <a:extLst>
                <a:ext uri="{FF2B5EF4-FFF2-40B4-BE49-F238E27FC236}">
                  <a16:creationId xmlns:a16="http://schemas.microsoft.com/office/drawing/2014/main" id="{E37EB9CB-0E5C-FF4B-A6A3-3DCBDDCD2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2" y="3608"/>
              <a:ext cx="1900" cy="1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senzitivita a denzita β-adrenergních receptorů</a:t>
              </a:r>
              <a:endParaRPr lang="cs-CZ" altLang="cs-CZ" sz="1700"/>
            </a:p>
          </p:txBody>
        </p:sp>
        <p:sp>
          <p:nvSpPr>
            <p:cNvPr id="29722" name="Text Box 26">
              <a:extLst>
                <a:ext uri="{FF2B5EF4-FFF2-40B4-BE49-F238E27FC236}">
                  <a16:creationId xmlns:a16="http://schemas.microsoft.com/office/drawing/2014/main" id="{A4581490-E256-2328-3DB4-E0C63BDFB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2" y="6872"/>
              <a:ext cx="1598" cy="13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Poruchy imunity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↑ náchylnost k infekci</a:t>
              </a:r>
              <a:endParaRPr lang="cs-CZ" altLang="cs-CZ" sz="1700"/>
            </a:p>
          </p:txBody>
        </p:sp>
        <p:sp>
          <p:nvSpPr>
            <p:cNvPr id="29723" name="Text Box 27">
              <a:extLst>
                <a:ext uri="{FF2B5EF4-FFF2-40B4-BE49-F238E27FC236}">
                  <a16:creationId xmlns:a16="http://schemas.microsoft.com/office/drawing/2014/main" id="{418CCC85-75B7-750C-B32D-9324C9D98B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4" y="6872"/>
              <a:ext cx="1598" cy="13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↑ únava,</a:t>
              </a:r>
            </a:p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riziko osteoporózy</a:t>
              </a:r>
            </a:p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↓ SF a TK</a:t>
              </a:r>
              <a:endParaRPr lang="cs-CZ" altLang="cs-CZ" sz="1700"/>
            </a:p>
          </p:txBody>
        </p:sp>
        <p:sp>
          <p:nvSpPr>
            <p:cNvPr id="29724" name="Line 28">
              <a:extLst>
                <a:ext uri="{FF2B5EF4-FFF2-40B4-BE49-F238E27FC236}">
                  <a16:creationId xmlns:a16="http://schemas.microsoft.com/office/drawing/2014/main" id="{1AF756DD-DF0C-468C-C964-47D9EED47E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2" y="615"/>
              <a:ext cx="1100" cy="4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25" name="Line 29">
              <a:extLst>
                <a:ext uri="{FF2B5EF4-FFF2-40B4-BE49-F238E27FC236}">
                  <a16:creationId xmlns:a16="http://schemas.microsoft.com/office/drawing/2014/main" id="{D122A3AD-41A4-C216-8210-03A8F40932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2" y="615"/>
              <a:ext cx="900" cy="4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26" name="Line 30">
              <a:extLst>
                <a:ext uri="{FF2B5EF4-FFF2-40B4-BE49-F238E27FC236}">
                  <a16:creationId xmlns:a16="http://schemas.microsoft.com/office/drawing/2014/main" id="{D6455728-A6F3-8F3C-88E7-97E380335F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71" y="1432"/>
              <a:ext cx="1" cy="4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27" name="Line 31">
              <a:extLst>
                <a:ext uri="{FF2B5EF4-FFF2-40B4-BE49-F238E27FC236}">
                  <a16:creationId xmlns:a16="http://schemas.microsoft.com/office/drawing/2014/main" id="{A807892F-3542-CEFA-7EAD-6630A3EBE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2" y="1432"/>
              <a:ext cx="1300" cy="4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28" name="Line 32">
              <a:extLst>
                <a:ext uri="{FF2B5EF4-FFF2-40B4-BE49-F238E27FC236}">
                  <a16:creationId xmlns:a16="http://schemas.microsoft.com/office/drawing/2014/main" id="{B5A1B8EA-2AF7-79AF-E4B4-7E4ABAC2F2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00" y="2384"/>
              <a:ext cx="1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29" name="Line 33">
              <a:extLst>
                <a:ext uri="{FF2B5EF4-FFF2-40B4-BE49-F238E27FC236}">
                  <a16:creationId xmlns:a16="http://schemas.microsoft.com/office/drawing/2014/main" id="{0736D9A6-9561-D707-DA09-757DF8529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0" y="2384"/>
              <a:ext cx="1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0" name="Line 34">
              <a:extLst>
                <a:ext uri="{FF2B5EF4-FFF2-40B4-BE49-F238E27FC236}">
                  <a16:creationId xmlns:a16="http://schemas.microsoft.com/office/drawing/2014/main" id="{8025AF37-0B3F-AC80-4B41-61F23D2DDA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00" y="2384"/>
              <a:ext cx="1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1" name="Line 35">
              <a:extLst>
                <a:ext uri="{FF2B5EF4-FFF2-40B4-BE49-F238E27FC236}">
                  <a16:creationId xmlns:a16="http://schemas.microsoft.com/office/drawing/2014/main" id="{E8FB915C-BF04-DA7C-2899-53862A613D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00" y="2384"/>
              <a:ext cx="1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2" name="Line 36">
              <a:extLst>
                <a:ext uri="{FF2B5EF4-FFF2-40B4-BE49-F238E27FC236}">
                  <a16:creationId xmlns:a16="http://schemas.microsoft.com/office/drawing/2014/main" id="{8C7CD912-0F16-999D-BA83-7A55BEF9A9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72" y="2248"/>
              <a:ext cx="30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3" name="Line 37">
              <a:extLst>
                <a:ext uri="{FF2B5EF4-FFF2-40B4-BE49-F238E27FC236}">
                  <a16:creationId xmlns:a16="http://schemas.microsoft.com/office/drawing/2014/main" id="{23B50225-3B45-A0AA-B147-2505F96BE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2" y="2248"/>
              <a:ext cx="30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4" name="Line 38">
              <a:extLst>
                <a:ext uri="{FF2B5EF4-FFF2-40B4-BE49-F238E27FC236}">
                  <a16:creationId xmlns:a16="http://schemas.microsoft.com/office/drawing/2014/main" id="{7F0320DC-1F51-BA9B-2AFA-9ED2240A61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2" y="3608"/>
              <a:ext cx="1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5" name="Line 39">
              <a:extLst>
                <a:ext uri="{FF2B5EF4-FFF2-40B4-BE49-F238E27FC236}">
                  <a16:creationId xmlns:a16="http://schemas.microsoft.com/office/drawing/2014/main" id="{E9B0086F-ED22-7867-97FC-6106ED9C2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2" y="3608"/>
              <a:ext cx="1" cy="12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6" name="Line 40">
              <a:extLst>
                <a:ext uri="{FF2B5EF4-FFF2-40B4-BE49-F238E27FC236}">
                  <a16:creationId xmlns:a16="http://schemas.microsoft.com/office/drawing/2014/main" id="{F3BBBD4B-287B-1CE4-A049-38787BFA18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72" y="2112"/>
              <a:ext cx="170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7" name="Line 41">
              <a:extLst>
                <a:ext uri="{FF2B5EF4-FFF2-40B4-BE49-F238E27FC236}">
                  <a16:creationId xmlns:a16="http://schemas.microsoft.com/office/drawing/2014/main" id="{9939780E-16BE-B631-C7E3-B4D6992E3A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00" y="2384"/>
              <a:ext cx="272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8" name="Line 42">
              <a:extLst>
                <a:ext uri="{FF2B5EF4-FFF2-40B4-BE49-F238E27FC236}">
                  <a16:creationId xmlns:a16="http://schemas.microsoft.com/office/drawing/2014/main" id="{84E8C66A-61E5-0E0E-1D0D-AFE2152F41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2" y="3200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9" name="Line 43">
              <a:extLst>
                <a:ext uri="{FF2B5EF4-FFF2-40B4-BE49-F238E27FC236}">
                  <a16:creationId xmlns:a16="http://schemas.microsoft.com/office/drawing/2014/main" id="{0CBFB6FD-E193-DF65-84AB-AE1E0ECBAF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72" y="3200"/>
              <a:ext cx="1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0" name="Line 44">
              <a:extLst>
                <a:ext uri="{FF2B5EF4-FFF2-40B4-BE49-F238E27FC236}">
                  <a16:creationId xmlns:a16="http://schemas.microsoft.com/office/drawing/2014/main" id="{21D5EE1B-124C-D8C9-73E3-78286549DC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2" y="3200"/>
              <a:ext cx="1" cy="8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1" name="Line 45">
              <a:extLst>
                <a:ext uri="{FF2B5EF4-FFF2-40B4-BE49-F238E27FC236}">
                  <a16:creationId xmlns:a16="http://schemas.microsoft.com/office/drawing/2014/main" id="{6391CFB5-C62C-3337-0B38-2D1B05D04C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2" y="3200"/>
              <a:ext cx="1" cy="19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2" name="Line 46">
              <a:extLst>
                <a:ext uri="{FF2B5EF4-FFF2-40B4-BE49-F238E27FC236}">
                  <a16:creationId xmlns:a16="http://schemas.microsoft.com/office/drawing/2014/main" id="{7EDF8FF9-60B8-EE78-D046-14C0D9711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2" y="3200"/>
              <a:ext cx="1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3" name="Line 47">
              <a:extLst>
                <a:ext uri="{FF2B5EF4-FFF2-40B4-BE49-F238E27FC236}">
                  <a16:creationId xmlns:a16="http://schemas.microsoft.com/office/drawing/2014/main" id="{D6258596-7EA4-19DB-8789-03A46989AF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72" y="3200"/>
              <a:ext cx="901" cy="19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4" name="Line 48">
              <a:extLst>
                <a:ext uri="{FF2B5EF4-FFF2-40B4-BE49-F238E27FC236}">
                  <a16:creationId xmlns:a16="http://schemas.microsoft.com/office/drawing/2014/main" id="{8E67D1FE-2A93-83EA-96FE-4FA70A61C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2" y="3200"/>
              <a:ext cx="1" cy="3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5" name="Line 49">
              <a:extLst>
                <a:ext uri="{FF2B5EF4-FFF2-40B4-BE49-F238E27FC236}">
                  <a16:creationId xmlns:a16="http://schemas.microsoft.com/office/drawing/2014/main" id="{298B7264-CE12-7F6E-0122-CA43362BB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2" y="4560"/>
              <a:ext cx="110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6" name="Line 50">
              <a:extLst>
                <a:ext uri="{FF2B5EF4-FFF2-40B4-BE49-F238E27FC236}">
                  <a16:creationId xmlns:a16="http://schemas.microsoft.com/office/drawing/2014/main" id="{D223A6B9-A441-A333-AD33-BF96E04BD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2" y="4560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7" name="Line 51">
              <a:extLst>
                <a:ext uri="{FF2B5EF4-FFF2-40B4-BE49-F238E27FC236}">
                  <a16:creationId xmlns:a16="http://schemas.microsoft.com/office/drawing/2014/main" id="{044402B2-F9BF-58F5-D413-8EF91BDCB1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2" y="4560"/>
              <a:ext cx="100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8" name="Line 52">
              <a:extLst>
                <a:ext uri="{FF2B5EF4-FFF2-40B4-BE49-F238E27FC236}">
                  <a16:creationId xmlns:a16="http://schemas.microsoft.com/office/drawing/2014/main" id="{0F510C14-9635-9401-6773-879A1CEA9C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2" y="4560"/>
              <a:ext cx="240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9" name="Line 53">
              <a:extLst>
                <a:ext uri="{FF2B5EF4-FFF2-40B4-BE49-F238E27FC236}">
                  <a16:creationId xmlns:a16="http://schemas.microsoft.com/office/drawing/2014/main" id="{416C5A7A-9DD1-B8C6-1015-EDE374E3A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2" y="4560"/>
              <a:ext cx="0" cy="2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50" name="Line 54">
              <a:extLst>
                <a:ext uri="{FF2B5EF4-FFF2-40B4-BE49-F238E27FC236}">
                  <a16:creationId xmlns:a16="http://schemas.microsoft.com/office/drawing/2014/main" id="{6F83F027-255A-3170-46F3-DB5E60E56F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2" y="4560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51" name="Line 55">
              <a:extLst>
                <a:ext uri="{FF2B5EF4-FFF2-40B4-BE49-F238E27FC236}">
                  <a16:creationId xmlns:a16="http://schemas.microsoft.com/office/drawing/2014/main" id="{CD66D0E1-9F94-C160-7CAC-246D72B137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72" y="3200"/>
              <a:ext cx="1" cy="19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52" name="Line 56">
              <a:extLst>
                <a:ext uri="{FF2B5EF4-FFF2-40B4-BE49-F238E27FC236}">
                  <a16:creationId xmlns:a16="http://schemas.microsoft.com/office/drawing/2014/main" id="{12002798-102A-22A0-0B10-D27858F6F4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72" y="3200"/>
              <a:ext cx="1100" cy="3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601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2068153-7232-4EF3-9A7A-416515BC1370}"/>
              </a:ext>
            </a:extLst>
          </p:cNvPr>
          <p:cNvSpPr txBox="1"/>
          <p:nvPr/>
        </p:nvSpPr>
        <p:spPr>
          <a:xfrm>
            <a:off x="1553307" y="507591"/>
            <a:ext cx="9085385" cy="584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cs-CZ" altLang="cs-CZ" sz="2800" b="1" dirty="0">
                <a:solidFill>
                  <a:srgbClr val="D60093"/>
                </a:solidFill>
              </a:rPr>
              <a:t>Příznaky přetrénování</a:t>
            </a:r>
            <a:endParaRPr lang="cs-CZ" altLang="cs-CZ" sz="2800" b="1" u="sng" dirty="0">
              <a:solidFill>
                <a:srgbClr val="0000FF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cs-CZ" altLang="cs-CZ" sz="1100" u="sng" dirty="0">
              <a:solidFill>
                <a:srgbClr val="0000FF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cs-CZ" altLang="cs-CZ" sz="2400" u="sng" dirty="0">
                <a:solidFill>
                  <a:srgbClr val="0000FF"/>
                </a:solidFill>
              </a:rPr>
              <a:t>Patologický stav i v tělesném klidu: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cs-CZ" altLang="cs-CZ" sz="2400" b="1" dirty="0">
                <a:solidFill>
                  <a:srgbClr val="C00000"/>
                </a:solidFill>
              </a:rPr>
              <a:t>Nervově-hormonální </a:t>
            </a:r>
            <a:r>
              <a:rPr lang="cs-CZ" altLang="cs-CZ" sz="2400" b="1" dirty="0" err="1">
                <a:solidFill>
                  <a:srgbClr val="C00000"/>
                </a:solidFill>
              </a:rPr>
              <a:t>dysregulace</a:t>
            </a:r>
            <a:r>
              <a:rPr lang="cs-CZ" altLang="cs-CZ" sz="2400" b="1" dirty="0">
                <a:solidFill>
                  <a:srgbClr val="C00000"/>
                </a:solidFill>
              </a:rPr>
              <a:t> – </a:t>
            </a:r>
            <a:r>
              <a:rPr lang="cs-CZ" altLang="cs-CZ" sz="2400" b="1" i="1" dirty="0">
                <a:solidFill>
                  <a:srgbClr val="C00000"/>
                </a:solidFill>
              </a:rPr>
              <a:t>Neuro-vegetativní dysfunkce: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2400" dirty="0"/>
              <a:t>Poruchy psychických funkcí, srdeční aktivity, krevního oběhu, trávení, metabolismu, imunity, termoregulace, …</a:t>
            </a:r>
          </a:p>
          <a:p>
            <a:pPr>
              <a:lnSpc>
                <a:spcPct val="120000"/>
              </a:lnSpc>
            </a:pPr>
            <a:r>
              <a:rPr lang="cs-CZ" altLang="cs-CZ" sz="2400" dirty="0">
                <a:solidFill>
                  <a:srgbClr val="C00000"/>
                </a:solidFill>
              </a:rPr>
              <a:t>Fáze neurovegetativní poruchy: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err="1"/>
              <a:t>Sympatikotonní</a:t>
            </a:r>
            <a:r>
              <a:rPr lang="cs-CZ" altLang="cs-CZ" sz="2400" dirty="0"/>
              <a:t> (tachykardie, specifická </a:t>
            </a:r>
            <a:r>
              <a:rPr lang="cs-CZ" altLang="cs-CZ" sz="2400" b="1" dirty="0"/>
              <a:t>variabilita HR</a:t>
            </a:r>
            <a:r>
              <a:rPr lang="cs-CZ" altLang="cs-CZ" sz="2400" dirty="0"/>
              <a:t>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err="1"/>
              <a:t>Parasympatikotonní</a:t>
            </a:r>
            <a:r>
              <a:rPr lang="cs-CZ" altLang="cs-CZ" sz="2400" dirty="0"/>
              <a:t> (bradykardie, specifická </a:t>
            </a:r>
            <a:r>
              <a:rPr lang="cs-CZ" altLang="cs-CZ" sz="2400" b="1" dirty="0"/>
              <a:t>variabilita HR</a:t>
            </a:r>
            <a:r>
              <a:rPr lang="cs-CZ" altLang="cs-CZ" sz="2400" dirty="0"/>
              <a:t>)</a:t>
            </a:r>
            <a:endParaRPr lang="cs-CZ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cs-CZ" altLang="cs-CZ" sz="1000" u="sng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2400" u="sng" dirty="0">
                <a:solidFill>
                  <a:srgbClr val="0000FF"/>
                </a:solidFill>
              </a:rPr>
              <a:t>Subjektivní a objektivní příznaky:</a:t>
            </a:r>
            <a:r>
              <a:rPr lang="cs-CZ" altLang="cs-CZ" sz="2400" dirty="0">
                <a:solidFill>
                  <a:srgbClr val="0000FF"/>
                </a:solidFill>
              </a:rPr>
              <a:t>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Nechuť k tréninku a soutěži, ztráta motivace, bolesti hlavy, závratě, bušení srdce, malátnost, porucha koncentrace, bolesti břicha,…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Pokles výkonnosti, průjmy, pocení v klidu, třes, spavost, nespavost,...</a:t>
            </a:r>
          </a:p>
        </p:txBody>
      </p:sp>
    </p:spTree>
    <p:extLst>
      <p:ext uri="{BB962C8B-B14F-4D97-AF65-F5344CB8AC3E}">
        <p14:creationId xmlns:p14="http://schemas.microsoft.com/office/powerpoint/2010/main" val="1574725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785FF58-9C24-6553-EB76-3A69ED807F9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03031" y="649775"/>
            <a:ext cx="10585937" cy="3218840"/>
          </a:xfrm>
        </p:spPr>
        <p:txBody>
          <a:bodyPr>
            <a:noAutofit/>
          </a:bodyPr>
          <a:lstStyle/>
          <a:p>
            <a:pPr marL="609600" indent="-60960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chemeClr val="hlink"/>
                </a:solidFill>
              </a:rPr>
              <a:t>Sledování únavy a regenerace sil</a:t>
            </a:r>
            <a:endParaRPr lang="cs-CZ" altLang="cs-CZ" b="1" dirty="0">
              <a:solidFill>
                <a:srgbClr val="0000FF"/>
              </a:solidFill>
            </a:endParaRPr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rgbClr val="FF0000"/>
                </a:solidFill>
              </a:rPr>
              <a:t>Rozhovor a pozorování</a:t>
            </a:r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rgbClr val="FF0000"/>
                </a:solidFill>
              </a:rPr>
              <a:t>Srdeční frekvence</a:t>
            </a:r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Biochemické vyšetření krve</a:t>
            </a:r>
            <a:r>
              <a:rPr lang="cs-CZ" altLang="cs-CZ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altLang="cs-CZ" dirty="0"/>
              <a:t>v klidu ráno: Urea, Kreatinin, </a:t>
            </a:r>
            <a:r>
              <a:rPr lang="cs-CZ" altLang="cs-CZ" dirty="0" err="1"/>
              <a:t>Kreatinkináza</a:t>
            </a:r>
            <a:r>
              <a:rPr lang="cs-CZ" altLang="cs-CZ" dirty="0"/>
              <a:t> (CK), </a:t>
            </a:r>
            <a:r>
              <a:rPr lang="cs-CZ" altLang="cs-CZ" dirty="0" err="1"/>
              <a:t>Laktátdehydrogenáza</a:t>
            </a:r>
            <a:r>
              <a:rPr lang="cs-CZ" altLang="cs-CZ" dirty="0"/>
              <a:t> (LDH).</a:t>
            </a:r>
            <a:endParaRPr lang="cs-CZ" altLang="cs-CZ" i="1" dirty="0"/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Biochemické vyšetření moči</a:t>
            </a:r>
            <a:r>
              <a:rPr lang="cs-CZ" altLang="cs-CZ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cs-CZ" altLang="cs-CZ" dirty="0"/>
              <a:t>Proteinurie, Hematurie</a:t>
            </a:r>
            <a:endParaRPr lang="cs-CZ" altLang="cs-CZ" i="1" dirty="0"/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Imunologické vyšetření: Leukocyty, Imunoglobuliny, </a:t>
            </a:r>
            <a:r>
              <a:rPr lang="cs-CZ" altLang="cs-CZ" i="1" dirty="0" err="1">
                <a:solidFill>
                  <a:schemeClr val="accent2">
                    <a:lumMod val="50000"/>
                  </a:schemeClr>
                </a:solidFill>
              </a:rPr>
              <a:t>Spec.protilátky</a:t>
            </a: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, ...</a:t>
            </a:r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Spektrální </a:t>
            </a:r>
            <a:r>
              <a:rPr lang="cs-CZ" altLang="cs-CZ" b="1" i="1" dirty="0">
                <a:solidFill>
                  <a:srgbClr val="7030A0"/>
                </a:solidFill>
              </a:rPr>
              <a:t>analýza variability srdeční frekvence</a:t>
            </a:r>
            <a:r>
              <a:rPr lang="cs-CZ" altLang="cs-CZ" b="1" dirty="0">
                <a:solidFill>
                  <a:srgbClr val="7030A0"/>
                </a:solidFill>
              </a:rPr>
              <a:t> </a:t>
            </a:r>
            <a:r>
              <a:rPr lang="cs-CZ" altLang="cs-CZ" dirty="0"/>
              <a:t>(SA</a:t>
            </a:r>
            <a:r>
              <a:rPr lang="cs-CZ" altLang="cs-CZ" b="1" dirty="0">
                <a:solidFill>
                  <a:srgbClr val="7030A0"/>
                </a:solidFill>
              </a:rPr>
              <a:t>HRV</a:t>
            </a:r>
            <a:r>
              <a:rPr lang="cs-CZ" altLang="cs-CZ" dirty="0"/>
              <a:t>) v klidu ráno.</a:t>
            </a:r>
            <a:endParaRPr lang="cs-CZ" altLang="cs-CZ" i="1" dirty="0"/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…, např. termovizní vyšetření </a:t>
            </a:r>
            <a:r>
              <a:rPr lang="cs-CZ" altLang="cs-CZ" i="1" dirty="0"/>
              <a:t>zánětu přetížených svalů, šlach a jejich úponů.</a:t>
            </a:r>
            <a:r>
              <a:rPr lang="cs-CZ" altLang="cs-CZ" dirty="0"/>
              <a:t> 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BAA5DE99-9B67-5AD3-603D-B25F4A3AF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4797426"/>
            <a:ext cx="2808287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5CBF0B1D-FA64-48B6-A8B2-284D1F9EF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149725"/>
            <a:ext cx="1125538" cy="12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C2C290F5-F0EA-0E5F-7F9F-278A8CA0B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5229226"/>
            <a:ext cx="1800225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B6B9CF09-DC78-6EF7-716D-D02EDBADB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4076701"/>
            <a:ext cx="1571625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E0BAAEA3-4200-4F55-02DB-06144224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5373689"/>
            <a:ext cx="2106612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343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2122" r="5639" b="17055"/>
          <a:stretch/>
        </p:blipFill>
        <p:spPr bwMode="auto">
          <a:xfrm>
            <a:off x="386862" y="651777"/>
            <a:ext cx="8294236" cy="597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309762" y="797856"/>
            <a:ext cx="3122140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2000" dirty="0"/>
          </a:p>
          <a:p>
            <a:pPr algn="ctr"/>
            <a:r>
              <a:rPr lang="cs-CZ" sz="2000" dirty="0"/>
              <a:t>dýchání, krevní tlak, duševní stav, stres, teplota, stav srdce, ..</a:t>
            </a:r>
          </a:p>
          <a:p>
            <a:pPr algn="ctr"/>
            <a:endParaRPr lang="cs-CZ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</a:p>
          <a:p>
            <a:pPr algn="ctr"/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ŘÍDÍCÍ NEUROVEGETATIVNÍ SYSTÉM</a:t>
            </a:r>
          </a:p>
          <a:p>
            <a:pPr algn="ctr"/>
            <a:r>
              <a:rPr lang="cs-CZ" sz="2000" dirty="0"/>
              <a:t>centra a periferní nervy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sympatiku a parasympatiku</a:t>
            </a:r>
          </a:p>
          <a:p>
            <a:pPr algn="ctr"/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2867819" y="234461"/>
            <a:ext cx="7003013" cy="4173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0033CC"/>
                </a:solidFill>
              </a:rPr>
              <a:t>Neuro – hormonální regulace srdeční frekvence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3819479-5DA9-AA2D-93FD-DE686C1AD5EA}"/>
              </a:ext>
            </a:extLst>
          </p:cNvPr>
          <p:cNvSpPr txBox="1"/>
          <p:nvPr/>
        </p:nvSpPr>
        <p:spPr>
          <a:xfrm>
            <a:off x="8309763" y="5190560"/>
            <a:ext cx="3122139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000" dirty="0">
                <a:solidFill>
                  <a:srgbClr val="FF0000"/>
                </a:solidFill>
              </a:rPr>
              <a:t>Sinusový uzel Atrioventrikulární uzel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DBDED0D1-488A-E23C-004B-7B041AD1A051}"/>
              </a:ext>
            </a:extLst>
          </p:cNvPr>
          <p:cNvCxnSpPr/>
          <p:nvPr/>
        </p:nvCxnSpPr>
        <p:spPr>
          <a:xfrm>
            <a:off x="9859108" y="4275731"/>
            <a:ext cx="0" cy="91482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8676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35239"/>
            <a:ext cx="914400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ovéPole 2"/>
          <p:cNvSpPr txBox="1">
            <a:spLocks noChangeArrowheads="1"/>
          </p:cNvSpPr>
          <p:nvPr/>
        </p:nvSpPr>
        <p:spPr bwMode="auto">
          <a:xfrm>
            <a:off x="1666876" y="1484313"/>
            <a:ext cx="9001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kratší R-R interval		delší R-R interval		kratší R-R interval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vyšší SF				nižší SF			vyšší SF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R	    R 	            R	        R		   R	       R	        R	      R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2640014" y="3357564"/>
            <a:ext cx="3024187" cy="3095625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zpomalování SF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(+)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PARA-SYMPATIKUS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nitrohrudního tlaku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VÝDECH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5880101" y="3357564"/>
            <a:ext cx="2951163" cy="3095625"/>
          </a:xfrm>
          <a:prstGeom prst="roundRect">
            <a:avLst/>
          </a:prstGeom>
          <a:solidFill>
            <a:srgbClr val="33CC33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zrychlování SF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(-)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PARA-SYMPATIKUS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↓</a:t>
            </a: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nitrohrudního tlaku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NÁDECH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288506" y="422276"/>
            <a:ext cx="5757863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800" b="1" dirty="0">
                <a:solidFill>
                  <a:srgbClr val="0033CC"/>
                </a:solidFill>
              </a:rPr>
              <a:t>Variabilita srdeční frekvence (VSF, HRV)</a:t>
            </a:r>
          </a:p>
        </p:txBody>
      </p:sp>
    </p:spTree>
    <p:extLst>
      <p:ext uri="{BB962C8B-B14F-4D97-AF65-F5344CB8AC3E}">
        <p14:creationId xmlns:p14="http://schemas.microsoft.com/office/powerpoint/2010/main" val="174570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66A3F8-AE66-7F85-FDDB-B333C99EA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21956" r="9028" b="15760"/>
          <a:stretch/>
        </p:blipFill>
        <p:spPr bwMode="auto">
          <a:xfrm>
            <a:off x="801280" y="861774"/>
            <a:ext cx="10589439" cy="552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F67322E-D096-8548-887B-C4C334FB90C3}"/>
              </a:ext>
            </a:extLst>
          </p:cNvPr>
          <p:cNvSpPr txBox="1"/>
          <p:nvPr/>
        </p:nvSpPr>
        <p:spPr>
          <a:xfrm>
            <a:off x="690281" y="304800"/>
            <a:ext cx="108114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</a:rPr>
              <a:t>Omezení průtoku krve při zátěži </a:t>
            </a:r>
            <a:r>
              <a:rPr lang="cs-CZ" sz="3200" b="1" dirty="0">
                <a:solidFill>
                  <a:srgbClr val="002060"/>
                </a:solidFill>
              </a:rPr>
              <a:t>v trávicí soustavě a ledvinách</a:t>
            </a:r>
          </a:p>
          <a:p>
            <a:pPr algn="ctr"/>
            <a:r>
              <a:rPr lang="cs-CZ" dirty="0"/>
              <a:t>(Vilikus, 2023)</a:t>
            </a:r>
          </a:p>
        </p:txBody>
      </p:sp>
    </p:spTree>
    <p:extLst>
      <p:ext uri="{BB962C8B-B14F-4D97-AF65-F5344CB8AC3E}">
        <p14:creationId xmlns:p14="http://schemas.microsoft.com/office/powerpoint/2010/main" val="3590720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88" y="817529"/>
            <a:ext cx="8459381" cy="5487166"/>
          </a:xfrm>
          <a:prstGeom prst="rect">
            <a:avLst/>
          </a:prstGeom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567608" y="3645025"/>
            <a:ext cx="6477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cs-CZ" altLang="cs-CZ" sz="3500" b="1" dirty="0">
                <a:latin typeface="Times New Roman" panose="02020603050405020304" pitchFamily="18" charset="0"/>
              </a:rPr>
              <a:t>LEH				STOJ</a:t>
            </a: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>
          <a:xfrm>
            <a:off x="1975713" y="882565"/>
            <a:ext cx="5757863" cy="609600"/>
          </a:xfrm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bg1"/>
                </a:solidFill>
              </a:rPr>
              <a:t>Variabilita srdeční frekvence - HRV</a:t>
            </a:r>
          </a:p>
        </p:txBody>
      </p:sp>
    </p:spTree>
    <p:extLst>
      <p:ext uri="{BB962C8B-B14F-4D97-AF65-F5344CB8AC3E}">
        <p14:creationId xmlns:p14="http://schemas.microsoft.com/office/powerpoint/2010/main" val="246052096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GAVEN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5"/>
          <a:stretch/>
        </p:blipFill>
        <p:spPr bwMode="auto">
          <a:xfrm>
            <a:off x="2959803" y="1453033"/>
            <a:ext cx="5726170" cy="41207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239130" y="1818056"/>
            <a:ext cx="56760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kumimoji="1" lang="cs-CZ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VLF: 0,01-0,05 Hz </a:t>
            </a:r>
            <a:r>
              <a:rPr kumimoji="1" lang="en-US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[</a:t>
            </a:r>
            <a:r>
              <a:rPr kumimoji="1" lang="cs-CZ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0,6-3/min</a:t>
            </a:r>
            <a:r>
              <a:rPr kumimoji="1" lang="en-US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]</a:t>
            </a:r>
            <a:r>
              <a:rPr kumimoji="1" lang="cs-CZ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 (</a:t>
            </a:r>
            <a:r>
              <a:rPr kumimoji="1" lang="cs-CZ" altLang="cs-CZ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←</a:t>
            </a:r>
            <a:r>
              <a:rPr kumimoji="1" lang="cs-CZ" altLang="cs-CZ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cs-CZ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vnitřní prostředí)</a:t>
            </a:r>
          </a:p>
          <a:p>
            <a:pPr algn="r">
              <a:spcBef>
                <a:spcPct val="50000"/>
              </a:spcBef>
              <a:buFontTx/>
              <a:buNone/>
            </a:pPr>
            <a:r>
              <a:rPr kumimoji="1" lang="cs-CZ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LF: 0,05-0,15 Hz </a:t>
            </a:r>
            <a:r>
              <a:rPr kumimoji="1" lang="en-US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[</a:t>
            </a:r>
            <a:r>
              <a:rPr kumimoji="1" lang="cs-CZ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3-9/min</a:t>
            </a:r>
            <a:r>
              <a:rPr kumimoji="1" lang="en-US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]</a:t>
            </a:r>
            <a:r>
              <a:rPr kumimoji="1" lang="cs-CZ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 (</a:t>
            </a:r>
            <a:r>
              <a:rPr kumimoji="1" lang="cs-CZ" altLang="cs-CZ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← </a:t>
            </a:r>
            <a:r>
              <a:rPr kumimoji="1" lang="cs-CZ" altLang="cs-CZ" sz="20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baroreflex</a:t>
            </a:r>
            <a:r>
              <a:rPr kumimoji="1" lang="cs-CZ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</a:p>
          <a:p>
            <a:pPr algn="r">
              <a:spcBef>
                <a:spcPct val="50000"/>
              </a:spcBef>
              <a:buFontTx/>
              <a:buNone/>
            </a:pPr>
            <a:r>
              <a:rPr kumimoji="1" lang="cs-CZ" altLang="cs-CZ" sz="2000" dirty="0">
                <a:solidFill>
                  <a:srgbClr val="FF9900"/>
                </a:solidFill>
                <a:latin typeface="Times New Roman" panose="02020603050405020304" pitchFamily="18" charset="0"/>
              </a:rPr>
              <a:t>HF: 0,15-0,5 Hz </a:t>
            </a:r>
            <a:r>
              <a:rPr kumimoji="1" lang="en-US" altLang="cs-CZ" sz="2000" dirty="0">
                <a:solidFill>
                  <a:srgbClr val="FF9900"/>
                </a:solidFill>
                <a:latin typeface="Times New Roman" panose="02020603050405020304" pitchFamily="18" charset="0"/>
              </a:rPr>
              <a:t>[</a:t>
            </a:r>
            <a:r>
              <a:rPr kumimoji="1" lang="cs-CZ" altLang="cs-CZ" sz="2000" dirty="0">
                <a:solidFill>
                  <a:srgbClr val="FF9900"/>
                </a:solidFill>
                <a:latin typeface="Times New Roman" panose="02020603050405020304" pitchFamily="18" charset="0"/>
              </a:rPr>
              <a:t>9-30/min</a:t>
            </a:r>
            <a:r>
              <a:rPr kumimoji="1" lang="en-US" altLang="cs-CZ" sz="2000" dirty="0">
                <a:solidFill>
                  <a:srgbClr val="FF9900"/>
                </a:solidFill>
                <a:latin typeface="Times New Roman" panose="02020603050405020304" pitchFamily="18" charset="0"/>
              </a:rPr>
              <a:t>]</a:t>
            </a:r>
            <a:r>
              <a:rPr kumimoji="1" lang="cs-CZ" altLang="cs-CZ" sz="2000" dirty="0">
                <a:solidFill>
                  <a:srgbClr val="FF9900"/>
                </a:solidFill>
                <a:latin typeface="Times New Roman" panose="02020603050405020304" pitchFamily="18" charset="0"/>
              </a:rPr>
              <a:t> (← dýchání)</a:t>
            </a: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3451614" y="5524710"/>
            <a:ext cx="310439" cy="2868"/>
          </a:xfrm>
          <a:prstGeom prst="line">
            <a:avLst/>
          </a:prstGeom>
          <a:noFill/>
          <a:ln w="76200" cap="sq">
            <a:solidFill>
              <a:srgbClr val="D6061A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3871012" y="5535464"/>
            <a:ext cx="540594" cy="0"/>
          </a:xfrm>
          <a:prstGeom prst="line">
            <a:avLst/>
          </a:prstGeom>
          <a:noFill/>
          <a:ln w="762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4523400" y="5516719"/>
            <a:ext cx="2024087" cy="18745"/>
          </a:xfrm>
          <a:prstGeom prst="line">
            <a:avLst/>
          </a:prstGeom>
          <a:noFill/>
          <a:ln w="76200" cap="sq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>
            <a:off x="3714583" y="2143441"/>
            <a:ext cx="1837720" cy="3334939"/>
          </a:xfrm>
          <a:prstGeom prst="line">
            <a:avLst/>
          </a:prstGeom>
          <a:noFill/>
          <a:ln w="28575" cap="rnd">
            <a:solidFill>
              <a:srgbClr val="D6061A"/>
            </a:solidFill>
            <a:prstDash val="sysDot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>
            <a:off x="4306529" y="2644346"/>
            <a:ext cx="2055593" cy="2852779"/>
          </a:xfrm>
          <a:prstGeom prst="line">
            <a:avLst/>
          </a:prstGeom>
          <a:noFill/>
          <a:ln w="28575" cap="rnd">
            <a:solidFill>
              <a:srgbClr val="FF3300"/>
            </a:solidFill>
            <a:prstDash val="sysDot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H="1">
            <a:off x="5673212" y="3141495"/>
            <a:ext cx="1006022" cy="2336885"/>
          </a:xfrm>
          <a:prstGeom prst="line">
            <a:avLst/>
          </a:prstGeom>
          <a:noFill/>
          <a:ln w="28575" cap="rnd">
            <a:solidFill>
              <a:srgbClr val="FF9900"/>
            </a:solidFill>
            <a:prstDash val="sysDot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3195724" y="6176371"/>
            <a:ext cx="5592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b="1" dirty="0"/>
              <a:t>		</a:t>
            </a:r>
            <a:r>
              <a:rPr lang="cs-CZ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PARASYMPATIKUS → zpomalení SF</a:t>
            </a:r>
          </a:p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</a:rPr>
              <a:t>SYMPATIKUS → zrychlení SF</a:t>
            </a:r>
          </a:p>
        </p:txBody>
      </p:sp>
      <p:sp>
        <p:nvSpPr>
          <p:cNvPr id="3" name="Šipka nahoru 2"/>
          <p:cNvSpPr/>
          <p:nvPr/>
        </p:nvSpPr>
        <p:spPr>
          <a:xfrm>
            <a:off x="4713132" y="5623854"/>
            <a:ext cx="1634006" cy="558540"/>
          </a:xfrm>
          <a:prstGeom prst="up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Šipka nahoru 20"/>
          <p:cNvSpPr/>
          <p:nvPr/>
        </p:nvSpPr>
        <p:spPr>
          <a:xfrm>
            <a:off x="3451614" y="5623896"/>
            <a:ext cx="1261518" cy="80528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2251233" y="998489"/>
            <a:ext cx="7143310" cy="3385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>
                <a:solidFill>
                  <a:srgbClr val="FF0000"/>
                </a:solidFill>
              </a:rPr>
              <a:t>Spektrální (frekvenční) analýza variability srdeční frekvence</a:t>
            </a:r>
            <a:endParaRPr lang="cs-CZ" altLang="cs-CZ" sz="2200" dirty="0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7002176" y="4575168"/>
            <a:ext cx="666287" cy="668996"/>
          </a:xfrm>
          <a:prstGeom prst="line">
            <a:avLst/>
          </a:prstGeom>
          <a:noFill/>
          <a:ln w="7620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7700526" y="3941892"/>
            <a:ext cx="607992" cy="613170"/>
          </a:xfrm>
          <a:prstGeom prst="line">
            <a:avLst/>
          </a:prstGeom>
          <a:noFill/>
          <a:ln w="76200" cap="sq">
            <a:solidFill>
              <a:schemeClr val="accent6">
                <a:lumMod val="75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Šipka doleva 4"/>
          <p:cNvSpPr/>
          <p:nvPr/>
        </p:nvSpPr>
        <p:spPr>
          <a:xfrm>
            <a:off x="8308518" y="3843791"/>
            <a:ext cx="1366684" cy="787203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STOJ</a:t>
            </a:r>
          </a:p>
        </p:txBody>
      </p:sp>
      <p:sp>
        <p:nvSpPr>
          <p:cNvPr id="30" name="Šipka doleva 29"/>
          <p:cNvSpPr/>
          <p:nvPr/>
        </p:nvSpPr>
        <p:spPr>
          <a:xfrm>
            <a:off x="7668464" y="4575168"/>
            <a:ext cx="1366684" cy="750712"/>
          </a:xfrm>
          <a:prstGeom prst="left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LEH</a:t>
            </a:r>
          </a:p>
        </p:txBody>
      </p:sp>
      <p:sp>
        <p:nvSpPr>
          <p:cNvPr id="6" name="Obdélník 5"/>
          <p:cNvSpPr/>
          <p:nvPr/>
        </p:nvSpPr>
        <p:spPr>
          <a:xfrm>
            <a:off x="656223" y="1487588"/>
            <a:ext cx="229549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dirty="0">
                <a:solidFill>
                  <a:srgbClr val="0070C0"/>
                </a:solidFill>
              </a:rPr>
              <a:t>krátkodobý záznam </a:t>
            </a:r>
            <a:r>
              <a:rPr lang="cs-CZ" altLang="cs-CZ" dirty="0">
                <a:solidFill>
                  <a:srgbClr val="FF0000"/>
                </a:solidFill>
              </a:rPr>
              <a:t>polohový test </a:t>
            </a:r>
            <a:r>
              <a:rPr lang="cs-CZ" altLang="cs-CZ" dirty="0"/>
              <a:t>2x5 min (leh-stoj)</a:t>
            </a: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>
          <a:xfrm>
            <a:off x="3297291" y="262375"/>
            <a:ext cx="5757863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800" b="1" dirty="0">
                <a:solidFill>
                  <a:srgbClr val="0033CC"/>
                </a:solidFill>
              </a:rPr>
              <a:t>Variabilita srdeční frekvence</a:t>
            </a:r>
          </a:p>
        </p:txBody>
      </p:sp>
    </p:spTree>
    <p:extLst>
      <p:ext uri="{BB962C8B-B14F-4D97-AF65-F5344CB8AC3E}">
        <p14:creationId xmlns:p14="http://schemas.microsoft.com/office/powerpoint/2010/main" val="2614991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animBg="1"/>
      <p:bldP spid="10251" grpId="0" animBg="1"/>
      <p:bldP spid="10252" grpId="0" animBg="1"/>
      <p:bldP spid="10253" grpId="0" animBg="1"/>
      <p:bldP spid="10254" grpId="0" animBg="1"/>
      <p:bldP spid="10255" grpId="0" animBg="1"/>
      <p:bldP spid="27" grpId="0" animBg="1"/>
      <p:bldP spid="28" grpId="0" animBg="1"/>
      <p:bldP spid="5" grpId="0" animBg="1"/>
      <p:bldP spid="3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OUBEK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3"/>
          <a:stretch/>
        </p:blipFill>
        <p:spPr bwMode="auto">
          <a:xfrm>
            <a:off x="610394" y="3343166"/>
            <a:ext cx="5121728" cy="33836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BARTOS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/>
          <a:stretch/>
        </p:blipFill>
        <p:spPr bwMode="auto">
          <a:xfrm>
            <a:off x="2306915" y="1269158"/>
            <a:ext cx="5187780" cy="34678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RABAL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4"/>
          <a:stretch/>
        </p:blipFill>
        <p:spPr bwMode="auto">
          <a:xfrm>
            <a:off x="6477681" y="3343166"/>
            <a:ext cx="5105513" cy="338367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015327" y="4814288"/>
            <a:ext cx="1344828" cy="4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cs-CZ" altLang="cs-CZ" sz="2800" dirty="0">
                <a:latin typeface="Times New Roman" panose="02020603050405020304" pitchFamily="18" charset="0"/>
              </a:rPr>
              <a:t>zdravý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8268517" y="3580002"/>
            <a:ext cx="2540855" cy="98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cs-CZ" altLang="cs-CZ" sz="2800" dirty="0">
                <a:latin typeface="Times New Roman" panose="02020603050405020304" pitchFamily="18" charset="0"/>
              </a:rPr>
              <a:t>poruchy srdečního rytmu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03219" y="2181544"/>
            <a:ext cx="2286000" cy="4572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cs-CZ" altLang="cs-CZ" dirty="0"/>
              <a:t>nízká HRV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10394" y="881124"/>
            <a:ext cx="10972800" cy="3880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>
                <a:solidFill>
                  <a:srgbClr val="FF0000"/>
                </a:solidFill>
              </a:rPr>
              <a:t>Analýza variability srdeční frekvence - </a:t>
            </a:r>
            <a:r>
              <a:rPr lang="cs-CZ" altLang="cs-CZ" sz="2200" dirty="0">
                <a:solidFill>
                  <a:srgbClr val="0070C0"/>
                </a:solidFill>
              </a:rPr>
              <a:t>krátkodobý záznam - </a:t>
            </a:r>
            <a:r>
              <a:rPr lang="cs-CZ" altLang="cs-CZ" sz="2200" dirty="0"/>
              <a:t>polohový test 3x5 min (leh-stoj-leh)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3297291" y="262375"/>
            <a:ext cx="5757863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800" b="1" dirty="0">
                <a:solidFill>
                  <a:srgbClr val="0033CC"/>
                </a:solidFill>
              </a:rPr>
              <a:t>Variabilita srdeční frekvence</a:t>
            </a:r>
          </a:p>
        </p:txBody>
      </p:sp>
    </p:spTree>
    <p:extLst>
      <p:ext uri="{BB962C8B-B14F-4D97-AF65-F5344CB8AC3E}">
        <p14:creationId xmlns:p14="http://schemas.microsoft.com/office/powerpoint/2010/main" val="411944862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HRV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5839" y="2924176"/>
            <a:ext cx="5775325" cy="3833813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/>
          <p:cNvSpPr txBox="1">
            <a:spLocks noChangeArrowheads="1"/>
          </p:cNvSpPr>
          <p:nvPr/>
        </p:nvSpPr>
        <p:spPr bwMode="auto">
          <a:xfrm>
            <a:off x="4295776" y="-104775"/>
            <a:ext cx="228917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DiANS PF8</a:t>
            </a: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2039" y="6396039"/>
            <a:ext cx="2674937" cy="346075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cs-CZ" altLang="cs-CZ" sz="2400" b="1"/>
              <a:t>VariaCardio TF4</a:t>
            </a:r>
          </a:p>
        </p:txBody>
      </p:sp>
      <p:pic>
        <p:nvPicPr>
          <p:cNvPr id="1638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15889"/>
            <a:ext cx="5257800" cy="4054475"/>
          </a:xfrm>
          <a:prstGeom prst="rect">
            <a:avLst/>
          </a:prstGeom>
          <a:solidFill>
            <a:schemeClr val="accent1">
              <a:alpha val="18039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565029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016001"/>
            <a:ext cx="775811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ovéPole 2"/>
          <p:cNvSpPr txBox="1">
            <a:spLocks noChangeArrowheads="1"/>
          </p:cNvSpPr>
          <p:nvPr/>
        </p:nvSpPr>
        <p:spPr bwMode="auto">
          <a:xfrm>
            <a:off x="3216275" y="476250"/>
            <a:ext cx="617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>
                <a:solidFill>
                  <a:srgbClr val="0070C0"/>
                </a:solidFill>
              </a:rPr>
              <a:t>HRV vleže a vstoje u zdravých dospělých osob</a:t>
            </a:r>
          </a:p>
          <a:p>
            <a:pPr algn="ctr"/>
            <a:r>
              <a:rPr lang="cs-CZ" altLang="cs-CZ" sz="900"/>
              <a:t>Stejskal P, Salinger J. Spektrální analýza variability srdeční frekvence. Med Sport Boh Slov, 1996, 2: 33-42.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351585" y="3573017"/>
            <a:ext cx="7560839" cy="31393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100" dirty="0" err="1"/>
              <a:t>Task</a:t>
            </a:r>
            <a:r>
              <a:rPr lang="cs-CZ" sz="1100" dirty="0"/>
              <a:t> </a:t>
            </a:r>
            <a:r>
              <a:rPr lang="cs-CZ" sz="1100" dirty="0" err="1"/>
              <a:t>Force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European</a:t>
            </a:r>
            <a:r>
              <a:rPr lang="cs-CZ" sz="1100" dirty="0"/>
              <a:t> Society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Cardiology</a:t>
            </a:r>
            <a:r>
              <a:rPr lang="cs-CZ" sz="1100" dirty="0"/>
              <a:t> and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North</a:t>
            </a:r>
            <a:r>
              <a:rPr lang="cs-CZ" sz="1100" dirty="0"/>
              <a:t> </a:t>
            </a:r>
            <a:r>
              <a:rPr lang="cs-CZ" sz="1100" dirty="0" err="1"/>
              <a:t>American</a:t>
            </a:r>
            <a:r>
              <a:rPr lang="cs-CZ" sz="1100" dirty="0"/>
              <a:t> Society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Pacing</a:t>
            </a:r>
            <a:r>
              <a:rPr lang="cs-CZ" sz="1100" dirty="0"/>
              <a:t> </a:t>
            </a:r>
            <a:r>
              <a:rPr lang="cs-CZ" sz="1100" dirty="0" err="1"/>
              <a:t>Electrophysiology</a:t>
            </a:r>
            <a:r>
              <a:rPr lang="cs-CZ" sz="1100" dirty="0"/>
              <a:t>. </a:t>
            </a:r>
            <a:r>
              <a:rPr lang="cs-CZ" sz="1100" dirty="0" err="1"/>
              <a:t>Standards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measurement</a:t>
            </a:r>
            <a:r>
              <a:rPr lang="cs-CZ" sz="1100" dirty="0"/>
              <a:t>, </a:t>
            </a:r>
            <a:r>
              <a:rPr lang="cs-CZ" sz="1100" dirty="0" err="1"/>
              <a:t>physiological</a:t>
            </a:r>
            <a:r>
              <a:rPr lang="cs-CZ" sz="1100" dirty="0"/>
              <a:t> </a:t>
            </a:r>
            <a:r>
              <a:rPr lang="cs-CZ" sz="1100" dirty="0" err="1"/>
              <a:t>interpretation</a:t>
            </a:r>
            <a:r>
              <a:rPr lang="cs-CZ" sz="1100" dirty="0"/>
              <a:t> and </a:t>
            </a:r>
            <a:r>
              <a:rPr lang="cs-CZ" sz="1100" dirty="0" err="1"/>
              <a:t>clinical</a:t>
            </a:r>
            <a:r>
              <a:rPr lang="cs-CZ" sz="1100" dirty="0"/>
              <a:t> use. </a:t>
            </a:r>
            <a:r>
              <a:rPr lang="cs-CZ" sz="1100" dirty="0" err="1"/>
              <a:t>Circulation</a:t>
            </a:r>
            <a:r>
              <a:rPr lang="cs-CZ" sz="1100" dirty="0"/>
              <a:t>, 1996, 93: 1043-1065.</a:t>
            </a:r>
          </a:p>
          <a:p>
            <a:pPr algn="ctr">
              <a:defRPr/>
            </a:pPr>
            <a:r>
              <a:rPr lang="cs-CZ" sz="1600" dirty="0">
                <a:solidFill>
                  <a:srgbClr val="0070C0"/>
                </a:solidFill>
              </a:rPr>
              <a:t>(5 minut vleže; </a:t>
            </a:r>
            <a:r>
              <a:rPr lang="cs-CZ" sz="1600" dirty="0" err="1">
                <a:solidFill>
                  <a:srgbClr val="0070C0"/>
                </a:solidFill>
              </a:rPr>
              <a:t>s±s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</a:p>
          <a:p>
            <a:pPr lvl="5">
              <a:defRPr/>
            </a:pPr>
            <a:r>
              <a:rPr lang="cs-CZ" dirty="0"/>
              <a:t>TP (ms</a:t>
            </a:r>
            <a:r>
              <a:rPr lang="cs-CZ" baseline="30000" dirty="0"/>
              <a:t>2</a:t>
            </a:r>
            <a:r>
              <a:rPr lang="cs-CZ" dirty="0"/>
              <a:t>)	3466 ± 1018</a:t>
            </a:r>
          </a:p>
          <a:p>
            <a:pPr lvl="5">
              <a:defRPr/>
            </a:pPr>
            <a:r>
              <a:rPr lang="cs-CZ" dirty="0"/>
              <a:t>LF (ms</a:t>
            </a:r>
            <a:r>
              <a:rPr lang="cs-CZ" baseline="30000" dirty="0"/>
              <a:t>2</a:t>
            </a:r>
            <a:r>
              <a:rPr lang="cs-CZ" dirty="0"/>
              <a:t>)	1170 ± 416</a:t>
            </a:r>
          </a:p>
          <a:p>
            <a:pPr lvl="5">
              <a:defRPr/>
            </a:pPr>
            <a:r>
              <a:rPr lang="cs-CZ" dirty="0"/>
              <a:t>HF (ms</a:t>
            </a:r>
            <a:r>
              <a:rPr lang="cs-CZ" baseline="30000" dirty="0"/>
              <a:t>2</a:t>
            </a:r>
            <a:r>
              <a:rPr lang="cs-CZ" dirty="0"/>
              <a:t>)	975 ± 203</a:t>
            </a:r>
          </a:p>
          <a:p>
            <a:pPr lvl="5">
              <a:defRPr/>
            </a:pPr>
            <a:r>
              <a:rPr lang="cs-CZ" dirty="0"/>
              <a:t>LF (nu)	54 ± 4</a:t>
            </a:r>
          </a:p>
          <a:p>
            <a:pPr lvl="5">
              <a:defRPr/>
            </a:pPr>
            <a:r>
              <a:rPr lang="cs-CZ" dirty="0"/>
              <a:t>HF (nu) 	29 ± 3</a:t>
            </a:r>
          </a:p>
          <a:p>
            <a:pPr lvl="5">
              <a:defRPr/>
            </a:pPr>
            <a:r>
              <a:rPr lang="cs-CZ" dirty="0"/>
              <a:t>LF/HF	1,5 - 2,0</a:t>
            </a:r>
          </a:p>
          <a:p>
            <a:pPr algn="ctr">
              <a:defRPr/>
            </a:pPr>
            <a:r>
              <a:rPr lang="cs-CZ" sz="1600" dirty="0">
                <a:solidFill>
                  <a:srgbClr val="0070C0"/>
                </a:solidFill>
              </a:rPr>
              <a:t>(24 h; </a:t>
            </a:r>
            <a:r>
              <a:rPr lang="cs-CZ" sz="1600" dirty="0" err="1">
                <a:solidFill>
                  <a:srgbClr val="0070C0"/>
                </a:solidFill>
              </a:rPr>
              <a:t>s±s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</a:p>
          <a:p>
            <a:pPr lvl="5">
              <a:defRPr/>
            </a:pPr>
            <a:r>
              <a:rPr lang="cs-CZ" dirty="0"/>
              <a:t>SDNN (</a:t>
            </a:r>
            <a:r>
              <a:rPr lang="cs-CZ" dirty="0" err="1"/>
              <a:t>ms</a:t>
            </a:r>
            <a:r>
              <a:rPr lang="cs-CZ" dirty="0"/>
              <a:t>)	141 ± 39</a:t>
            </a:r>
          </a:p>
          <a:p>
            <a:pPr lvl="5">
              <a:defRPr/>
            </a:pPr>
            <a:r>
              <a:rPr lang="cs-CZ" dirty="0"/>
              <a:t>RMSSD (</a:t>
            </a:r>
            <a:r>
              <a:rPr lang="cs-CZ" dirty="0" err="1"/>
              <a:t>ms</a:t>
            </a:r>
            <a:r>
              <a:rPr lang="cs-CZ" dirty="0"/>
              <a:t>)	27 ± 12</a:t>
            </a:r>
          </a:p>
        </p:txBody>
      </p:sp>
    </p:spTree>
    <p:extLst>
      <p:ext uri="{BB962C8B-B14F-4D97-AF65-F5344CB8AC3E}">
        <p14:creationId xmlns:p14="http://schemas.microsoft.com/office/powerpoint/2010/main" val="27101061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9" y="1194273"/>
            <a:ext cx="10816688" cy="3987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ovéPole 3"/>
          <p:cNvSpPr txBox="1">
            <a:spLocks noChangeArrowheads="1"/>
          </p:cNvSpPr>
          <p:nvPr/>
        </p:nvSpPr>
        <p:spPr bwMode="auto">
          <a:xfrm>
            <a:off x="1582739" y="549275"/>
            <a:ext cx="8905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>
                <a:solidFill>
                  <a:srgbClr val="0070C0"/>
                </a:solidFill>
              </a:rPr>
              <a:t>HRV zdravých osob při orto-klino-statickém testu (3x5 min)</a:t>
            </a:r>
          </a:p>
          <a:p>
            <a:pPr algn="ctr"/>
            <a:r>
              <a:rPr lang="cs-CZ" altLang="cs-CZ" sz="1000"/>
              <a:t>Tonhajzerová I. a kol. Náležité hodnoty parametrov variability frekvencie srdca u mladých ľudí vo veku 15-19 rokov. Čs Pediat, 1998, 53, 9: 530-532.</a:t>
            </a:r>
          </a:p>
        </p:txBody>
      </p:sp>
    </p:spTree>
    <p:extLst>
      <p:ext uri="{BB962C8B-B14F-4D97-AF65-F5344CB8AC3E}">
        <p14:creationId xmlns:p14="http://schemas.microsoft.com/office/powerpoint/2010/main" val="13340683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524000" y="46038"/>
            <a:ext cx="9144000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Funkční věk</a:t>
            </a:r>
            <a:r>
              <a:rPr lang="cs-CZ" altLang="cs-CZ" sz="2000"/>
              <a:t> charakterizující chování ANS v závislosti na zatížení organismu; vyšetření SA HRV při testu LEH–STOJ–LEH.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     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i="1"/>
              <a:t>Po relaxaci</a:t>
            </a:r>
            <a:r>
              <a:rPr lang="cs-CZ" altLang="cs-CZ" sz="1800" i="1"/>
              <a:t> (věk = 27, 8 roků, funkční věk = 15,8 roků, rozdíl = - 12,0 roků)</a:t>
            </a:r>
            <a:endParaRPr lang="cs-CZ" altLang="cs-CZ" sz="1800"/>
          </a:p>
          <a:p>
            <a:pPr algn="ctr">
              <a:spcBef>
                <a:spcPct val="0"/>
              </a:spcBef>
              <a:buFontTx/>
              <a:buNone/>
            </a:pPr>
            <a:br>
              <a:rPr lang="cs-CZ" altLang="cs-CZ" sz="2000"/>
            </a:br>
            <a:endParaRPr lang="cs-CZ" altLang="cs-CZ" sz="2000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                                                     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                                                                                                                      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 b="1" i="1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 b="1" i="1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i="1"/>
              <a:t>Po zátěži</a:t>
            </a:r>
            <a:r>
              <a:rPr lang="cs-CZ" altLang="cs-CZ" sz="2000" i="1"/>
              <a:t> (věk = 26,2 roků, funkční věk = 46,2 roků , rozdíl = 20,0 roků)</a:t>
            </a:r>
            <a:endParaRPr lang="cs-CZ" altLang="cs-CZ" sz="2000"/>
          </a:p>
        </p:txBody>
      </p:sp>
      <p:pic>
        <p:nvPicPr>
          <p:cNvPr id="21507" name="Picture 5" descr="[Funkční věk A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765175"/>
            <a:ext cx="7056437" cy="25606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6" descr="[Funkční věk B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3789363"/>
            <a:ext cx="7056437" cy="25717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 rot="-5400000">
            <a:off x="7898607" y="3426620"/>
            <a:ext cx="4968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hlinkClick r:id="rId4"/>
              </a:rPr>
              <a:t>http://dimeagroup.com/kontakt.html</a:t>
            </a:r>
            <a:r>
              <a:rPr lang="cs-CZ" altLang="cs-CZ" sz="1800"/>
              <a:t>; 7.11.2011</a:t>
            </a:r>
          </a:p>
        </p:txBody>
      </p:sp>
    </p:spTree>
    <p:extLst>
      <p:ext uri="{BB962C8B-B14F-4D97-AF65-F5344CB8AC3E}">
        <p14:creationId xmlns:p14="http://schemas.microsoft.com/office/powerpoint/2010/main" val="1644215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096529" y="31751"/>
            <a:ext cx="7998941" cy="189071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cs-CZ" altLang="cs-CZ" sz="2000" b="1" i="1" dirty="0"/>
              <a:t>Změny Celkového skóre variability srdeční frekvence</a:t>
            </a:r>
          </a:p>
          <a:p>
            <a:pPr algn="ctr" eaLnBrk="1" hangingPunct="1">
              <a:defRPr/>
            </a:pPr>
            <a:r>
              <a:rPr lang="cs-CZ" altLang="cs-CZ" sz="2000" b="1" i="1" dirty="0"/>
              <a:t>v průběhu 28 tréninkových dní</a:t>
            </a:r>
            <a:endParaRPr lang="cs-CZ" altLang="cs-CZ" sz="2000" dirty="0"/>
          </a:p>
          <a:p>
            <a:pPr>
              <a:defRPr/>
            </a:pPr>
            <a:r>
              <a:rPr lang="cs-CZ" altLang="cs-CZ" sz="2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šedý kruh</a:t>
            </a:r>
            <a:r>
              <a:rPr lang="cs-CZ" altLang="cs-CZ" sz="20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i="1" dirty="0"/>
              <a:t>– "mapování"“ aktivity ANS, </a:t>
            </a:r>
            <a:r>
              <a:rPr lang="cs-CZ" altLang="cs-CZ" sz="2000" b="1" i="1" dirty="0">
                <a:solidFill>
                  <a:srgbClr val="63F3E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světle modrý kruh</a:t>
            </a:r>
            <a:r>
              <a:rPr lang="cs-CZ" altLang="cs-CZ" sz="2000" i="1" dirty="0"/>
              <a:t> – zvýšit intenzitu, </a:t>
            </a:r>
            <a:r>
              <a:rPr lang="cs-CZ" altLang="cs-CZ" sz="2000" b="1" i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zelený kruh</a:t>
            </a:r>
            <a:r>
              <a:rPr lang="cs-CZ" alt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i="1" dirty="0"/>
              <a:t>- intenzita se jeví jako optimální, </a:t>
            </a:r>
            <a:r>
              <a:rPr lang="cs-CZ" altLang="cs-CZ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žlutý kruh</a:t>
            </a:r>
            <a:r>
              <a:rPr lang="cs-CZ" altLang="cs-CZ" sz="2000" b="1" i="1" dirty="0">
                <a:solidFill>
                  <a:srgbClr val="FFFF00"/>
                </a:solidFill>
              </a:rPr>
              <a:t> </a:t>
            </a:r>
            <a:r>
              <a:rPr lang="cs-CZ" altLang="cs-CZ" sz="2000" i="1" dirty="0"/>
              <a:t>– snížit intenzitu, </a:t>
            </a:r>
            <a:r>
              <a:rPr lang="cs-CZ" altLang="cs-CZ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červený kruh</a:t>
            </a:r>
            <a:r>
              <a:rPr lang="cs-CZ" alt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i="1" dirty="0"/>
              <a:t>– přerušit trénink do dalšího vyšetření ANS</a:t>
            </a:r>
          </a:p>
          <a:p>
            <a:pPr algn="r">
              <a:defRPr/>
            </a:pPr>
            <a:r>
              <a:rPr lang="cs-CZ" altLang="cs-CZ" dirty="0"/>
              <a:t>(</a:t>
            </a:r>
            <a:r>
              <a:rPr lang="cs-CZ" altLang="cs-CZ" dirty="0">
                <a:hlinkClick r:id="rId2"/>
              </a:rPr>
              <a:t>http://dimeagroup.com/kontakt.html</a:t>
            </a:r>
            <a:r>
              <a:rPr lang="cs-CZ" altLang="cs-CZ" dirty="0"/>
              <a:t>; 7.11.2011)</a:t>
            </a:r>
          </a:p>
        </p:txBody>
      </p:sp>
      <p:pic>
        <p:nvPicPr>
          <p:cNvPr id="22531" name="Picture 5" descr="[Změny CS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73263"/>
            <a:ext cx="914400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152400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VarCor PF7	</a:t>
            </a:r>
            <a:r>
              <a:rPr lang="cs-CZ" altLang="cs-CZ" sz="1800" b="1"/>
              <a:t>DIMEA Group s. r. o., Olomouc</a:t>
            </a:r>
            <a:r>
              <a:rPr lang="cs-CZ" altLang="cs-CZ" sz="1800"/>
              <a:t> </a:t>
            </a:r>
            <a:endParaRPr lang="cs-CZ" altLang="cs-CZ" sz="18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</a:rPr>
              <a:t>Systém pro neinvazivní vyšetření variability srdeční frekvence</a:t>
            </a:r>
          </a:p>
        </p:txBody>
      </p:sp>
    </p:spTree>
    <p:extLst>
      <p:ext uri="{BB962C8B-B14F-4D97-AF65-F5344CB8AC3E}">
        <p14:creationId xmlns:p14="http://schemas.microsoft.com/office/powerpoint/2010/main" val="11552160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063751" y="333376"/>
            <a:ext cx="8208963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/>
              <a:t>Sporttester POLAR RS800: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</a:pPr>
            <a:r>
              <a:rPr lang="cs-CZ" altLang="cs-CZ" sz="2400" b="1">
                <a:solidFill>
                  <a:srgbClr val="D60093"/>
                </a:solidFill>
              </a:rPr>
              <a:t> Test přetrénování</a:t>
            </a:r>
            <a:r>
              <a:rPr lang="cs-CZ" altLang="cs-CZ" sz="2400">
                <a:solidFill>
                  <a:srgbClr val="D60093"/>
                </a:solidFill>
              </a:rPr>
              <a:t> je určen pro </a:t>
            </a:r>
            <a:r>
              <a:rPr lang="cs-CZ" altLang="cs-CZ" sz="2400" b="1">
                <a:solidFill>
                  <a:srgbClr val="D60093"/>
                </a:solidFill>
              </a:rPr>
              <a:t>stanovení účinků zatížení</a:t>
            </a:r>
            <a:r>
              <a:rPr lang="cs-CZ" altLang="cs-CZ" sz="2400">
                <a:solidFill>
                  <a:srgbClr val="D60093"/>
                </a:solidFill>
              </a:rPr>
              <a:t> ve standardních podmínkách.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D60093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400" b="1" i="1">
                <a:solidFill>
                  <a:srgbClr val="FF0000"/>
                </a:solidFill>
              </a:rPr>
              <a:t> Rozbor testu vychází z měření tepové frekvence a její variability v klidové poloze (leh či sed) a během ortostatického testu.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i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>
                <a:solidFill>
                  <a:schemeClr val="accent2"/>
                </a:solidFill>
              </a:rPr>
              <a:t> </a:t>
            </a:r>
            <a:r>
              <a:rPr lang="cs-CZ" altLang="cs-CZ" sz="2400">
                <a:solidFill>
                  <a:srgbClr val="33CC33"/>
                </a:solidFill>
              </a:rPr>
              <a:t>Program zjistí, zda je zatížení prováděno optimálně či zda dochází ke stavu přetrénování organismu.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400">
                <a:solidFill>
                  <a:srgbClr val="33CC33"/>
                </a:solidFill>
              </a:rPr>
              <a:t> V případě, že program nenalezne potřebný účinek zatížení či odpovídající zotavení, doporučí kontrolu tréninkového programu.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400">
                <a:solidFill>
                  <a:srgbClr val="33CC33"/>
                </a:solidFill>
              </a:rPr>
              <a:t> Řízení tréninkové zátěže (správný poměr zatížení a zotavení) je s využitím programem navržených postupů daleko efektivnější.</a:t>
            </a:r>
          </a:p>
        </p:txBody>
      </p:sp>
    </p:spTree>
    <p:extLst>
      <p:ext uri="{BB962C8B-B14F-4D97-AF65-F5344CB8AC3E}">
        <p14:creationId xmlns:p14="http://schemas.microsoft.com/office/powerpoint/2010/main" val="237593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olarRS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141664"/>
            <a:ext cx="322580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774826" y="3573464"/>
            <a:ext cx="41767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/>
              <a:t>How to Interpret Results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>
                <a:solidFill>
                  <a:schemeClr val="hlink"/>
                </a:solidFill>
              </a:rPr>
              <a:t>Good Recovery (1)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>
                <a:solidFill>
                  <a:schemeClr val="hlink"/>
                </a:solidFill>
              </a:rPr>
              <a:t>Normal State (2)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/>
              <a:t>Training Effect (3)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>
                <a:solidFill>
                  <a:srgbClr val="0000FF"/>
                </a:solidFill>
              </a:rPr>
              <a:t>Steady State (4)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>
                <a:solidFill>
                  <a:srgbClr val="0000FF"/>
                </a:solidFill>
              </a:rPr>
              <a:t>Stagnant State (5)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/>
              <a:t>Hard Training (6)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/>
              <a:t>Overreaching (7)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>
                <a:solidFill>
                  <a:srgbClr val="FF0000"/>
                </a:solidFill>
              </a:rPr>
              <a:t>Sympathetic Overtraining (8)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>
                <a:solidFill>
                  <a:srgbClr val="FF0000"/>
                </a:solidFill>
              </a:rPr>
              <a:t>Parasympathetic Overtraining (9)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774825" y="188914"/>
            <a:ext cx="8497888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/>
              <a:t>Polar (RS800) OwnOptimizerTM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Successful training requires temporary overloading: longer exercise duration, higher intensity, or higher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total volume. In order to avoid severe overtraining, overloading must always be followed by an adequate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recovery period.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Polar OwnOptimizer is a modification of a traditional orthostatic overtraining test.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This feature is based on heart rate and heart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variability measurements taken during an orthostatic test (standing up from relaxed resting).</a:t>
            </a:r>
          </a:p>
        </p:txBody>
      </p:sp>
    </p:spTree>
    <p:extLst>
      <p:ext uri="{BB962C8B-B14F-4D97-AF65-F5344CB8AC3E}">
        <p14:creationId xmlns:p14="http://schemas.microsoft.com/office/powerpoint/2010/main" val="1814320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hephard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4"/>
          <a:stretch/>
        </p:blipFill>
        <p:spPr bwMode="auto">
          <a:xfrm>
            <a:off x="1205215" y="733168"/>
            <a:ext cx="9638270" cy="596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33207" y="133694"/>
            <a:ext cx="11382287" cy="46166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cap="all" dirty="0">
                <a:solidFill>
                  <a:srgbClr val="0070C0"/>
                </a:solidFill>
                <a:latin typeface="+mn-lt"/>
              </a:rPr>
              <a:t>BEZPROSTŘEDNÍ VLIV </a:t>
            </a:r>
            <a:r>
              <a:rPr lang="cs-CZ" altLang="cs-CZ" sz="2400" b="1" cap="all" dirty="0" err="1">
                <a:solidFill>
                  <a:srgbClr val="0070C0"/>
                </a:solidFill>
                <a:latin typeface="+mn-lt"/>
              </a:rPr>
              <a:t>TréninkU</a:t>
            </a:r>
            <a:r>
              <a:rPr lang="cs-CZ" altLang="cs-CZ" sz="2400" b="1" cap="all" dirty="0">
                <a:solidFill>
                  <a:srgbClr val="0070C0"/>
                </a:solidFill>
                <a:latin typeface="+mn-lt"/>
              </a:rPr>
              <a:t> (+/-) Na imunitní systém</a:t>
            </a:r>
            <a:endParaRPr lang="cs-CZ" altLang="cs-CZ" sz="20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25737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7A3C0BB4-BB83-9C3A-9D88-99F25A7BD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244" y="1576986"/>
            <a:ext cx="9571512" cy="29000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03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57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147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71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29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accent5">
                    <a:lumMod val="75000"/>
                  </a:schemeClr>
                </a:solidFill>
              </a:rPr>
              <a:t>SPORTOVNÍ ANTROPOLOGIE - ANTROPOMETRIE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2">
                    <a:lumMod val="75000"/>
                  </a:schemeClr>
                </a:solidFill>
              </a:rPr>
              <a:t>ROZMĚRY A TVAR TĚLA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971800" lvl="6" indent="0" eaLnBrk="1" hangingPunct="1">
              <a:spcBef>
                <a:spcPct val="0"/>
              </a:spcBef>
              <a:buNone/>
            </a:pPr>
            <a:r>
              <a:rPr lang="cs-CZ" altLang="cs-CZ" sz="2400" dirty="0"/>
              <a:t>rozložení hmoty</a:t>
            </a:r>
          </a:p>
          <a:p>
            <a:pPr marL="2971800" lvl="6" indent="0" eaLnBrk="1" hangingPunct="1">
              <a:spcBef>
                <a:spcPct val="0"/>
              </a:spcBef>
              <a:buNone/>
            </a:pPr>
            <a:r>
              <a:rPr lang="cs-CZ" altLang="cs-CZ" sz="2400" dirty="0"/>
              <a:t>vzájemná poloha segmentů</a:t>
            </a:r>
            <a:endParaRPr lang="en-GB" altLang="cs-CZ" sz="2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4">
            <a:extLst>
              <a:ext uri="{FF2B5EF4-FFF2-40B4-BE49-F238E27FC236}">
                <a16:creationId xmlns:a16="http://schemas.microsoft.com/office/drawing/2014/main" id="{EA55CA98-8B6F-D196-8371-0D38B7125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2200275"/>
            <a:ext cx="5964238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Obdélník 1">
            <a:extLst>
              <a:ext uri="{FF2B5EF4-FFF2-40B4-BE49-F238E27FC236}">
                <a16:creationId xmlns:a16="http://schemas.microsoft.com/office/drawing/2014/main" id="{F5ECC162-41A5-B6E1-6783-D47C1BF58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176" y="908050"/>
            <a:ext cx="42719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Tělesné rozměry a těžiště segmentů těla</a:t>
            </a:r>
          </a:p>
        </p:txBody>
      </p:sp>
      <p:pic>
        <p:nvPicPr>
          <p:cNvPr id="22532" name="Picture 2" descr="BOt2-2">
            <a:extLst>
              <a:ext uri="{FF2B5EF4-FFF2-40B4-BE49-F238E27FC236}">
                <a16:creationId xmlns:a16="http://schemas.microsoft.com/office/drawing/2014/main" id="{AE77B1A6-5B88-1D38-6324-FA237481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205039"/>
            <a:ext cx="2921000" cy="45434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Obdélník 3">
            <a:extLst>
              <a:ext uri="{FF2B5EF4-FFF2-40B4-BE49-F238E27FC236}">
                <a16:creationId xmlns:a16="http://schemas.microsoft.com/office/drawing/2014/main" id="{EF39F00C-DB96-C7D5-8C1F-C49E32A18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463" y="6473826"/>
            <a:ext cx="2233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u="sng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sz="1400" u="sng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www.ftvs.cuni.cz</a:t>
            </a:r>
            <a:r>
              <a:rPr lang="cs-CZ" altLang="cs-CZ" sz="1400" u="sng">
                <a:latin typeface="Times New Roman" panose="02020603050405020304" pitchFamily="18" charset="0"/>
                <a:cs typeface="Times New Roman" panose="02020603050405020304" pitchFamily="18" charset="0"/>
              </a:rPr>
              <a:t>, 2015) </a:t>
            </a: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z="1400"/>
          </a:p>
        </p:txBody>
      </p:sp>
      <p:sp>
        <p:nvSpPr>
          <p:cNvPr id="22534" name="Obdélník 5">
            <a:extLst>
              <a:ext uri="{FF2B5EF4-FFF2-40B4-BE49-F238E27FC236}">
                <a16:creationId xmlns:a16="http://schemas.microsoft.com/office/drawing/2014/main" id="{181D2697-F176-78A2-0BF0-A62121656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4941889"/>
            <a:ext cx="5964238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/>
              <a:t>(</a:t>
            </a:r>
            <a:r>
              <a:rPr lang="cs-CZ" altLang="cs-CZ" sz="1400">
                <a:hlinkClick r:id="rId5"/>
              </a:rPr>
              <a:t>http://pf.ujep.cz/~nosek/atletika/skoky_dal_technika.htm</a:t>
            </a:r>
            <a:r>
              <a:rPr lang="cs-CZ" altLang="cs-CZ" sz="1400"/>
              <a:t>, 2015)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>
            <a:extLst>
              <a:ext uri="{FF2B5EF4-FFF2-40B4-BE49-F238E27FC236}">
                <a16:creationId xmlns:a16="http://schemas.microsoft.com/office/drawing/2014/main" id="{95D05319-B742-54B2-C8E3-B755D7288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4437063"/>
            <a:ext cx="5753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Obrázek 2">
            <a:extLst>
              <a:ext uri="{FF2B5EF4-FFF2-40B4-BE49-F238E27FC236}">
                <a16:creationId xmlns:a16="http://schemas.microsoft.com/office/drawing/2014/main" id="{8852B39C-A6E1-D410-CEF1-6C7989751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268413"/>
            <a:ext cx="662463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Obdélník 3">
            <a:extLst>
              <a:ext uri="{FF2B5EF4-FFF2-40B4-BE49-F238E27FC236}">
                <a16:creationId xmlns:a16="http://schemas.microsoft.com/office/drawing/2014/main" id="{44D3A571-58E7-379E-007B-5A3BD8E65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3068639"/>
            <a:ext cx="283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Kinogram skoku dalekého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222F6CD-DA9F-2B09-7808-C031BF728F76}"/>
              </a:ext>
            </a:extLst>
          </p:cNvPr>
          <p:cNvSpPr/>
          <p:nvPr/>
        </p:nvSpPr>
        <p:spPr>
          <a:xfrm>
            <a:off x="3363913" y="4067175"/>
            <a:ext cx="5753100" cy="3698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dirty="0"/>
              <a:t>Funkční závislost sledovaných parametrů na čase</a:t>
            </a:r>
          </a:p>
        </p:txBody>
      </p:sp>
      <p:sp>
        <p:nvSpPr>
          <p:cNvPr id="23558" name="TextovéPole 5">
            <a:extLst>
              <a:ext uri="{FF2B5EF4-FFF2-40B4-BE49-F238E27FC236}">
                <a16:creationId xmlns:a16="http://schemas.microsoft.com/office/drawing/2014/main" id="{C6CFD317-4AB3-36AA-B0C3-91EC4F0A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263" y="333376"/>
            <a:ext cx="8128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Tělesné rozměry v biomechanice a kinematické analýze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(podle Kalichová, 2013)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>
            <a:extLst>
              <a:ext uri="{FF2B5EF4-FFF2-40B4-BE49-F238E27FC236}">
                <a16:creationId xmlns:a16="http://schemas.microsoft.com/office/drawing/2014/main" id="{275202E8-A07A-EA26-C3E8-A519A12B4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2465389"/>
            <a:ext cx="26543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3">
            <a:extLst>
              <a:ext uri="{FF2B5EF4-FFF2-40B4-BE49-F238E27FC236}">
                <a16:creationId xmlns:a16="http://schemas.microsoft.com/office/drawing/2014/main" id="{3583A0EB-E7CC-BD49-273E-854295027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6" y="2341563"/>
            <a:ext cx="5368925" cy="39608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Obdélník 5">
            <a:extLst>
              <a:ext uri="{FF2B5EF4-FFF2-40B4-BE49-F238E27FC236}">
                <a16:creationId xmlns:a16="http://schemas.microsoft.com/office/drawing/2014/main" id="{52419641-36F9-A750-B54A-E5799190A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738" y="2003426"/>
            <a:ext cx="26543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/>
              <a:t>Anatomické body pro digitalizaci (Kryštofič, 1996)</a:t>
            </a:r>
          </a:p>
        </p:txBody>
      </p:sp>
      <p:sp>
        <p:nvSpPr>
          <p:cNvPr id="24581" name="Obdélník 6">
            <a:extLst>
              <a:ext uri="{FF2B5EF4-FFF2-40B4-BE49-F238E27FC236}">
                <a16:creationId xmlns:a16="http://schemas.microsoft.com/office/drawing/2014/main" id="{794BDC1F-2ED5-A7AD-1859-DC8784A4C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226" y="2003426"/>
            <a:ext cx="53689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/>
              <a:t>Sledované „anatomické“ body při analýze úderu v karate</a:t>
            </a:r>
          </a:p>
        </p:txBody>
      </p:sp>
      <p:sp>
        <p:nvSpPr>
          <p:cNvPr id="24582" name="TextovéPole 8">
            <a:extLst>
              <a:ext uri="{FF2B5EF4-FFF2-40B4-BE49-F238E27FC236}">
                <a16:creationId xmlns:a16="http://schemas.microsoft.com/office/drawing/2014/main" id="{1CA28337-07E7-B731-A692-0B5AA2343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549276"/>
            <a:ext cx="812641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Tělesné rozměry v biomechanice a kinematické analýze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(podle Kalichová, 2013)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délník 4">
            <a:extLst>
              <a:ext uri="{FF2B5EF4-FFF2-40B4-BE49-F238E27FC236}">
                <a16:creationId xmlns:a16="http://schemas.microsoft.com/office/drawing/2014/main" id="{FF9F9B42-34ED-236C-49A6-00D958868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4" y="1027114"/>
            <a:ext cx="25860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/>
              <a:t>Somatotyp cyklisty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/>
              <a:t>(Hrubíšek, 1999)</a:t>
            </a:r>
          </a:p>
        </p:txBody>
      </p:sp>
      <p:pic>
        <p:nvPicPr>
          <p:cNvPr id="25603" name="Obrázek 3">
            <a:extLst>
              <a:ext uri="{FF2B5EF4-FFF2-40B4-BE49-F238E27FC236}">
                <a16:creationId xmlns:a16="http://schemas.microsoft.com/office/drawing/2014/main" id="{BC47F2CD-C563-3405-9377-821384424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4" y="1574800"/>
            <a:ext cx="2586037" cy="29337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ovéPole 7">
            <a:extLst>
              <a:ext uri="{FF2B5EF4-FFF2-40B4-BE49-F238E27FC236}">
                <a16:creationId xmlns:a16="http://schemas.microsoft.com/office/drawing/2014/main" id="{B8E643D9-76CC-18E7-FFB1-392B632AB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193676"/>
            <a:ext cx="5384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Tělesné rozměry cyklisty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a nastavení geometrie kola</a:t>
            </a:r>
          </a:p>
        </p:txBody>
      </p:sp>
      <p:pic>
        <p:nvPicPr>
          <p:cNvPr id="25605" name="Obrázek 8">
            <a:extLst>
              <a:ext uri="{FF2B5EF4-FFF2-40B4-BE49-F238E27FC236}">
                <a16:creationId xmlns:a16="http://schemas.microsoft.com/office/drawing/2014/main" id="{4A5F39A3-629D-A618-9CE0-5388D8D6A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4791076"/>
            <a:ext cx="240982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Obrázek 6">
            <a:extLst>
              <a:ext uri="{FF2B5EF4-FFF2-40B4-BE49-F238E27FC236}">
                <a16:creationId xmlns:a16="http://schemas.microsoft.com/office/drawing/2014/main" id="{6FB218FB-32C6-28DC-1ACB-C9854EC75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574800"/>
            <a:ext cx="2605088" cy="20526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Obdélník 11">
            <a:extLst>
              <a:ext uri="{FF2B5EF4-FFF2-40B4-BE49-F238E27FC236}">
                <a16:creationId xmlns:a16="http://schemas.microsoft.com/office/drawing/2014/main" id="{12153EE1-D313-64FA-9F7F-B7329C871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1058864"/>
            <a:ext cx="2605088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/>
              <a:t>Rozměry kola</a:t>
            </a:r>
            <a:endParaRPr lang="cs-CZ" altLang="cs-CZ" sz="1400">
              <a:hlinkClick r:id="rId5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hlinkClick r:id="rId5"/>
              </a:rPr>
              <a:t>(http://www.cozabikes.cz</a:t>
            </a:r>
            <a:r>
              <a:rPr lang="cs-CZ" altLang="cs-CZ" sz="1200"/>
              <a:t>, 2015)</a:t>
            </a:r>
          </a:p>
        </p:txBody>
      </p:sp>
      <p:sp>
        <p:nvSpPr>
          <p:cNvPr id="25608" name="Obdélník 14">
            <a:extLst>
              <a:ext uri="{FF2B5EF4-FFF2-40B4-BE49-F238E27FC236}">
                <a16:creationId xmlns:a16="http://schemas.microsoft.com/office/drawing/2014/main" id="{9A1F2C59-EC94-08CC-C666-661912AE8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4298951"/>
            <a:ext cx="2409825" cy="49212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300"/>
              <a:t>Optimální výška sedla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300"/>
              <a:t>(Ondráček a kol., 2006)</a:t>
            </a:r>
          </a:p>
        </p:txBody>
      </p:sp>
      <p:pic>
        <p:nvPicPr>
          <p:cNvPr id="25609" name="Obrázek 13">
            <a:extLst>
              <a:ext uri="{FF2B5EF4-FFF2-40B4-BE49-F238E27FC236}">
                <a16:creationId xmlns:a16="http://schemas.microsoft.com/office/drawing/2014/main" id="{ADACF4D4-CD73-C9D7-D1DC-A4BFB0043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195264"/>
            <a:ext cx="24098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ovéPole 16">
            <a:extLst>
              <a:ext uri="{FF2B5EF4-FFF2-40B4-BE49-F238E27FC236}">
                <a16:creationId xmlns:a16="http://schemas.microsoft.com/office/drawing/2014/main" id="{2F852BC9-F38C-559C-8BD8-C54CEF69D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4778376"/>
            <a:ext cx="5384800" cy="1370013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700"/>
              <a:t>→ pohodlí jezdce + prevence mikrotraumat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/>
              <a:t>(REKREACE)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700"/>
              <a:t>→ ekonomika práce + aerodynamika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/>
              <a:t>(SOUTĚŽ)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délník 2">
            <a:extLst>
              <a:ext uri="{FF2B5EF4-FFF2-40B4-BE49-F238E27FC236}">
                <a16:creationId xmlns:a16="http://schemas.microsoft.com/office/drawing/2014/main" id="{CF1C365D-386E-F79C-EA09-2D5E5428D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3035301"/>
            <a:ext cx="607218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/>
              <a:t>DĚTI (</a:t>
            </a:r>
            <a:r>
              <a:rPr lang="cs-CZ" altLang="cs-CZ" sz="1400">
                <a:hlinkClick r:id="rId2"/>
              </a:rPr>
              <a:t>http://eshop.kola-radotin.cz</a:t>
            </a:r>
            <a:r>
              <a:rPr lang="cs-CZ" altLang="cs-CZ" sz="1400"/>
              <a:t>, 2015)</a:t>
            </a:r>
          </a:p>
        </p:txBody>
      </p:sp>
      <p:pic>
        <p:nvPicPr>
          <p:cNvPr id="26627" name="Obrázek 3">
            <a:extLst>
              <a:ext uri="{FF2B5EF4-FFF2-40B4-BE49-F238E27FC236}">
                <a16:creationId xmlns:a16="http://schemas.microsoft.com/office/drawing/2014/main" id="{9D89E149-C771-5847-5B38-9D1047776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506788"/>
            <a:ext cx="77279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Obdélník 4">
            <a:extLst>
              <a:ext uri="{FF2B5EF4-FFF2-40B4-BE49-F238E27FC236}">
                <a16:creationId xmlns:a16="http://schemas.microsoft.com/office/drawing/2014/main" id="{7FD2B419-7E34-3276-195A-2F860440F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6535738"/>
            <a:ext cx="7727950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/>
              <a:t>DOSPĚLÍ (</a:t>
            </a:r>
            <a:r>
              <a:rPr lang="cs-CZ" altLang="cs-CZ" sz="1200">
                <a:solidFill>
                  <a:srgbClr val="DD4B39"/>
                </a:solidFill>
                <a:hlinkClick r:id="rId4"/>
              </a:rPr>
              <a:t>www.kolazwebu.cz</a:t>
            </a:r>
            <a:r>
              <a:rPr lang="cs-CZ" altLang="cs-CZ" sz="1200"/>
              <a:t>, 2015)</a:t>
            </a:r>
          </a:p>
        </p:txBody>
      </p:sp>
      <p:pic>
        <p:nvPicPr>
          <p:cNvPr id="26629" name="Obrázek 1">
            <a:extLst>
              <a:ext uri="{FF2B5EF4-FFF2-40B4-BE49-F238E27FC236}">
                <a16:creationId xmlns:a16="http://schemas.microsoft.com/office/drawing/2014/main" id="{44B87B8C-580E-9020-F0CB-F59C83206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927100"/>
            <a:ext cx="60721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bdélník 5">
            <a:extLst>
              <a:ext uri="{FF2B5EF4-FFF2-40B4-BE49-F238E27FC236}">
                <a16:creationId xmlns:a16="http://schemas.microsoft.com/office/drawing/2014/main" id="{2BBBB7DA-21B2-B7EC-60C8-A4A5A9467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52425"/>
            <a:ext cx="77279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Velikost jezdce a rámu kola</a:t>
            </a:r>
          </a:p>
        </p:txBody>
      </p:sp>
      <p:sp>
        <p:nvSpPr>
          <p:cNvPr id="26631" name="TextovéPole 6">
            <a:extLst>
              <a:ext uri="{FF2B5EF4-FFF2-40B4-BE49-F238E27FC236}">
                <a16:creationId xmlns:a16="http://schemas.microsoft.com/office/drawing/2014/main" id="{DE61028D-BF12-668E-81BF-A4645218F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4076701"/>
            <a:ext cx="1727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(DOLNÍ KONČETINY)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38C64DFE-95FA-8B9A-5963-6F7CC7404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620713"/>
            <a:ext cx="8229600" cy="4176712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VELIKOST</a:t>
            </a:r>
            <a:r>
              <a:rPr lang="cs-CZ" altLang="cs-CZ" b="1"/>
              <a:t> </a:t>
            </a:r>
            <a:r>
              <a:rPr lang="cs-CZ" altLang="cs-CZ" b="1">
                <a:solidFill>
                  <a:schemeClr val="accent2"/>
                </a:solidFill>
              </a:rPr>
              <a:t>- POVRCH TĚLA </a:t>
            </a:r>
            <a:r>
              <a:rPr lang="en-US" altLang="cs-CZ">
                <a:solidFill>
                  <a:schemeClr val="accent2"/>
                </a:solidFill>
              </a:rPr>
              <a:t>[</a:t>
            </a:r>
            <a:r>
              <a:rPr lang="cs-CZ" altLang="cs-CZ">
                <a:solidFill>
                  <a:schemeClr val="accent2"/>
                </a:solidFill>
              </a:rPr>
              <a:t>m</a:t>
            </a:r>
            <a:r>
              <a:rPr lang="cs-CZ" altLang="cs-CZ" baseline="30000">
                <a:solidFill>
                  <a:schemeClr val="accent2"/>
                </a:solidFill>
              </a:rPr>
              <a:t>2</a:t>
            </a:r>
            <a:r>
              <a:rPr lang="en-US" altLang="cs-CZ">
                <a:solidFill>
                  <a:schemeClr val="accent2"/>
                </a:solidFill>
              </a:rPr>
              <a:t>]</a:t>
            </a:r>
            <a:endParaRPr lang="cs-CZ" altLang="cs-CZ" b="1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endParaRPr lang="cs-CZ" altLang="cs-CZ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/>
              <a:t>= (71,84 * hmotnost</a:t>
            </a:r>
            <a:r>
              <a:rPr lang="cs-CZ" altLang="cs-CZ" baseline="30000"/>
              <a:t>0,425</a:t>
            </a:r>
            <a:r>
              <a:rPr lang="cs-CZ" altLang="cs-CZ"/>
              <a:t> * výška</a:t>
            </a:r>
            <a:r>
              <a:rPr lang="cs-CZ" altLang="cs-CZ" baseline="30000"/>
              <a:t>0,725</a:t>
            </a:r>
            <a:r>
              <a:rPr lang="cs-CZ" altLang="cs-CZ"/>
              <a:t>)/</a:t>
            </a:r>
            <a:r>
              <a:rPr lang="en-US" altLang="cs-CZ"/>
              <a:t> 10000</a:t>
            </a:r>
          </a:p>
          <a:p>
            <a:pPr eaLnBrk="1" hangingPunct="1">
              <a:buFontTx/>
              <a:buNone/>
            </a:pPr>
            <a:endParaRPr lang="en-US" altLang="cs-CZ"/>
          </a:p>
          <a:p>
            <a:pPr algn="r" eaLnBrk="1" hangingPunct="1">
              <a:buFontTx/>
              <a:buNone/>
            </a:pPr>
            <a:r>
              <a:rPr lang="cs-CZ" altLang="cs-CZ" sz="2400"/>
              <a:t>h</a:t>
            </a:r>
            <a:r>
              <a:rPr lang="en-US" altLang="cs-CZ" sz="2400"/>
              <a:t>motnost [</a:t>
            </a:r>
            <a:r>
              <a:rPr lang="cs-CZ" altLang="cs-CZ" sz="2400"/>
              <a:t>kg</a:t>
            </a:r>
            <a:r>
              <a:rPr lang="en-US" altLang="cs-CZ" sz="2400"/>
              <a:t>]</a:t>
            </a:r>
          </a:p>
          <a:p>
            <a:pPr algn="r" eaLnBrk="1" hangingPunct="1">
              <a:buFontTx/>
              <a:buNone/>
            </a:pPr>
            <a:r>
              <a:rPr lang="cs-CZ" altLang="cs-CZ" sz="2400"/>
              <a:t>výšk</a:t>
            </a:r>
            <a:r>
              <a:rPr lang="en-US" altLang="cs-CZ" sz="2400"/>
              <a:t>a [</a:t>
            </a:r>
            <a:r>
              <a:rPr lang="cs-CZ" altLang="cs-CZ" sz="2400"/>
              <a:t>cm</a:t>
            </a:r>
            <a:r>
              <a:rPr lang="en-US" altLang="cs-CZ" sz="2400"/>
              <a:t>] </a:t>
            </a:r>
            <a:endParaRPr lang="cs-CZ" altLang="cs-CZ" sz="2400"/>
          </a:p>
          <a:p>
            <a:pPr algn="r" eaLnBrk="1" hangingPunct="1">
              <a:buFontTx/>
              <a:buNone/>
            </a:pPr>
            <a:endParaRPr lang="cs-CZ" altLang="cs-CZ" sz="2400"/>
          </a:p>
          <a:p>
            <a:pPr algn="r" eaLnBrk="1" hangingPunct="1">
              <a:buFontTx/>
              <a:buNone/>
            </a:pPr>
            <a:r>
              <a:rPr lang="cs-CZ" altLang="cs-CZ" sz="2400"/>
              <a:t>(Dubois)</a:t>
            </a:r>
            <a:endParaRPr lang="cs-CZ" altLang="cs-CZ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>
            <a:extLst>
              <a:ext uri="{FF2B5EF4-FFF2-40B4-BE49-F238E27FC236}">
                <a16:creationId xmlns:a16="http://schemas.microsoft.com/office/drawing/2014/main" id="{403D12BB-5306-297C-113F-6F7A42A01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82550"/>
            <a:ext cx="14700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2">
            <a:extLst>
              <a:ext uri="{FF2B5EF4-FFF2-40B4-BE49-F238E27FC236}">
                <a16:creationId xmlns:a16="http://schemas.microsoft.com/office/drawing/2014/main" id="{70995AE8-6D1C-1C51-9831-61343D778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74614"/>
            <a:ext cx="6553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FF00"/>
                </a:solidFill>
              </a:rPr>
              <a:t>Čelní plocha cyklisty </a:t>
            </a:r>
            <a:r>
              <a:rPr lang="cs-CZ" altLang="cs-CZ" sz="2000">
                <a:solidFill>
                  <a:srgbClr val="FFFF0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>
                <a:solidFill>
                  <a:srgbClr val="FFFF00"/>
                </a:solidFill>
              </a:rPr>
              <a:t>aerodynamika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FSA </a:t>
            </a:r>
            <a:r>
              <a:rPr lang="en-US" altLang="cs-CZ" sz="1800">
                <a:solidFill>
                  <a:schemeClr val="bg1"/>
                </a:solidFill>
              </a:rPr>
              <a:t>[m2] </a:t>
            </a:r>
            <a:r>
              <a:rPr lang="cs-CZ" altLang="cs-CZ" sz="1800">
                <a:solidFill>
                  <a:schemeClr val="bg1"/>
                </a:solidFill>
              </a:rPr>
              <a:t>= 0,00215</a:t>
            </a:r>
            <a:r>
              <a:rPr lang="en-US" altLang="cs-CZ" sz="1800">
                <a:solidFill>
                  <a:schemeClr val="bg1"/>
                </a:solidFill>
              </a:rPr>
              <a:t>*</a:t>
            </a:r>
            <a:r>
              <a:rPr lang="cs-CZ" altLang="cs-CZ" sz="1800">
                <a:solidFill>
                  <a:schemeClr val="bg1"/>
                </a:solidFill>
              </a:rPr>
              <a:t>hmotnost</a:t>
            </a:r>
            <a:r>
              <a:rPr lang="en-US" altLang="cs-CZ" sz="1800">
                <a:solidFill>
                  <a:schemeClr val="bg1"/>
                </a:solidFill>
              </a:rPr>
              <a:t> – 0,18964*</a:t>
            </a:r>
            <a:r>
              <a:rPr lang="cs-CZ" altLang="cs-CZ" sz="1800">
                <a:solidFill>
                  <a:schemeClr val="bg1"/>
                </a:solidFill>
              </a:rPr>
              <a:t>výška</a:t>
            </a:r>
            <a:r>
              <a:rPr lang="en-US" altLang="cs-CZ" sz="1800">
                <a:solidFill>
                  <a:schemeClr val="bg1"/>
                </a:solidFill>
              </a:rPr>
              <a:t> </a:t>
            </a:r>
            <a:r>
              <a:rPr lang="cs-CZ" altLang="cs-CZ" sz="1800">
                <a:solidFill>
                  <a:schemeClr val="bg1"/>
                </a:solidFill>
              </a:rPr>
              <a:t>– 0,07961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(front surface area; Gore et al., 2000)</a:t>
            </a:r>
          </a:p>
        </p:txBody>
      </p:sp>
      <p:pic>
        <p:nvPicPr>
          <p:cNvPr id="28676" name="Obrázek 4">
            <a:extLst>
              <a:ext uri="{FF2B5EF4-FFF2-40B4-BE49-F238E27FC236}">
                <a16:creationId xmlns:a16="http://schemas.microsoft.com/office/drawing/2014/main" id="{5C553199-DA92-4BE0-C7AA-01D89EA04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1030288"/>
            <a:ext cx="49688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bdélník 5">
            <a:extLst>
              <a:ext uri="{FF2B5EF4-FFF2-40B4-BE49-F238E27FC236}">
                <a16:creationId xmlns:a16="http://schemas.microsoft.com/office/drawing/2014/main" id="{AD171073-E9A0-AD2B-BFCE-44BC7890B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4341814"/>
            <a:ext cx="3683000" cy="382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/>
              <a:t>(http://myworldfromabicycle.blogspot.cz/2010/09/aerodynamics-in-cycling-and-how-to-be.html)</a:t>
            </a:r>
          </a:p>
        </p:txBody>
      </p:sp>
      <p:pic>
        <p:nvPicPr>
          <p:cNvPr id="28678" name="Picture 2" descr="http://cyclingcommentary.typepad.com/.a/6a00d83452fe4f69e201538e3c1d43970b-pi">
            <a:hlinkClick r:id="rId4"/>
            <a:extLst>
              <a:ext uri="{FF2B5EF4-FFF2-40B4-BE49-F238E27FC236}">
                <a16:creationId xmlns:a16="http://schemas.microsoft.com/office/drawing/2014/main" id="{6DA25ACF-1573-8A8F-17DA-149A02A3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3260725"/>
            <a:ext cx="5351462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Obdélník 3">
            <a:extLst>
              <a:ext uri="{FF2B5EF4-FFF2-40B4-BE49-F238E27FC236}">
                <a16:creationId xmlns:a16="http://schemas.microsoft.com/office/drawing/2014/main" id="{BF6918C9-A40D-7A2C-628D-74A830AA0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1" y="6516689"/>
            <a:ext cx="5332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/>
              <a:t>(http://sciencelearn.org.nz/Science-Stories/Cycling-Aerodynamics/Sci-Media/Images/Power-needed-to-counter-aerodynamic-drag-and-rolling-resistence)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589CDD0-CCEE-E4D6-562E-F50E8505A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066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rgbClr val="FF0000"/>
                </a:solidFill>
              </a:rPr>
              <a:t>VELIKOST HRUDNÍKU</a:t>
            </a:r>
            <a:br>
              <a:rPr lang="cs-CZ" altLang="cs-CZ" sz="4000"/>
            </a:br>
            <a:r>
              <a:rPr lang="cs-CZ" altLang="cs-CZ" sz="2800" b="1">
                <a:solidFill>
                  <a:schemeClr val="accent2"/>
                </a:solidFill>
              </a:rPr>
              <a:t>VITÁLNÍ KAPACITA PLIC</a:t>
            </a:r>
            <a:r>
              <a:rPr lang="cs-CZ" altLang="cs-CZ" sz="2800">
                <a:solidFill>
                  <a:schemeClr val="accent2"/>
                </a:solidFill>
              </a:rPr>
              <a:t> (spirometrie)</a:t>
            </a:r>
            <a:endParaRPr lang="en-GB" altLang="cs-CZ" sz="2800">
              <a:solidFill>
                <a:schemeClr val="accent2"/>
              </a:solidFill>
            </a:endParaRPr>
          </a:p>
        </p:txBody>
      </p:sp>
      <p:pic>
        <p:nvPicPr>
          <p:cNvPr id="29699" name="Picture 4" descr="Spirometry1">
            <a:extLst>
              <a:ext uri="{FF2B5EF4-FFF2-40B4-BE49-F238E27FC236}">
                <a16:creationId xmlns:a16="http://schemas.microsoft.com/office/drawing/2014/main" id="{D2E0AD31-BAEC-2007-475B-A1A027284A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1557339"/>
            <a:ext cx="2000250" cy="2016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10" descr="spiranim2">
            <a:extLst>
              <a:ext uri="{FF2B5EF4-FFF2-40B4-BE49-F238E27FC236}">
                <a16:creationId xmlns:a16="http://schemas.microsoft.com/office/drawing/2014/main" id="{C31B1248-E10C-A021-3CB3-F61DE3F57650}"/>
              </a:ext>
            </a:extLst>
          </p:cNvPr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1" y="1557339"/>
            <a:ext cx="4486275" cy="2808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12" descr="Spiro4">
            <a:extLst>
              <a:ext uri="{FF2B5EF4-FFF2-40B4-BE49-F238E27FC236}">
                <a16:creationId xmlns:a16="http://schemas.microsoft.com/office/drawing/2014/main" id="{9F74A90E-C82A-DB27-F015-D0246796A22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3716339"/>
            <a:ext cx="6048375" cy="2973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piro2">
            <a:extLst>
              <a:ext uri="{FF2B5EF4-FFF2-40B4-BE49-F238E27FC236}">
                <a16:creationId xmlns:a16="http://schemas.microsoft.com/office/drawing/2014/main" id="{46E6355D-00B7-2C79-EBAD-5521E1E43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557338"/>
            <a:ext cx="878522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>
            <a:extLst>
              <a:ext uri="{FF2B5EF4-FFF2-40B4-BE49-F238E27FC236}">
                <a16:creationId xmlns:a16="http://schemas.microsoft.com/office/drawing/2014/main" id="{710CEEA9-673F-21E3-EE6B-1D27566B0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9"/>
            <a:ext cx="8229600" cy="922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chemeClr val="accent2"/>
                </a:solidFill>
              </a:rPr>
              <a:t>VC - spirometrie</a:t>
            </a:r>
            <a:endParaRPr lang="en-GB" altLang="cs-CZ" sz="44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333207" y="133694"/>
            <a:ext cx="11382287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cap="all" dirty="0">
                <a:solidFill>
                  <a:srgbClr val="0070C0"/>
                </a:solidFill>
                <a:latin typeface="+mn-lt"/>
              </a:rPr>
              <a:t>Trénink a imunitní systém </a:t>
            </a:r>
            <a:r>
              <a:rPr lang="cs-CZ" altLang="cs-CZ" sz="2400" dirty="0">
                <a:solidFill>
                  <a:srgbClr val="C00000"/>
                </a:solidFill>
                <a:latin typeface="+mn-lt"/>
              </a:rPr>
              <a:t>a výskyt virového onemocnění </a:t>
            </a:r>
            <a:r>
              <a:rPr lang="cs-CZ" altLang="cs-CZ" sz="1200" i="1" dirty="0">
                <a:latin typeface="+mn-lt"/>
              </a:rPr>
              <a:t>(R. </a:t>
            </a:r>
            <a:r>
              <a:rPr lang="cs-CZ" altLang="cs-CZ" sz="1200" i="1" dirty="0" err="1">
                <a:latin typeface="+mn-lt"/>
              </a:rPr>
              <a:t>Sephard</a:t>
            </a:r>
            <a:r>
              <a:rPr lang="cs-CZ" altLang="cs-CZ" sz="1200" i="1" dirty="0">
                <a:latin typeface="+mn-lt"/>
              </a:rPr>
              <a:t>, P.N. </a:t>
            </a:r>
            <a:r>
              <a:rPr lang="cs-CZ" altLang="cs-CZ" sz="1200" i="1" dirty="0" err="1">
                <a:latin typeface="+mn-lt"/>
              </a:rPr>
              <a:t>Shek</a:t>
            </a:r>
            <a:r>
              <a:rPr lang="cs-CZ" altLang="cs-CZ" sz="1200" i="1" dirty="0">
                <a:latin typeface="+mn-lt"/>
              </a:rPr>
              <a:t> 1999)</a:t>
            </a:r>
            <a:endParaRPr lang="cs-CZ" altLang="cs-CZ" sz="2000" i="1" dirty="0">
              <a:latin typeface="+mn-lt"/>
            </a:endParaRPr>
          </a:p>
        </p:txBody>
      </p:sp>
      <p:graphicFrame>
        <p:nvGraphicFramePr>
          <p:cNvPr id="35882" name="Group 42"/>
          <p:cNvGraphicFramePr>
            <a:graphicFrameLocks noGrp="1"/>
          </p:cNvGraphicFramePr>
          <p:nvPr/>
        </p:nvGraphicFramePr>
        <p:xfrm>
          <a:off x="329515" y="749642"/>
          <a:ext cx="6326658" cy="3554758"/>
        </p:xfrm>
        <a:graphic>
          <a:graphicData uri="http://schemas.openxmlformats.org/drawingml/2006/table">
            <a:tbl>
              <a:tblPr/>
              <a:tblGrid>
                <a:gridCol w="1696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48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CVIČENÍ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BUNĚČNÉ MECHANISMY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HUMORÁLNÍ MECHANISMY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5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lehké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­"/>
                        <a:tabLst/>
                      </a:pP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Natural </a:t>
                      </a:r>
                      <a:r>
                        <a:rPr kumimoji="0" lang="cs-CZ" altLang="cs-CZ" sz="20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Killers</a:t>
                      </a: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­"/>
                        <a:tabLst/>
                      </a:pP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Makrofágů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­"/>
                        <a:tabLst/>
                      </a:pP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T-lymfocytů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těžké dlouhodobé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Natural </a:t>
                      </a:r>
                      <a:r>
                        <a:rPr kumimoji="0" lang="cs-CZ" altLang="cs-CZ" sz="20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Killers</a:t>
                      </a: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Makrofágů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Pl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 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IgA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IgG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 Interferon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 C-reaktivní protein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3206" y="4456671"/>
            <a:ext cx="11382288" cy="1292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rgbClr val="0070C0"/>
                </a:solidFill>
              </a:rPr>
              <a:t>TĚŽKÉ CVIČENÍ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cs-CZ" b="1" dirty="0">
                <a:solidFill>
                  <a:srgbClr val="7030A0"/>
                </a:solidFill>
                <a:sym typeface="Symbol" panose="05050102010706020507" pitchFamily="18" charset="2"/>
              </a:rPr>
              <a:t></a:t>
            </a:r>
            <a:r>
              <a:rPr lang="cs-CZ" altLang="cs-CZ" dirty="0">
                <a:solidFill>
                  <a:srgbClr val="7030A0"/>
                </a:solidFill>
              </a:rPr>
              <a:t> </a:t>
            </a:r>
            <a:r>
              <a:rPr lang="cs-CZ" altLang="cs-CZ" b="1" i="1" dirty="0">
                <a:solidFill>
                  <a:srgbClr val="7030A0"/>
                </a:solidFill>
              </a:rPr>
              <a:t>kumulativní mikrotrauma</a:t>
            </a:r>
            <a:r>
              <a:rPr lang="cs-CZ" altLang="cs-CZ" dirty="0">
                <a:solidFill>
                  <a:srgbClr val="7030A0"/>
                </a:solidFill>
              </a:rPr>
              <a:t> (rhabdomyolýza) </a:t>
            </a:r>
            <a:r>
              <a:rPr lang="cs-CZ" altLang="cs-CZ" b="1" dirty="0">
                <a:solidFill>
                  <a:srgbClr val="7030A0"/>
                </a:solidFill>
                <a:sym typeface="Symbol" panose="05050102010706020507" pitchFamily="18" charset="2"/>
              </a:rPr>
              <a:t>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dirty="0">
                <a:solidFill>
                  <a:srgbClr val="FF0000"/>
                </a:solidFill>
              </a:rPr>
              <a:t>lokální a systémové </a:t>
            </a:r>
            <a:r>
              <a:rPr lang="cs-CZ" altLang="cs-CZ" b="1" u="sng" dirty="0">
                <a:solidFill>
                  <a:srgbClr val="FF0000"/>
                </a:solidFill>
              </a:rPr>
              <a:t>akutní fázi zánětu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/>
              <a:t>(leukocytóza)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cs-CZ" b="1" dirty="0">
                <a:solidFill>
                  <a:srgbClr val="7030A0"/>
                </a:solidFill>
                <a:sym typeface="Symbol" panose="05050102010706020507" pitchFamily="18" charset="2"/>
              </a:rPr>
              <a:t></a:t>
            </a:r>
            <a:r>
              <a:rPr lang="cs-CZ" altLang="cs-CZ" dirty="0">
                <a:solidFill>
                  <a:srgbClr val="7030A0"/>
                </a:solidFill>
              </a:rPr>
              <a:t> </a:t>
            </a:r>
            <a:r>
              <a:rPr lang="cs-CZ" altLang="cs-CZ" b="1" i="1" dirty="0">
                <a:solidFill>
                  <a:srgbClr val="7030A0"/>
                </a:solidFill>
              </a:rPr>
              <a:t>destrukce bílkovin a leukocytů + psychický stres</a:t>
            </a:r>
            <a:r>
              <a:rPr lang="cs-CZ" altLang="cs-CZ" dirty="0">
                <a:solidFill>
                  <a:srgbClr val="7030A0"/>
                </a:solidFill>
              </a:rPr>
              <a:t> </a:t>
            </a:r>
            <a:r>
              <a:rPr lang="cs-CZ" altLang="cs-CZ" b="1" dirty="0">
                <a:solidFill>
                  <a:srgbClr val="7030A0"/>
                </a:solidFill>
                <a:sym typeface="Symbol" panose="05050102010706020507" pitchFamily="18" charset="2"/>
              </a:rPr>
              <a:t></a:t>
            </a:r>
            <a:r>
              <a:rPr lang="cs-CZ" altLang="cs-CZ" dirty="0"/>
              <a:t> </a:t>
            </a:r>
            <a:r>
              <a:rPr lang="cs-CZ" altLang="cs-CZ" b="1" u="sng" dirty="0"/>
              <a:t>IMUNOSUPRESE</a:t>
            </a:r>
            <a:r>
              <a:rPr lang="cs-CZ" altLang="cs-CZ" dirty="0"/>
              <a:t> (leukopenie)</a:t>
            </a:r>
            <a:endParaRPr lang="cs-CZ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b="1" dirty="0">
                <a:solidFill>
                  <a:srgbClr val="7030A0"/>
                </a:solidFill>
                <a:sym typeface="Symbol" panose="05050102010706020507" pitchFamily="18" charset="2"/>
              </a:rPr>
              <a:t></a:t>
            </a:r>
            <a:r>
              <a:rPr lang="cs-CZ" altLang="cs-CZ" sz="2000" dirty="0">
                <a:solidFill>
                  <a:srgbClr val="7030A0"/>
                </a:solidFill>
              </a:rPr>
              <a:t> </a:t>
            </a:r>
            <a:r>
              <a:rPr lang="cs-CZ" altLang="cs-CZ" sz="2000" b="1" i="1" dirty="0">
                <a:solidFill>
                  <a:srgbClr val="7030A0"/>
                </a:solidFill>
              </a:rPr>
              <a:t>nedostatek</a:t>
            </a:r>
            <a:r>
              <a:rPr lang="cs-CZ" altLang="cs-CZ" sz="2000" dirty="0">
                <a:solidFill>
                  <a:srgbClr val="7030A0"/>
                </a:solidFill>
              </a:rPr>
              <a:t> </a:t>
            </a:r>
            <a:r>
              <a:rPr lang="cs-CZ" altLang="cs-CZ" sz="2000" dirty="0" err="1"/>
              <a:t>glutaminu</a:t>
            </a:r>
            <a:r>
              <a:rPr lang="cs-CZ" altLang="cs-CZ" sz="2000" dirty="0"/>
              <a:t>, argininu, L-karnitinu, esenciálních AMK, vit. B6, </a:t>
            </a:r>
            <a:r>
              <a:rPr lang="cs-CZ" altLang="cs-CZ" sz="2000" dirty="0" err="1"/>
              <a:t>kys.listové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vit.E</a:t>
            </a:r>
            <a:r>
              <a:rPr lang="cs-CZ" altLang="cs-CZ" sz="2000" dirty="0"/>
              <a:t>, …</a:t>
            </a:r>
          </a:p>
        </p:txBody>
      </p:sp>
      <p:pic>
        <p:nvPicPr>
          <p:cNvPr id="7" name="Picture 2" descr="shephard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04"/>
          <a:stretch/>
        </p:blipFill>
        <p:spPr bwMode="auto">
          <a:xfrm>
            <a:off x="6672650" y="651906"/>
            <a:ext cx="5330310" cy="368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 rot="16200000">
            <a:off x="5771934" y="1947056"/>
            <a:ext cx="274670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solidFill>
                  <a:srgbClr val="CC0066"/>
                </a:solidFill>
              </a:rPr>
              <a:t>VÝSKYT VIROVÉHO ONEMOCNĚNÍ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298725" y="3612798"/>
            <a:ext cx="43920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dirty="0"/>
              <a:t>malá		vyčerpávající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cap="all" dirty="0">
                <a:solidFill>
                  <a:srgbClr val="CC0066"/>
                </a:solidFill>
              </a:rPr>
              <a:t>Objem a intenzita fyzické zátěže</a:t>
            </a:r>
          </a:p>
        </p:txBody>
      </p:sp>
    </p:spTree>
    <p:extLst>
      <p:ext uri="{BB962C8B-B14F-4D97-AF65-F5344CB8AC3E}">
        <p14:creationId xmlns:p14="http://schemas.microsoft.com/office/powerpoint/2010/main" val="35960640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ovéPole 1">
            <a:extLst>
              <a:ext uri="{FF2B5EF4-FFF2-40B4-BE49-F238E27FC236}">
                <a16:creationId xmlns:a16="http://schemas.microsoft.com/office/drawing/2014/main" id="{98C29E96-8092-3FB2-6BEF-AD3450FE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53988"/>
            <a:ext cx="8807450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/>
              <a:t>DRŽENÍ TĚLA</a:t>
            </a:r>
          </a:p>
        </p:txBody>
      </p:sp>
      <p:pic>
        <p:nvPicPr>
          <p:cNvPr id="32771" name="Obrázek 2">
            <a:extLst>
              <a:ext uri="{FF2B5EF4-FFF2-40B4-BE49-F238E27FC236}">
                <a16:creationId xmlns:a16="http://schemas.microsoft.com/office/drawing/2014/main" id="{C626A412-791A-A6BF-4CFB-6B4A15E47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020889"/>
            <a:ext cx="880745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Obdélník 3">
            <a:extLst>
              <a:ext uri="{FF2B5EF4-FFF2-40B4-BE49-F238E27FC236}">
                <a16:creationId xmlns:a16="http://schemas.microsoft.com/office/drawing/2014/main" id="{1B3FEC77-494B-768E-6A27-AE8377D5C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765176"/>
            <a:ext cx="8807450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2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Postojové standardy pro chlapce a dívky podle Kleina, Thomase a Mayera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 – výtečné, B – dobré, C – chabé, D - špatné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(Riegerová a kol., 2006)</a:t>
            </a:r>
            <a:endParaRPr lang="cs-CZ" altLang="cs-CZ" sz="20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Antrop22">
            <a:extLst>
              <a:ext uri="{FF2B5EF4-FFF2-40B4-BE49-F238E27FC236}">
                <a16:creationId xmlns:a16="http://schemas.microsoft.com/office/drawing/2014/main" id="{32EE0C84-6D5C-A1B3-86D9-65D6DFD09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4" y="384176"/>
            <a:ext cx="4287837" cy="333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5" descr="Antrop23">
            <a:extLst>
              <a:ext uri="{FF2B5EF4-FFF2-40B4-BE49-F238E27FC236}">
                <a16:creationId xmlns:a16="http://schemas.microsoft.com/office/drawing/2014/main" id="{CBE3C9F1-85EC-AAF5-81F7-5EB1B4E2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384176"/>
            <a:ext cx="4529138" cy="326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6" descr="Antrop24">
            <a:extLst>
              <a:ext uri="{FF2B5EF4-FFF2-40B4-BE49-F238E27FC236}">
                <a16:creationId xmlns:a16="http://schemas.microsoft.com/office/drawing/2014/main" id="{0A461AA4-1B46-A140-AB54-B45FA770B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3757614"/>
            <a:ext cx="4286250" cy="3005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7" descr="Antrop25">
            <a:extLst>
              <a:ext uri="{FF2B5EF4-FFF2-40B4-BE49-F238E27FC236}">
                <a16:creationId xmlns:a16="http://schemas.microsoft.com/office/drawing/2014/main" id="{FAE4B3FD-6C48-FFF1-AAB4-116C017E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3709988"/>
            <a:ext cx="4572000" cy="3052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ovéPole 5">
            <a:extLst>
              <a:ext uri="{FF2B5EF4-FFF2-40B4-BE49-F238E27FC236}">
                <a16:creationId xmlns:a16="http://schemas.microsoft.com/office/drawing/2014/main" id="{4C7FC4D7-BDFC-9591-99CC-E3C0B7B09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264" y="15875"/>
            <a:ext cx="892492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/>
              <a:t>SILUETOGRAMY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DTP2a">
            <a:extLst>
              <a:ext uri="{FF2B5EF4-FFF2-40B4-BE49-F238E27FC236}">
                <a16:creationId xmlns:a16="http://schemas.microsoft.com/office/drawing/2014/main" id="{953202D1-C008-AD81-FDA0-E24C637A53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4025" y="1052514"/>
            <a:ext cx="4191000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8" descr="DTP2b">
            <a:extLst>
              <a:ext uri="{FF2B5EF4-FFF2-40B4-BE49-F238E27FC236}">
                <a16:creationId xmlns:a16="http://schemas.microsoft.com/office/drawing/2014/main" id="{1198D38D-64B2-9260-7E6D-35E37B72A4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26" y="1052514"/>
            <a:ext cx="4194175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Rectangle 12">
            <a:extLst>
              <a:ext uri="{FF2B5EF4-FFF2-40B4-BE49-F238E27FC236}">
                <a16:creationId xmlns:a16="http://schemas.microsoft.com/office/drawing/2014/main" id="{181722A1-DE34-C14C-56DB-EEA8DFC34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altLang="cs-CZ"/>
              <a:t>tvar páteře (DTP-2)</a:t>
            </a:r>
          </a:p>
        </p:txBody>
      </p:sp>
      <p:sp>
        <p:nvSpPr>
          <p:cNvPr id="35845" name="Rectangle 13">
            <a:extLst>
              <a:ext uri="{FF2B5EF4-FFF2-40B4-BE49-F238E27FC236}">
                <a16:creationId xmlns:a16="http://schemas.microsoft.com/office/drawing/2014/main" id="{E4E5228A-EAF4-46E3-FF61-231A33BE8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74639"/>
            <a:ext cx="8785225" cy="706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FF0000"/>
                </a:solidFill>
              </a:rPr>
              <a:t>tvar</a:t>
            </a:r>
            <a:r>
              <a:rPr lang="cs-CZ" altLang="cs-CZ" sz="3600">
                <a:solidFill>
                  <a:schemeClr val="tx2"/>
                </a:solidFill>
              </a:rPr>
              <a:t> </a:t>
            </a:r>
            <a:r>
              <a:rPr lang="cs-CZ" altLang="cs-CZ" sz="3600">
                <a:solidFill>
                  <a:schemeClr val="accent2"/>
                </a:solidFill>
              </a:rPr>
              <a:t>páteře </a:t>
            </a:r>
            <a:r>
              <a:rPr lang="cs-CZ" altLang="cs-CZ" sz="3600">
                <a:solidFill>
                  <a:schemeClr val="tx2"/>
                </a:solidFill>
              </a:rPr>
              <a:t>(DTP-2)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Antrop69">
            <a:extLst>
              <a:ext uri="{FF2B5EF4-FFF2-40B4-BE49-F238E27FC236}">
                <a16:creationId xmlns:a16="http://schemas.microsoft.com/office/drawing/2014/main" id="{DFC0774E-5B1A-D7AE-59D6-E3AF72786D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052513"/>
            <a:ext cx="8785225" cy="5372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Rectangle 7">
            <a:extLst>
              <a:ext uri="{FF2B5EF4-FFF2-40B4-BE49-F238E27FC236}">
                <a16:creationId xmlns:a16="http://schemas.microsoft.com/office/drawing/2014/main" id="{A6722DDE-30CC-AE52-0925-EDA7CCB716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altLang="cs-CZ" sz="3600"/>
              <a:t>tvar páteře (DTP-2)</a:t>
            </a:r>
          </a:p>
        </p:txBody>
      </p:sp>
      <p:sp>
        <p:nvSpPr>
          <p:cNvPr id="36868" name="Rectangle 8">
            <a:extLst>
              <a:ext uri="{FF2B5EF4-FFF2-40B4-BE49-F238E27FC236}">
                <a16:creationId xmlns:a16="http://schemas.microsoft.com/office/drawing/2014/main" id="{285D2C01-CF72-F3D4-D397-3C52BB899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74639"/>
            <a:ext cx="8785225" cy="706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FF0000"/>
                </a:solidFill>
              </a:rPr>
              <a:t>tvar</a:t>
            </a:r>
            <a:r>
              <a:rPr lang="cs-CZ" altLang="cs-CZ" sz="3600">
                <a:solidFill>
                  <a:schemeClr val="tx2"/>
                </a:solidFill>
              </a:rPr>
              <a:t> </a:t>
            </a:r>
            <a:r>
              <a:rPr lang="cs-CZ" altLang="cs-CZ" sz="3600">
                <a:solidFill>
                  <a:schemeClr val="accent2"/>
                </a:solidFill>
              </a:rPr>
              <a:t>páteře </a:t>
            </a:r>
            <a:r>
              <a:rPr lang="cs-CZ" altLang="cs-CZ" sz="3600">
                <a:solidFill>
                  <a:schemeClr val="tx2"/>
                </a:solidFill>
              </a:rPr>
              <a:t>(DTP-2)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>
            <a:extLst>
              <a:ext uri="{FF2B5EF4-FFF2-40B4-BE49-F238E27FC236}">
                <a16:creationId xmlns:a16="http://schemas.microsoft.com/office/drawing/2014/main" id="{939023BC-FB87-7BBC-11BE-C36AB104E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882651"/>
            <a:ext cx="3228975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Obrázek 2">
            <a:extLst>
              <a:ext uri="{FF2B5EF4-FFF2-40B4-BE49-F238E27FC236}">
                <a16:creationId xmlns:a16="http://schemas.microsoft.com/office/drawing/2014/main" id="{D104A266-D0C7-8EEF-F8C7-137851F90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505075"/>
            <a:ext cx="99695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3">
            <a:extLst>
              <a:ext uri="{FF2B5EF4-FFF2-40B4-BE49-F238E27FC236}">
                <a16:creationId xmlns:a16="http://schemas.microsoft.com/office/drawing/2014/main" id="{2683F471-9AAB-600B-E299-A86BA99BB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211513"/>
            <a:ext cx="43434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Obdélník 4">
            <a:extLst>
              <a:ext uri="{FF2B5EF4-FFF2-40B4-BE49-F238E27FC236}">
                <a16:creationId xmlns:a16="http://schemas.microsoft.com/office/drawing/2014/main" id="{D153CA76-2326-E607-FA3F-641EC2B02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6392864"/>
            <a:ext cx="42259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1200"/>
              <a:t>(Čihák a Grim, 2006).</a:t>
            </a:r>
            <a:endParaRPr lang="cs-CZ" altLang="cs-CZ" sz="120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4D05560-B76C-3848-943E-3DC67F36D415}"/>
              </a:ext>
            </a:extLst>
          </p:cNvPr>
          <p:cNvSpPr/>
          <p:nvPr/>
        </p:nvSpPr>
        <p:spPr>
          <a:xfrm>
            <a:off x="6167438" y="6392864"/>
            <a:ext cx="4343400" cy="276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dirty="0">
                <a:ea typeface="Times New Roman" panose="02020603050405020304" pitchFamily="18" charset="0"/>
              </a:rPr>
              <a:t>(Rozkydal a Chaloupka, 2001).</a:t>
            </a:r>
          </a:p>
        </p:txBody>
      </p:sp>
      <p:sp>
        <p:nvSpPr>
          <p:cNvPr id="38919" name="TextovéPole 6">
            <a:extLst>
              <a:ext uri="{FF2B5EF4-FFF2-40B4-BE49-F238E27FC236}">
                <a16:creationId xmlns:a16="http://schemas.microsoft.com/office/drawing/2014/main" id="{16130BF9-2304-054F-E1CF-47698E739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53988"/>
            <a:ext cx="8807450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/>
              <a:t>TVAR PÁTEŘE</a:t>
            </a:r>
          </a:p>
        </p:txBody>
      </p:sp>
      <p:sp>
        <p:nvSpPr>
          <p:cNvPr id="38920" name="TextovéPole 7">
            <a:extLst>
              <a:ext uri="{FF2B5EF4-FFF2-40B4-BE49-F238E27FC236}">
                <a16:creationId xmlns:a16="http://schemas.microsoft.com/office/drawing/2014/main" id="{6DE06016-EF10-59A7-EB01-5F723BA84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679450"/>
            <a:ext cx="3962400" cy="1754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LORDÓZA - prohnutí dopředu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/>
              <a:t>krční (C)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/>
              <a:t>bederní (L)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KYFÓZA - prohnutí dozadu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/>
              <a:t>hrudní (Th)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800"/>
              <a:t>křížová (S) a kostrční (Co)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0241122-B8B5-F2CF-00C4-3243EBE994DD}"/>
              </a:ext>
            </a:extLst>
          </p:cNvPr>
          <p:cNvCxnSpPr/>
          <p:nvPr/>
        </p:nvCxnSpPr>
        <p:spPr>
          <a:xfrm flipH="1">
            <a:off x="2782889" y="1125538"/>
            <a:ext cx="2808287" cy="4318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76F7482-6594-D469-4D67-1671222A2772}"/>
              </a:ext>
            </a:extLst>
          </p:cNvPr>
          <p:cNvCxnSpPr/>
          <p:nvPr/>
        </p:nvCxnSpPr>
        <p:spPr>
          <a:xfrm flipH="1">
            <a:off x="2782889" y="1412876"/>
            <a:ext cx="2808287" cy="3338513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A6916CBF-7CE7-2FC0-8E23-249BBDF44B22}"/>
              </a:ext>
            </a:extLst>
          </p:cNvPr>
          <p:cNvCxnSpPr/>
          <p:nvPr/>
        </p:nvCxnSpPr>
        <p:spPr>
          <a:xfrm flipH="1">
            <a:off x="2566989" y="1989139"/>
            <a:ext cx="3024187" cy="1087437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65BC0D1-006A-BA6E-E4D8-F929EF3B816A}"/>
              </a:ext>
            </a:extLst>
          </p:cNvPr>
          <p:cNvCxnSpPr/>
          <p:nvPr/>
        </p:nvCxnSpPr>
        <p:spPr>
          <a:xfrm flipH="1">
            <a:off x="2208213" y="2276475"/>
            <a:ext cx="3382962" cy="3576638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5" name="Obdélník 18">
            <a:extLst>
              <a:ext uri="{FF2B5EF4-FFF2-40B4-BE49-F238E27FC236}">
                <a16:creationId xmlns:a16="http://schemas.microsoft.com/office/drawing/2014/main" id="{4A495749-0A9A-3BC5-17CB-A993C57A3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964" y="2771775"/>
            <a:ext cx="4333875" cy="706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/>
              <a:t>SKOLIÓZA - vybočení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/>
              <a:t>TORZE - zkroucení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Antrop27">
            <a:extLst>
              <a:ext uri="{FF2B5EF4-FFF2-40B4-BE49-F238E27FC236}">
                <a16:creationId xmlns:a16="http://schemas.microsoft.com/office/drawing/2014/main" id="{54D8730C-D407-381C-B297-2C9D418A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88914"/>
            <a:ext cx="6716713" cy="63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5">
            <a:extLst>
              <a:ext uri="{FF2B5EF4-FFF2-40B4-BE49-F238E27FC236}">
                <a16:creationId xmlns:a16="http://schemas.microsoft.com/office/drawing/2014/main" id="{67C1E330-9EDD-F11F-593F-08C234E12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916114"/>
            <a:ext cx="2808288" cy="70643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FF0000"/>
                </a:solidFill>
              </a:rPr>
              <a:t>tvar </a:t>
            </a:r>
            <a:r>
              <a:rPr lang="cs-CZ" altLang="cs-CZ" sz="3600">
                <a:solidFill>
                  <a:schemeClr val="tx2"/>
                </a:solidFill>
              </a:rPr>
              <a:t>nohy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oha_0003">
            <a:extLst>
              <a:ext uri="{FF2B5EF4-FFF2-40B4-BE49-F238E27FC236}">
                <a16:creationId xmlns:a16="http://schemas.microsoft.com/office/drawing/2014/main" id="{5A8F6C57-6C4B-01D8-DC12-4348E00C8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628776"/>
            <a:ext cx="8969375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Obdélník 1">
            <a:extLst>
              <a:ext uri="{FF2B5EF4-FFF2-40B4-BE49-F238E27FC236}">
                <a16:creationId xmlns:a16="http://schemas.microsoft.com/office/drawing/2014/main" id="{90C45974-A579-6D98-1DAD-2A16C6EDF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836613"/>
            <a:ext cx="828675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Chippauxův a Šmiřákův index plochonoží (Riegerová a kol., 2006).</a:t>
            </a:r>
            <a:endParaRPr lang="cs-CZ" altLang="cs-CZ" sz="20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Noha_0005">
            <a:extLst>
              <a:ext uri="{FF2B5EF4-FFF2-40B4-BE49-F238E27FC236}">
                <a16:creationId xmlns:a16="http://schemas.microsoft.com/office/drawing/2014/main" id="{33A53CD2-4494-494E-9957-E92A0D5F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652464"/>
            <a:ext cx="894873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Obdélník 1">
            <a:extLst>
              <a:ext uri="{FF2B5EF4-FFF2-40B4-BE49-F238E27FC236}">
                <a16:creationId xmlns:a16="http://schemas.microsoft.com/office/drawing/2014/main" id="{0C26A068-B517-C5AB-1BBD-8BE7A2EE4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188914"/>
            <a:ext cx="8948738" cy="3841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Vizuální hodnocení otisku nohy podle Kapandji a Srdečného (Riegerová a kol., 2006).</a:t>
            </a:r>
          </a:p>
        </p:txBody>
      </p:sp>
      <p:pic>
        <p:nvPicPr>
          <p:cNvPr id="41988" name="Picture 3" descr="Noha_0006">
            <a:extLst>
              <a:ext uri="{FF2B5EF4-FFF2-40B4-BE49-F238E27FC236}">
                <a16:creationId xmlns:a16="http://schemas.microsoft.com/office/drawing/2014/main" id="{15A01B4D-C4C9-D87D-433D-05A8D19B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4437063"/>
            <a:ext cx="6383337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Obdélník 2">
            <a:extLst>
              <a:ext uri="{FF2B5EF4-FFF2-40B4-BE49-F238E27FC236}">
                <a16:creationId xmlns:a16="http://schemas.microsoft.com/office/drawing/2014/main" id="{961AC1AA-7ADF-BBB0-9DB9-9DE403EC0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3690938"/>
            <a:ext cx="8948738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Jednoduché kritérium plochonoží podle Srdečného a index klenby podle Schwarze a Clarka (Riegerová a kol., 2006).</a:t>
            </a:r>
            <a:endParaRPr lang="cs-CZ" altLang="cs-CZ" sz="1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doCam1">
            <a:extLst>
              <a:ext uri="{FF2B5EF4-FFF2-40B4-BE49-F238E27FC236}">
                <a16:creationId xmlns:a16="http://schemas.microsoft.com/office/drawing/2014/main" id="{1FA305A1-8EA2-549D-9F63-60137212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069975"/>
            <a:ext cx="3600450" cy="27193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Obdélník 1">
            <a:extLst>
              <a:ext uri="{FF2B5EF4-FFF2-40B4-BE49-F238E27FC236}">
                <a16:creationId xmlns:a16="http://schemas.microsoft.com/office/drawing/2014/main" id="{1F1C8A1F-7C2A-42C2-E89B-050BBBDDB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260351"/>
            <a:ext cx="8642350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Systém PodoCam pro zobrazení nohy s průhlednou podložkou, zrcadlem a dvěma kamerami (Havrda, 2013, </a:t>
            </a:r>
            <a:r>
              <a:rPr lang="cs-CZ" altLang="cs-CZ" sz="2000" u="sng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http://www.medsport.cz/podocam.html</a:t>
            </a: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cs-CZ" altLang="cs-CZ" sz="20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4036" name="Picture 3" descr="PodoCam2">
            <a:extLst>
              <a:ext uri="{FF2B5EF4-FFF2-40B4-BE49-F238E27FC236}">
                <a16:creationId xmlns:a16="http://schemas.microsoft.com/office/drawing/2014/main" id="{1665C9AA-1442-D3ED-E057-EB8FBDD1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852864"/>
            <a:ext cx="381635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 descr="PodoCam3">
            <a:extLst>
              <a:ext uri="{FF2B5EF4-FFF2-40B4-BE49-F238E27FC236}">
                <a16:creationId xmlns:a16="http://schemas.microsoft.com/office/drawing/2014/main" id="{E8A33981-5C42-EE33-1F48-C4E0D2643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3890964"/>
            <a:ext cx="3779838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ovéPole 1">
            <a:extLst>
              <a:ext uri="{FF2B5EF4-FFF2-40B4-BE49-F238E27FC236}">
                <a16:creationId xmlns:a16="http://schemas.microsoft.com/office/drawing/2014/main" id="{A94AFA5A-72BF-FF52-5F65-A4F366BF9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088" y="889001"/>
            <a:ext cx="42100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Měření polohy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tuber osis naviculare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pokles (drop), posun dopředu (drift)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bg1"/>
                </a:solidFill>
              </a:rPr>
              <a:t>(Barton et al., 2010)</a:t>
            </a:r>
          </a:p>
        </p:txBody>
      </p:sp>
      <p:pic>
        <p:nvPicPr>
          <p:cNvPr id="45059" name="Obrázek 2">
            <a:extLst>
              <a:ext uri="{FF2B5EF4-FFF2-40B4-BE49-F238E27FC236}">
                <a16:creationId xmlns:a16="http://schemas.microsoft.com/office/drawing/2014/main" id="{6333A566-DBE1-6AF8-5D78-430CDD81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1978025"/>
            <a:ext cx="421005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Obdélník 3">
            <a:extLst>
              <a:ext uri="{FF2B5EF4-FFF2-40B4-BE49-F238E27FC236}">
                <a16:creationId xmlns:a16="http://schemas.microsoft.com/office/drawing/2014/main" id="{30BBD211-F4A0-F795-7D0A-719E4CA48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13" y="973139"/>
            <a:ext cx="4572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Úhel (norm. 131-152°)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cap.metatarsu I – os navicul. – mall.med.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800">
                <a:solidFill>
                  <a:schemeClr val="bg1"/>
                </a:solidFill>
              </a:rPr>
              <a:t>(https://omttalk.wordpress.com/2014/10/29/tests-for-mla-medial-longitudinal-arch-height/)</a:t>
            </a:r>
          </a:p>
        </p:txBody>
      </p:sp>
      <p:pic>
        <p:nvPicPr>
          <p:cNvPr id="45061" name="Picture 2" descr="IMG_0788.JPG">
            <a:hlinkClick r:id="rId3"/>
            <a:extLst>
              <a:ext uri="{FF2B5EF4-FFF2-40B4-BE49-F238E27FC236}">
                <a16:creationId xmlns:a16="http://schemas.microsoft.com/office/drawing/2014/main" id="{870E8297-040B-607C-51C9-DCB8E4E3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9" y="1978025"/>
            <a:ext cx="4332287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ovéPole 4">
            <a:extLst>
              <a:ext uri="{FF2B5EF4-FFF2-40B4-BE49-F238E27FC236}">
                <a16:creationId xmlns:a16="http://schemas.microsoft.com/office/drawing/2014/main" id="{00793ADF-21C0-B668-3473-3405C116A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338138"/>
            <a:ext cx="6264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FF00"/>
                </a:solidFill>
              </a:rPr>
              <a:t>Antropometrie k posouzení podélné nožní klenby</a:t>
            </a:r>
          </a:p>
        </p:txBody>
      </p:sp>
      <p:pic>
        <p:nvPicPr>
          <p:cNvPr id="45063" name="Obrázek 5">
            <a:extLst>
              <a:ext uri="{FF2B5EF4-FFF2-40B4-BE49-F238E27FC236}">
                <a16:creationId xmlns:a16="http://schemas.microsoft.com/office/drawing/2014/main" id="{7E2A4EBC-E1B4-A2E7-3A4C-231697927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4581525"/>
            <a:ext cx="5207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Obdélník 6">
            <a:hlinkClick r:id="rId6"/>
            <a:extLst>
              <a:ext uri="{FF2B5EF4-FFF2-40B4-BE49-F238E27FC236}">
                <a16:creationId xmlns:a16="http://schemas.microsoft.com/office/drawing/2014/main" id="{9519E51A-2AFC-56E0-BE42-CE865A88B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797425"/>
            <a:ext cx="3595687" cy="554038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Navicular drop test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FF00"/>
                </a:solidFill>
              </a:rPr>
              <a:t>http://www.physio-pedia.com/Navicular_Drop_Test</a:t>
            </a:r>
          </a:p>
        </p:txBody>
      </p:sp>
      <p:sp>
        <p:nvSpPr>
          <p:cNvPr id="45065" name="TextovéPole 1">
            <a:hlinkClick r:id="rId7"/>
            <a:extLst>
              <a:ext uri="{FF2B5EF4-FFF2-40B4-BE49-F238E27FC236}">
                <a16:creationId xmlns:a16="http://schemas.microsoft.com/office/drawing/2014/main" id="{CF79AA60-037E-732B-C80F-A106685B5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5661026"/>
            <a:ext cx="3595687" cy="523875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VIDEO: Navicular drop test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FFFF00"/>
                </a:solidFill>
              </a:rPr>
              <a:t>https://www.youtube.com/watch?v=Rc0xUaCw0ss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12CF61E-E914-3362-431D-54ED89F2D3DD}"/>
              </a:ext>
            </a:extLst>
          </p:cNvPr>
          <p:cNvSpPr txBox="1"/>
          <p:nvPr/>
        </p:nvSpPr>
        <p:spPr>
          <a:xfrm>
            <a:off x="1184031" y="208416"/>
            <a:ext cx="1033389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Imunitní systém a fyzická zátěž</a:t>
            </a:r>
          </a:p>
          <a:p>
            <a:pPr algn="ctr"/>
            <a:endParaRPr lang="cs-CZ" sz="2000" b="1" i="0" u="none" strike="noStrike" baseline="0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cs-CZ" sz="20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Bílé krvinky </a:t>
            </a:r>
            <a:r>
              <a:rPr lang="cs-CZ" sz="20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(Leu – Leukocyty; 3-11.10-9 v 1 litru krve) </a:t>
            </a:r>
          </a:p>
          <a:p>
            <a:pPr algn="ctr"/>
            <a:r>
              <a:rPr lang="cs-CZ" sz="20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jsou součástí buněčné (monocyty) i protilátkové (lymfocyty) imunity: 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Monocyty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(3–8 % z celkového počtu leukocytů) se v periferních tkáních mění v makrofágy – buňky, které dovedou pohltit (fagocytovat) a dále zpracovat fragmenty z poškozených buněk, nebo infekční agens (viry, bakterie).</a:t>
            </a:r>
          </a:p>
          <a:p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cs-CZ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T–lymfocyty. 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Např. Přirození zabíječi (NK – Natural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Killers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) jsou lymfocyty, které dovedou nespecificky likvidovat cizorodé nebo nepatřičné látky. </a:t>
            </a:r>
          </a:p>
          <a:p>
            <a:endParaRPr lang="cs-CZ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o </a:t>
            </a:r>
            <a:r>
              <a:rPr lang="cs-CZ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počet v krvi 2-4 dny po cvičení je známkou probíhající snahy imunitního systému </a:t>
            </a:r>
            <a:r>
              <a:rPr lang="cs-CZ" sz="2000" b="1" i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reparovat mikrotraumatizované myocyty </a:t>
            </a:r>
            <a:r>
              <a:rPr lang="cs-CZ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po intenzivní zátěži. </a:t>
            </a:r>
          </a:p>
          <a:p>
            <a:r>
              <a:rPr lang="cs-CZ" sz="2000" b="0" i="0" u="none" strike="noStrike" baseline="0" dirty="0">
                <a:solidFill>
                  <a:srgbClr val="7030A0"/>
                </a:solidFill>
                <a:latin typeface="Courier New" panose="02070309020205020404" pitchFamily="49" charset="0"/>
              </a:rPr>
              <a:t>o </a:t>
            </a:r>
            <a:r>
              <a:rPr lang="cs-CZ" sz="2000" b="0" i="0" u="none" strike="noStrike" baseline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0" i="0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 počet v krvi může být důsledkem 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dlouhodobějšího přetížení po opakovaných vysoce intenzivních vytrvalostních zátěžích.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880ABED-8A6B-40FF-ABDE-5663CB991AB2}"/>
              </a:ext>
            </a:extLst>
          </p:cNvPr>
          <p:cNvSpPr txBox="1"/>
          <p:nvPr/>
        </p:nvSpPr>
        <p:spPr>
          <a:xfrm>
            <a:off x="1184030" y="4783576"/>
            <a:ext cx="103338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Protilátky </a:t>
            </a:r>
            <a:r>
              <a:rPr lang="cs-CZ" sz="20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(</a:t>
            </a:r>
            <a:r>
              <a:rPr lang="cs-CZ" sz="2000" b="0" i="0" u="none" strike="noStrike" baseline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Pl</a:t>
            </a:r>
            <a:r>
              <a:rPr lang="cs-CZ" sz="20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cs-CZ" sz="2000" b="0" i="0" u="none" strike="noStrike" baseline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Ig</a:t>
            </a:r>
            <a:r>
              <a:rPr lang="cs-CZ" sz="20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 - imunoglobuliny)</a:t>
            </a:r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jsou látky, které dovedou neutralizovat a opsonizovat cizorodé látky (antigeny).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množství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 krvi signalizuje aktivní imunitní reakci, snahu eliminovat antigeny. </a:t>
            </a:r>
          </a:p>
          <a:p>
            <a:r>
              <a:rPr lang="cs-CZ" sz="2000" b="1" i="0" u="none" strike="noStrike" baseline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1" i="0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množství v krvi (především </a:t>
            </a:r>
            <a:r>
              <a:rPr lang="cs-CZ" sz="2000" b="1" i="1" u="none" strike="noStrike" baseline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IgA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 a </a:t>
            </a:r>
            <a:r>
              <a:rPr lang="cs-CZ" sz="2000" b="1" i="1" u="none" strike="noStrike" baseline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IgG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) může být známkou přetížení a přetrénování.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Pravděpodobně v důsledku oxidačního stresu při fyzické zátěži. </a:t>
            </a:r>
          </a:p>
        </p:txBody>
      </p:sp>
    </p:spTree>
    <p:extLst>
      <p:ext uri="{BB962C8B-B14F-4D97-AF65-F5344CB8AC3E}">
        <p14:creationId xmlns:p14="http://schemas.microsoft.com/office/powerpoint/2010/main" val="38084197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bdélník 1">
            <a:extLst>
              <a:ext uri="{FF2B5EF4-FFF2-40B4-BE49-F238E27FC236}">
                <a16:creationId xmlns:a16="http://schemas.microsoft.com/office/drawing/2014/main" id="{74F66190-4024-517F-A1B7-E3DD6F3BE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103" y="952261"/>
            <a:ext cx="3146084" cy="156966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Plantární dynamometrie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systémem EMED </a:t>
            </a:r>
            <a:r>
              <a:rPr lang="cs-CZ" altLang="cs-CZ" sz="12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200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http://www.novel.de/</a:t>
            </a:r>
            <a:r>
              <a:rPr lang="cs-CZ" altLang="cs-CZ" sz="1200" b="1" u="sng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novelcontent</a:t>
            </a:r>
            <a:r>
              <a:rPr lang="cs-CZ" altLang="cs-CZ" sz="1200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cs-CZ" altLang="cs-CZ" sz="1200" b="1" u="sng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emed</a:t>
            </a:r>
            <a:r>
              <a:rPr lang="cs-CZ" altLang="cs-CZ" sz="12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cs-CZ" altLang="cs-CZ" sz="1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6083" name="Picture 2" descr="Emed1">
            <a:extLst>
              <a:ext uri="{FF2B5EF4-FFF2-40B4-BE49-F238E27FC236}">
                <a16:creationId xmlns:a16="http://schemas.microsoft.com/office/drawing/2014/main" id="{771066D9-9ADB-6BB0-42C3-32E4122E7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r="5113" b="8949"/>
          <a:stretch/>
        </p:blipFill>
        <p:spPr bwMode="auto">
          <a:xfrm>
            <a:off x="7900148" y="3080911"/>
            <a:ext cx="4259406" cy="278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 descr="Emed2">
            <a:extLst>
              <a:ext uri="{FF2B5EF4-FFF2-40B4-BE49-F238E27FC236}">
                <a16:creationId xmlns:a16="http://schemas.microsoft.com/office/drawing/2014/main" id="{40822CC4-266A-64F2-5CBF-C7BDD739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1" y="310687"/>
            <a:ext cx="7659227" cy="600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0F30D33-CF04-D564-EBA3-E5E6850A3595}"/>
              </a:ext>
            </a:extLst>
          </p:cNvPr>
          <p:cNvSpPr txBox="1"/>
          <p:nvPr/>
        </p:nvSpPr>
        <p:spPr>
          <a:xfrm>
            <a:off x="2921330" y="2850078"/>
            <a:ext cx="11994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Síla (N)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B587375-D2FA-7E38-80F8-D99423EFF78C}"/>
              </a:ext>
            </a:extLst>
          </p:cNvPr>
          <p:cNvSpPr txBox="1"/>
          <p:nvPr/>
        </p:nvSpPr>
        <p:spPr>
          <a:xfrm>
            <a:off x="5557652" y="5638222"/>
            <a:ext cx="13280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Čas (</a:t>
            </a:r>
            <a:r>
              <a:rPr lang="cs-CZ" sz="2400" b="1" dirty="0" err="1"/>
              <a:t>ms</a:t>
            </a:r>
            <a:r>
              <a:rPr lang="cs-CZ" sz="2400" b="1" dirty="0"/>
              <a:t>)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7A3C0BB4-BB83-9C3A-9D88-99F25A7BD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244" y="1576986"/>
            <a:ext cx="9571512" cy="29000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03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57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147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71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29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accent5">
                    <a:lumMod val="75000"/>
                  </a:schemeClr>
                </a:solidFill>
              </a:rPr>
              <a:t>SPORTOVNÍ ANTROPOLOGIE - ANTROPOMETRIE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2">
                    <a:lumMod val="75000"/>
                  </a:schemeClr>
                </a:solidFill>
              </a:rPr>
              <a:t>SLOŽENÍ TĚLA</a:t>
            </a:r>
          </a:p>
        </p:txBody>
      </p:sp>
    </p:spTree>
    <p:extLst>
      <p:ext uri="{BB962C8B-B14F-4D97-AF65-F5344CB8AC3E}">
        <p14:creationId xmlns:p14="http://schemas.microsoft.com/office/powerpoint/2010/main" val="12906862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81" descr="Antrop55">
            <a:extLst>
              <a:ext uri="{FF2B5EF4-FFF2-40B4-BE49-F238E27FC236}">
                <a16:creationId xmlns:a16="http://schemas.microsoft.com/office/drawing/2014/main" id="{5B92627A-E707-8E11-AFA7-A4FC148FC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795338"/>
            <a:ext cx="8713788" cy="4824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Text Box 782">
            <a:extLst>
              <a:ext uri="{FF2B5EF4-FFF2-40B4-BE49-F238E27FC236}">
                <a16:creationId xmlns:a16="http://schemas.microsoft.com/office/drawing/2014/main" id="{A3E1E1B6-527D-F828-17BC-0B4803C79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88914"/>
            <a:ext cx="8642350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>
                <a:solidFill>
                  <a:srgbClr val="FF0000"/>
                </a:solidFill>
              </a:rPr>
              <a:t>MODELY SLOŽENÍ TĚLA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50180" name="Obdélník 3">
            <a:extLst>
              <a:ext uri="{FF2B5EF4-FFF2-40B4-BE49-F238E27FC236}">
                <a16:creationId xmlns:a16="http://schemas.microsoft.com/office/drawing/2014/main" id="{70E5C8AD-D8EE-1013-099E-2C27EA7AA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619750"/>
            <a:ext cx="8713788" cy="1200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tkáňový model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množství kostní, svalové, tukové tkáně</a:t>
            </a:r>
          </a:p>
          <a:p>
            <a:pPr lvl="1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molekulární model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např. množství vody</a:t>
            </a:r>
          </a:p>
          <a:p>
            <a:pPr lvl="1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atomický model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např. množství uhlíku, vodíku, kyslíku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ázek 1">
            <a:extLst>
              <a:ext uri="{FF2B5EF4-FFF2-40B4-BE49-F238E27FC236}">
                <a16:creationId xmlns:a16="http://schemas.microsoft.com/office/drawing/2014/main" id="{B4F6D24B-95DB-7DC6-A480-FC319B877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33362"/>
            <a:ext cx="76327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ázek 1">
            <a:extLst>
              <a:ext uri="{FF2B5EF4-FFF2-40B4-BE49-F238E27FC236}">
                <a16:creationId xmlns:a16="http://schemas.microsoft.com/office/drawing/2014/main" id="{61A35234-43F7-A744-8DD8-F7831D23D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4" y="981076"/>
            <a:ext cx="7375525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Obdélník 2">
            <a:extLst>
              <a:ext uri="{FF2B5EF4-FFF2-40B4-BE49-F238E27FC236}">
                <a16:creationId xmlns:a16="http://schemas.microsoft.com/office/drawing/2014/main" id="{B4E48CCD-FE53-7C33-C894-FB03BE653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2364" y="6021389"/>
            <a:ext cx="73755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/>
              <a:t>(</a:t>
            </a:r>
            <a:r>
              <a:rPr lang="cs-CZ" altLang="cs-CZ" sz="1200">
                <a:hlinkClick r:id="rId3"/>
              </a:rPr>
              <a:t>http://btc.montana.edu/olympics/physiology/pb03.html</a:t>
            </a:r>
            <a:r>
              <a:rPr lang="cs-CZ" altLang="cs-CZ" sz="1200"/>
              <a:t>, 2015)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17388D9C-73A2-7A89-9CC2-849B94061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3"/>
            <a:ext cx="85693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/>
              <a:t>TUKOVÁ SLOŽKA - SPORTY</a:t>
            </a:r>
            <a:endParaRPr lang="cs-CZ" altLang="cs-CZ" sz="2400" cap="all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FBA251BA-293D-7FCE-D2FD-95413FF83022}"/>
              </a:ext>
            </a:extLst>
          </p:cNvPr>
          <p:cNvGraphicFramePr>
            <a:graphicFrameLocks noGrp="1"/>
          </p:cNvGraphicFramePr>
          <p:nvPr/>
        </p:nvGraphicFramePr>
        <p:xfrm>
          <a:off x="1774825" y="1241425"/>
          <a:ext cx="8713787" cy="550068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92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6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2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5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03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Slovní hodnocení váhy nebo obezity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>
                    <a:solidFill>
                      <a:srgbClr val="99FF3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BMI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(kg.m</a:t>
                      </a:r>
                      <a:r>
                        <a:rPr lang="cs-CZ" sz="1800" b="1" baseline="30000" dirty="0">
                          <a:solidFill>
                            <a:srgbClr val="002060"/>
                          </a:solidFill>
                          <a:effectLst/>
                        </a:rPr>
                        <a:t>-2</a:t>
                      </a: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Klasifikace obezity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Riziko* onemocnění při obvodu pasu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88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Muži ≤ 102 cm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Muži &gt; 102 cm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88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Ženy ≤ 88 cm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Ženy &gt; 88 cm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Podváha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&lt;</a:t>
                      </a: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 18,5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-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-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-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Normální váha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18,5 - 24,9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-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-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-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Nadváha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25,0 - 29,9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-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Zvýšené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Vysoké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88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Obezita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30,0 - 34,9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I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Vysoké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Velmi vysoké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288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35,0 - 39,9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II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Velmi vysoké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Velmi vysoké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2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Extrémní obezita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≥</a:t>
                      </a: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 40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III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rgbClr val="002060"/>
                          </a:solidFill>
                          <a:effectLst/>
                        </a:rPr>
                        <a:t>Extrémně vysoké</a:t>
                      </a:r>
                      <a:endParaRPr lang="cs-CZ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2060"/>
                          </a:solidFill>
                          <a:effectLst/>
                        </a:rPr>
                        <a:t>Extrémně vysoké</a:t>
                      </a:r>
                      <a:endParaRPr lang="cs-CZ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1259" name="Obdélník 2">
            <a:extLst>
              <a:ext uri="{FF2B5EF4-FFF2-40B4-BE49-F238E27FC236}">
                <a16:creationId xmlns:a16="http://schemas.microsoft.com/office/drawing/2014/main" id="{5BBD2A7F-B2E8-CB28-ACEE-8B648FBE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88913"/>
            <a:ext cx="8713788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Klasifikace nadváhy a obezity podle BMI a obvodu pasu dospělých osob, s provázejícím zdravotním rizikem </a:t>
            </a:r>
            <a:r>
              <a:rPr lang="en-GB" altLang="cs-CZ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(NIH, NHLBI, NAASO, 2000).</a:t>
            </a:r>
            <a:endParaRPr lang="cs-CZ" altLang="cs-CZ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Riziko onemocnění diabetem 2. typu, hypertenzí a kardiovaskulárními nemocemi.</a:t>
            </a:r>
            <a:endParaRPr lang="cs-CZ" altLang="cs-CZ" sz="20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>
            <a:extLst>
              <a:ext uri="{FF2B5EF4-FFF2-40B4-BE49-F238E27FC236}">
                <a16:creationId xmlns:a16="http://schemas.microsoft.com/office/drawing/2014/main" id="{EACA52A2-0908-49EC-663A-5A07C7B1B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836614"/>
            <a:ext cx="578485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ovéPole 2">
            <a:extLst>
              <a:ext uri="{FF2B5EF4-FFF2-40B4-BE49-F238E27FC236}">
                <a16:creationId xmlns:a16="http://schemas.microsoft.com/office/drawing/2014/main" id="{9C3BB338-2511-4700-715E-9032F857A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15888"/>
            <a:ext cx="86423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Pozor při posuzování obezity podle BMI 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66FF"/>
                </a:solidFill>
              </a:rPr>
              <a:t>Svaly mají větší hustotu a jsou těžší </a:t>
            </a:r>
            <a:r>
              <a:rPr lang="cs-CZ" altLang="cs-CZ" sz="1800">
                <a:solidFill>
                  <a:srgbClr val="0066FF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800">
                <a:solidFill>
                  <a:srgbClr val="0066FF"/>
                </a:solidFill>
              </a:rPr>
              <a:t>Svalnatí jedinci mají vyšší BMI</a:t>
            </a:r>
          </a:p>
        </p:txBody>
      </p:sp>
      <p:sp>
        <p:nvSpPr>
          <p:cNvPr id="52228" name="TextovéPole 3">
            <a:extLst>
              <a:ext uri="{FF2B5EF4-FFF2-40B4-BE49-F238E27FC236}">
                <a16:creationId xmlns:a16="http://schemas.microsoft.com/office/drawing/2014/main" id="{8B51C2D4-3828-87F9-5884-226F66EA9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9" y="2781300"/>
            <a:ext cx="129698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BMI: 33,9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ovéPole 3">
            <a:extLst>
              <a:ext uri="{FF2B5EF4-FFF2-40B4-BE49-F238E27FC236}">
                <a16:creationId xmlns:a16="http://schemas.microsoft.com/office/drawing/2014/main" id="{83ECF2AF-4EEC-E715-86B7-C4E6F92B3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125538"/>
            <a:ext cx="8569325" cy="566261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CCCC"/>
                </a:solidFill>
                <a:latin typeface="Calibri" panose="020F0502020204030204" pitchFamily="34" charset="0"/>
              </a:rPr>
              <a:t>Dvousložkový model těla: 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Tukuprostá hmota (FFM) +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Tuková hmota (F)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[</a:t>
            </a:r>
            <a:r>
              <a:rPr lang="en-US" altLang="cs-CZ" sz="2000" b="1" dirty="0">
                <a:solidFill>
                  <a:srgbClr val="99FF33"/>
                </a:solidFill>
                <a:latin typeface="Calibri" panose="020F0502020204030204" pitchFamily="34" charset="0"/>
              </a:rPr>
              <a:t>D</a:t>
            </a:r>
            <a:r>
              <a:rPr lang="en-US" altLang="cs-CZ" sz="2000" b="1" baseline="-25000" dirty="0">
                <a:solidFill>
                  <a:srgbClr val="99FF33"/>
                </a:solidFill>
                <a:latin typeface="Calibri" panose="020F0502020204030204" pitchFamily="34" charset="0"/>
              </a:rPr>
              <a:t>F </a:t>
            </a:r>
            <a:r>
              <a:rPr lang="en-US" altLang="cs-CZ" sz="2000" b="1" dirty="0">
                <a:solidFill>
                  <a:srgbClr val="99FF33"/>
                </a:solidFill>
                <a:latin typeface="Calibri" panose="020F0502020204030204" pitchFamily="34" charset="0"/>
              </a:rPr>
              <a:t>&lt; D</a:t>
            </a:r>
            <a:r>
              <a:rPr lang="en-US" altLang="cs-CZ" sz="2000" b="1" baseline="-25000" dirty="0">
                <a:solidFill>
                  <a:srgbClr val="99FF33"/>
                </a:solidFill>
                <a:latin typeface="Calibri" panose="020F0502020204030204" pitchFamily="34" charset="0"/>
              </a:rPr>
              <a:t>W</a:t>
            </a:r>
            <a:r>
              <a:rPr lang="en-US" altLang="cs-CZ" sz="2000" b="1" dirty="0">
                <a:solidFill>
                  <a:srgbClr val="99FF33"/>
                </a:solidFill>
                <a:latin typeface="Calibri" panose="020F0502020204030204" pitchFamily="34" charset="0"/>
              </a:rPr>
              <a:t> &lt; D</a:t>
            </a:r>
            <a:r>
              <a:rPr lang="cs-CZ" altLang="cs-CZ" sz="2000" b="1" baseline="-25000" dirty="0">
                <a:solidFill>
                  <a:srgbClr val="99FF33"/>
                </a:solidFill>
                <a:latin typeface="Calibri" panose="020F0502020204030204" pitchFamily="34" charset="0"/>
              </a:rPr>
              <a:t>FFM</a:t>
            </a:r>
            <a:r>
              <a:rPr lang="en-US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]</a:t>
            </a:r>
            <a:r>
              <a:rPr lang="en-US" altLang="cs-CZ" sz="2000" b="1" dirty="0">
                <a:solidFill>
                  <a:srgbClr val="FFCCCC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dirty="0">
                <a:solidFill>
                  <a:srgbClr val="FFCCCC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[</a:t>
            </a:r>
            <a:r>
              <a:rPr lang="en-US" alt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↑F</a:t>
            </a:r>
            <a:r>
              <a:rPr lang="en-US" altLang="cs-CZ" sz="2000" b="1" dirty="0">
                <a:solidFill>
                  <a:srgbClr val="FFCCCC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→</a:t>
            </a:r>
            <a:r>
              <a:rPr lang="en-US" altLang="cs-CZ" sz="2000" b="1" dirty="0">
                <a:solidFill>
                  <a:srgbClr val="FFCCCC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000" b="1" dirty="0">
                <a:solidFill>
                  <a:srgbClr val="99FF33"/>
                </a:solidFill>
                <a:latin typeface="Calibri" panose="020F0502020204030204" pitchFamily="34" charset="0"/>
              </a:rPr>
              <a:t>↓</a:t>
            </a:r>
            <a:r>
              <a:rPr lang="cs-CZ" altLang="cs-CZ" sz="2000" b="1" dirty="0">
                <a:solidFill>
                  <a:srgbClr val="99FF33"/>
                </a:solidFill>
                <a:latin typeface="Calibri" panose="020F0502020204030204" pitchFamily="34" charset="0"/>
              </a:rPr>
              <a:t>D</a:t>
            </a:r>
            <a:r>
              <a:rPr lang="cs-CZ" altLang="cs-CZ" sz="2000" b="1" baseline="-25000" dirty="0">
                <a:solidFill>
                  <a:srgbClr val="99FF33"/>
                </a:solidFill>
                <a:latin typeface="Calibri" panose="020F0502020204030204" pitchFamily="34" charset="0"/>
              </a:rPr>
              <a:t>B</a:t>
            </a:r>
            <a:r>
              <a:rPr lang="cs-CZ" altLang="cs-CZ" sz="2000" b="1" baseline="-25000" dirty="0">
                <a:solidFill>
                  <a:srgbClr val="FFCCCC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→</a:t>
            </a:r>
            <a:r>
              <a:rPr lang="cs-CZ" altLang="cs-CZ" sz="2000" b="1" dirty="0">
                <a:solidFill>
                  <a:srgbClr val="FFCCCC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↓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cs-CZ" altLang="cs-CZ" sz="2000" b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B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→ ↓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W</a:t>
            </a:r>
            <a:r>
              <a:rPr lang="cs-CZ" altLang="cs-CZ" sz="2000" b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B</a:t>
            </a:r>
            <a:r>
              <a:rPr lang="en-US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]</a:t>
            </a:r>
            <a:endParaRPr lang="cs-CZ" altLang="cs-CZ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D</a:t>
            </a:r>
            <a:r>
              <a:rPr lang="en-US" altLang="cs-CZ" sz="1600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F</a:t>
            </a:r>
            <a:r>
              <a:rPr lang="cs-CZ" altLang="cs-CZ" sz="1600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- hustota </a:t>
            </a:r>
            <a:r>
              <a:rPr lang="en-US" altLang="cs-CZ"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tuku</a:t>
            </a: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D</a:t>
            </a:r>
            <a:r>
              <a:rPr lang="cs-CZ" altLang="cs-CZ" sz="1600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w</a:t>
            </a:r>
            <a:r>
              <a:rPr lang="cs-CZ" altLang="cs-CZ" sz="1600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- hustota vody, D</a:t>
            </a:r>
            <a:r>
              <a:rPr lang="en-US" altLang="cs-CZ" sz="1600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B</a:t>
            </a:r>
            <a:r>
              <a:rPr lang="cs-CZ" altLang="cs-CZ" sz="1600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- hustota </a:t>
            </a:r>
            <a:r>
              <a:rPr lang="en-US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t</a:t>
            </a:r>
            <a:r>
              <a:rPr lang="cs-CZ" altLang="cs-CZ"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ěla</a:t>
            </a: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, M</a:t>
            </a:r>
            <a:r>
              <a:rPr lang="cs-CZ" altLang="cs-CZ" sz="1600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B</a:t>
            </a: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 - hmotnost těla,  W</a:t>
            </a:r>
            <a:r>
              <a:rPr lang="cs-CZ" altLang="cs-CZ" sz="1600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B</a:t>
            </a:r>
            <a:r>
              <a:rPr lang="cs-CZ" altLang="cs-CZ" sz="1600" b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- váha těla</a:t>
            </a:r>
          </a:p>
          <a:p>
            <a:pPr lvl="4">
              <a:spcBef>
                <a:spcPct val="0"/>
              </a:spcBef>
              <a:buFontTx/>
              <a:buNone/>
            </a:pPr>
            <a:endParaRPr lang="cs-CZ" altLang="cs-CZ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Calibri" panose="020F0502020204030204" pitchFamily="34" charset="0"/>
              </a:rPr>
              <a:t>Brožek (1963):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% F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= (4,57/</a:t>
            </a:r>
            <a:r>
              <a:rPr lang="cs-CZ" altLang="cs-CZ" sz="2000" b="1" dirty="0">
                <a:solidFill>
                  <a:srgbClr val="99FF33"/>
                </a:solidFill>
                <a:latin typeface="Calibri" panose="020F0502020204030204" pitchFamily="34" charset="0"/>
              </a:rPr>
              <a:t>D</a:t>
            </a:r>
            <a:r>
              <a:rPr lang="cs-CZ" altLang="cs-CZ" sz="2000" b="1" baseline="-25000" dirty="0">
                <a:solidFill>
                  <a:srgbClr val="99FF33"/>
                </a:solidFill>
                <a:latin typeface="Calibri" panose="020F0502020204030204" pitchFamily="34" charset="0"/>
              </a:rPr>
              <a:t>B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– 4,412) • 100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Calibri" panose="020F0502020204030204" pitchFamily="34" charset="0"/>
              </a:rPr>
              <a:t>Siri (1961):      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% F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= (4,95/</a:t>
            </a:r>
            <a:r>
              <a:rPr lang="cs-CZ" altLang="cs-CZ" sz="2000" b="1" dirty="0">
                <a:solidFill>
                  <a:srgbClr val="99FF33"/>
                </a:solidFill>
                <a:latin typeface="Calibri" panose="020F0502020204030204" pitchFamily="34" charset="0"/>
              </a:rPr>
              <a:t>D</a:t>
            </a:r>
            <a:r>
              <a:rPr lang="cs-CZ" altLang="cs-CZ" sz="2000" b="1" baseline="-25000" dirty="0">
                <a:solidFill>
                  <a:srgbClr val="99FF33"/>
                </a:solidFill>
                <a:latin typeface="Calibri" panose="020F0502020204030204" pitchFamily="34" charset="0"/>
              </a:rPr>
              <a:t>B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– 4,5) • 100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99FF33"/>
                </a:solidFill>
                <a:latin typeface="Calibri" panose="020F0502020204030204" pitchFamily="34" charset="0"/>
              </a:rPr>
              <a:t>D</a:t>
            </a:r>
            <a:r>
              <a:rPr lang="cs-CZ" altLang="cs-CZ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solidFill>
                  <a:srgbClr val="99FF33"/>
                </a:solidFill>
                <a:latin typeface="Calibri" panose="020F0502020204030204" pitchFamily="34" charset="0"/>
              </a:rPr>
              <a:t>– hustota tělesa </a:t>
            </a:r>
            <a:r>
              <a:rPr lang="cs-CZ" altLang="cs-CZ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= M/</a:t>
            </a:r>
            <a:r>
              <a:rPr lang="cs-CZ" altLang="cs-CZ" sz="1800" b="1" dirty="0">
                <a:solidFill>
                  <a:srgbClr val="FFFF00"/>
                </a:solidFill>
                <a:latin typeface="Calibri" panose="020F0502020204030204" pitchFamily="34" charset="0"/>
              </a:rPr>
              <a:t>V</a:t>
            </a:r>
            <a:r>
              <a:rPr lang="cs-CZ" altLang="cs-CZ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Calibri" panose="020F0502020204030204" pitchFamily="34" charset="0"/>
              </a:rPr>
              <a:t>M – hmotnost tělesa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  <a:latin typeface="Calibri" panose="020F0502020204030204" pitchFamily="34" charset="0"/>
              </a:rPr>
              <a:t>V – objem tělesa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FFCCC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CCCC"/>
                </a:solidFill>
                <a:latin typeface="Calibri" panose="020F0502020204030204" pitchFamily="34" charset="0"/>
              </a:rPr>
              <a:t>(Archimedův zákon →)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CCCC"/>
                </a:solidFill>
                <a:latin typeface="Calibri" panose="020F0502020204030204" pitchFamily="34" charset="0"/>
              </a:rPr>
              <a:t>Objem tělesa = objem vody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CCCC"/>
                </a:solidFill>
                <a:latin typeface="Calibri" panose="020F0502020204030204" pitchFamily="34" charset="0"/>
              </a:rPr>
              <a:t>vytlačené ponořeným tělesem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V 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= (</a:t>
            </a:r>
            <a:r>
              <a:rPr lang="cs-CZ" altLang="cs-CZ" sz="2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W</a:t>
            </a:r>
            <a:r>
              <a:rPr lang="cs-CZ" altLang="cs-CZ" sz="2000" b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– </a:t>
            </a:r>
            <a:r>
              <a:rPr lang="cs-CZ" altLang="cs-CZ" sz="2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W</a:t>
            </a:r>
            <a:r>
              <a:rPr lang="cs-CZ" altLang="cs-CZ" sz="2000" b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w</a:t>
            </a:r>
            <a:r>
              <a:rPr lang="cs-CZ" altLang="cs-CZ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) / </a:t>
            </a:r>
            <a:r>
              <a:rPr lang="cs-CZ" altLang="cs-CZ" sz="2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</a:t>
            </a:r>
            <a:r>
              <a:rPr lang="cs-CZ" altLang="cs-CZ" sz="2000" b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w</a:t>
            </a:r>
            <a:r>
              <a:rPr lang="cs-CZ" altLang="cs-CZ" sz="2000" b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endParaRPr lang="cs-CZ" altLang="cs-CZ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W</a:t>
            </a:r>
            <a:r>
              <a:rPr lang="cs-CZ" altLang="cs-CZ" sz="1600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cs-CZ" altLang="cs-CZ" sz="1600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– váha těla na vzduchu</a:t>
            </a:r>
            <a:endParaRPr lang="en-US" altLang="cs-CZ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W</a:t>
            </a:r>
            <a:r>
              <a:rPr lang="cs-CZ" altLang="cs-CZ" sz="1600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w</a:t>
            </a:r>
            <a:r>
              <a:rPr lang="cs-CZ" altLang="cs-CZ" sz="1600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– váha těla ve vodě</a:t>
            </a:r>
            <a:endParaRPr lang="en-US" altLang="cs-CZ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(v maximálním </a:t>
            </a:r>
            <a:r>
              <a:rPr lang="cs-CZ" altLang="cs-CZ"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exspiriu</a:t>
            </a: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RV - reziduální objem plic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~</a:t>
            </a: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 30% vitální kapacity plic)</a:t>
            </a:r>
          </a:p>
        </p:txBody>
      </p:sp>
      <p:sp>
        <p:nvSpPr>
          <p:cNvPr id="53251" name="Text Box 5">
            <a:extLst>
              <a:ext uri="{FF2B5EF4-FFF2-40B4-BE49-F238E27FC236}">
                <a16:creationId xmlns:a16="http://schemas.microsoft.com/office/drawing/2014/main" id="{98D9A8EB-A313-0D28-266B-35CEACF15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3"/>
            <a:ext cx="8569325" cy="862012"/>
          </a:xfrm>
          <a:prstGeom prst="rect">
            <a:avLst/>
          </a:prstGeom>
          <a:solidFill>
            <a:srgbClr val="0066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HYDROSTATICKÉ VÁŽENÍ pro stanovení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FF00"/>
                </a:solidFill>
              </a:rPr>
              <a:t>objemu</a:t>
            </a:r>
            <a:r>
              <a:rPr lang="cs-CZ" altLang="cs-CZ" sz="2000" b="1">
                <a:solidFill>
                  <a:schemeClr val="bg1"/>
                </a:solidFill>
              </a:rPr>
              <a:t>,</a:t>
            </a:r>
            <a:r>
              <a:rPr lang="cs-CZ" altLang="cs-CZ" sz="2000" b="1">
                <a:solidFill>
                  <a:srgbClr val="FF0000"/>
                </a:solidFill>
              </a:rPr>
              <a:t> </a:t>
            </a:r>
            <a:r>
              <a:rPr lang="cs-CZ" altLang="cs-CZ" sz="2000" b="1">
                <a:solidFill>
                  <a:srgbClr val="92D050"/>
                </a:solidFill>
              </a:rPr>
              <a:t>hustoty (denzity)</a:t>
            </a:r>
            <a:r>
              <a:rPr lang="cs-CZ" altLang="cs-CZ" sz="2000" b="1">
                <a:solidFill>
                  <a:srgbClr val="FF0000"/>
                </a:solidFill>
              </a:rPr>
              <a:t> </a:t>
            </a:r>
            <a:r>
              <a:rPr lang="cs-CZ" altLang="cs-CZ" sz="2000" b="1">
                <a:solidFill>
                  <a:schemeClr val="bg1"/>
                </a:solidFill>
              </a:rPr>
              <a:t>a</a:t>
            </a:r>
            <a:r>
              <a:rPr lang="cs-CZ" altLang="cs-CZ" sz="2000" b="1">
                <a:solidFill>
                  <a:srgbClr val="FF0000"/>
                </a:solidFill>
              </a:rPr>
              <a:t> tukové složky těla</a:t>
            </a:r>
            <a:endParaRPr lang="en-GB" altLang="cs-CZ" sz="2000" b="1">
              <a:solidFill>
                <a:srgbClr val="FF0000"/>
              </a:solidFill>
            </a:endParaRPr>
          </a:p>
        </p:txBody>
      </p:sp>
      <p:pic>
        <p:nvPicPr>
          <p:cNvPr id="53252" name="Picture 4" descr="Antrop36">
            <a:extLst>
              <a:ext uri="{FF2B5EF4-FFF2-40B4-BE49-F238E27FC236}">
                <a16:creationId xmlns:a16="http://schemas.microsoft.com/office/drawing/2014/main" id="{A17E9D1A-EFC0-AB73-A0C0-E8AF0509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022600"/>
            <a:ext cx="5210175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1242B96-A301-88A9-7B8A-893F45B243C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47558" y="2348881"/>
            <a:ext cx="3696914" cy="543097"/>
          </a:xfrm>
          <a:prstGeom prst="rect">
            <a:avLst/>
          </a:prstGeom>
          <a:blipFill rotWithShape="0">
            <a:blip r:embed="rId3"/>
            <a:stretch>
              <a:fillRect l="-821" b="-4396"/>
            </a:stretch>
          </a:blipFill>
          <a:ln w="12700">
            <a:solidFill>
              <a:srgbClr val="99FF33"/>
            </a:solidFill>
          </a:ln>
        </p:spPr>
        <p:txBody>
          <a:bodyPr/>
          <a:lstStyle/>
          <a:p>
            <a:pPr>
              <a:defRPr/>
            </a:pPr>
            <a:r>
              <a:rPr lang="cs-CZ">
                <a:noFill/>
              </a:rPr>
              <a:t> </a:t>
            </a:r>
          </a:p>
        </p:txBody>
      </p:sp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FF52E979-E078-5052-FA11-37B7AA6A168D}"/>
              </a:ext>
            </a:extLst>
          </p:cNvPr>
          <p:cNvSpPr/>
          <p:nvPr/>
        </p:nvSpPr>
        <p:spPr>
          <a:xfrm>
            <a:off x="7464426" y="2620963"/>
            <a:ext cx="1584325" cy="271462"/>
          </a:xfrm>
          <a:prstGeom prst="round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4351619D-9856-689E-127D-0B4F51D4B9C1}"/>
              </a:ext>
            </a:extLst>
          </p:cNvPr>
          <p:cNvCxnSpPr/>
          <p:nvPr/>
        </p:nvCxnSpPr>
        <p:spPr>
          <a:xfrm flipV="1">
            <a:off x="4008439" y="2924175"/>
            <a:ext cx="3959225" cy="2376488"/>
          </a:xfrm>
          <a:prstGeom prst="straightConnector1">
            <a:avLst/>
          </a:prstGeom>
          <a:ln w="127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6">
            <a:extLst>
              <a:ext uri="{FF2B5EF4-FFF2-40B4-BE49-F238E27FC236}">
                <a16:creationId xmlns:a16="http://schemas.microsoft.com/office/drawing/2014/main" id="{252C0DBE-C2BB-1FC5-BD35-DEE53E344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4"/>
            <a:ext cx="8569325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KALIPERY (Motyčka, Somet, SK) – </a:t>
            </a:r>
            <a:r>
              <a:rPr lang="cs-CZ" altLang="cs-CZ" sz="2000" b="1">
                <a:solidFill>
                  <a:srgbClr val="FF0000"/>
                </a:solidFill>
              </a:rPr>
              <a:t>tuková složka</a:t>
            </a:r>
            <a:endParaRPr lang="en-GB" altLang="cs-CZ" sz="2000" b="1">
              <a:solidFill>
                <a:srgbClr val="FF0000"/>
              </a:solidFill>
            </a:endParaRPr>
          </a:p>
        </p:txBody>
      </p:sp>
      <p:pic>
        <p:nvPicPr>
          <p:cNvPr id="54275" name="Obrázek 2">
            <a:extLst>
              <a:ext uri="{FF2B5EF4-FFF2-40B4-BE49-F238E27FC236}">
                <a16:creationId xmlns:a16="http://schemas.microsoft.com/office/drawing/2014/main" id="{54E4BE44-106D-02F3-D050-2D8ADDAEB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944564"/>
            <a:ext cx="417671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Obrázek 1">
            <a:extLst>
              <a:ext uri="{FF2B5EF4-FFF2-40B4-BE49-F238E27FC236}">
                <a16:creationId xmlns:a16="http://schemas.microsoft.com/office/drawing/2014/main" id="{824E2D5E-1449-F54A-9E17-E2E2D0A97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944564"/>
            <a:ext cx="4176713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Obrázek 3">
            <a:extLst>
              <a:ext uri="{FF2B5EF4-FFF2-40B4-BE49-F238E27FC236}">
                <a16:creationId xmlns:a16="http://schemas.microsoft.com/office/drawing/2014/main" id="{FD119488-8AE2-CEC9-0AFD-2FE799509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3789363"/>
            <a:ext cx="18002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Antrop41">
            <a:extLst>
              <a:ext uri="{FF2B5EF4-FFF2-40B4-BE49-F238E27FC236}">
                <a16:creationId xmlns:a16="http://schemas.microsoft.com/office/drawing/2014/main" id="{853331C7-23B4-334F-09B4-9516E742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765175"/>
            <a:ext cx="6121400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>
            <a:extLst>
              <a:ext uri="{FF2B5EF4-FFF2-40B4-BE49-F238E27FC236}">
                <a16:creationId xmlns:a16="http://schemas.microsoft.com/office/drawing/2014/main" id="{18DB94A6-D803-B4C3-22A2-6BE2FAFDA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4"/>
            <a:ext cx="8569325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KALIPERACE – </a:t>
            </a:r>
            <a:r>
              <a:rPr lang="cs-CZ" altLang="cs-CZ" sz="2000" b="1">
                <a:solidFill>
                  <a:srgbClr val="FF0000"/>
                </a:solidFill>
              </a:rPr>
              <a:t>tuková složka</a:t>
            </a:r>
            <a:r>
              <a:rPr lang="cs-CZ" altLang="cs-CZ" sz="2000" b="1"/>
              <a:t> (Pařízková)</a:t>
            </a:r>
            <a:endParaRPr lang="en-GB" altLang="cs-CZ" sz="20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B4C5A62-3B5E-12BD-ACD2-DE61704812D8}"/>
              </a:ext>
            </a:extLst>
          </p:cNvPr>
          <p:cNvSpPr txBox="1"/>
          <p:nvPr/>
        </p:nvSpPr>
        <p:spPr>
          <a:xfrm>
            <a:off x="1723293" y="621627"/>
            <a:ext cx="984738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Imunitní systém a fyzická zátěž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Sedimentace erytrocytů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(FW; ♂: 2–5 mm/hod; ♀: 3–8 mm/hod) 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vyjadřuje rychlost poklesu hladiny červených krvinek ve vzorku nesrážlivé krve.</a:t>
            </a:r>
          </a:p>
          <a:p>
            <a:r>
              <a:rPr lang="cs-CZ" sz="2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Je ukazatelem aktivity imunitního systému.</a:t>
            </a:r>
          </a:p>
          <a:p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sz="2000" i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p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ři akutní nebo chronické infekci, především bakteriální, ale i při jiných zánětech.</a:t>
            </a:r>
          </a:p>
          <a:p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sz="2000" dirty="0">
                <a:solidFill>
                  <a:srgbClr val="7030A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ři </a:t>
            </a:r>
            <a:r>
              <a:rPr lang="cs-CZ" sz="2000" b="1" i="1" u="none" strike="noStrike" baseline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rabdomyolýze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bývá </a:t>
            </a:r>
            <a:r>
              <a:rPr lang="cs-CZ" sz="20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při neurovegetativní dystonii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zvl. U mladých lidí. </a:t>
            </a:r>
          </a:p>
          <a:p>
            <a:endParaRPr lang="cs-CZ" sz="20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t-BR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C-reaktivní protein </a:t>
            </a:r>
            <a:r>
              <a:rPr lang="pt-BR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(CRP; norma do 8 mg/l) 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je bílkovina podporující pohlcování (fagocytózu) cizorodých částic, zbytků poškozené tkáně, baktérií atd. Je rovněž zvýšen při akutní infekci.</a:t>
            </a:r>
          </a:p>
          <a:p>
            <a:r>
              <a:rPr lang="cs-CZ" sz="2000" b="1" i="0" u="none" strike="noStrike" baseline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může být ukazatelem imunosupresivního působení opakovaného přetížení, přetrénování. </a:t>
            </a:r>
            <a:endParaRPr lang="cs-CZ" sz="2000" b="0" i="0" u="none" strike="noStrike" baseline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Interferony (</a:t>
            </a:r>
            <a:r>
              <a:rPr lang="el-GR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α, β; γ) </a:t>
            </a:r>
            <a:endParaRPr lang="el-GR" sz="2000" b="0" i="0" u="none" strike="noStrike" baseline="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Jsou bílkoviny nespecifické imunity, především protivirové.</a:t>
            </a:r>
          </a:p>
          <a:p>
            <a:r>
              <a:rPr lang="cs-CZ" sz="2000" b="1" i="0" u="none" strike="noStrike" baseline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0" i="0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po přetížení větším objemem dlouhodobějšího intenzivního vytrvalostního tréninku. </a:t>
            </a:r>
            <a:endParaRPr lang="cs-CZ" sz="2000" b="0" i="0" u="none" strike="noStrike" baseline="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077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E83D78D-B11E-D465-DE9B-CD0000FF12B9}"/>
              </a:ext>
            </a:extLst>
          </p:cNvPr>
          <p:cNvGraphicFramePr>
            <a:graphicFrameLocks noGrp="1"/>
          </p:cNvGraphicFramePr>
          <p:nvPr/>
        </p:nvGraphicFramePr>
        <p:xfrm>
          <a:off x="2351088" y="2997201"/>
          <a:ext cx="7561262" cy="28797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4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rgbClr val="002060"/>
                          </a:solidFill>
                          <a:effectLst/>
                        </a:rPr>
                        <a:t>Věk (r)</a:t>
                      </a:r>
                      <a:endParaRPr lang="cs-CZ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solidFill>
                            <a:srgbClr val="002060"/>
                          </a:solidFill>
                          <a:effectLst/>
                        </a:rPr>
                        <a:t>Pohlaví</a:t>
                      </a:r>
                      <a:endParaRPr lang="cs-CZ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solidFill>
                            <a:srgbClr val="002060"/>
                          </a:solidFill>
                          <a:effectLst/>
                        </a:rPr>
                        <a:t>Rovnice</a:t>
                      </a:r>
                      <a:endParaRPr lang="cs-CZ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1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0" dirty="0">
                          <a:solidFill>
                            <a:srgbClr val="002060"/>
                          </a:solidFill>
                          <a:effectLst/>
                        </a:rPr>
                        <a:t>9 - 12</a:t>
                      </a:r>
                      <a:endParaRPr lang="cs-CZ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rgbClr val="002060"/>
                          </a:solidFill>
                          <a:effectLst/>
                        </a:rPr>
                        <a:t>♂</a:t>
                      </a:r>
                      <a:endParaRPr lang="cs-CZ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0">
                          <a:solidFill>
                            <a:srgbClr val="002060"/>
                          </a:solidFill>
                          <a:effectLst/>
                        </a:rPr>
                        <a:t>y = 1,18 - 0,069 . log x</a:t>
                      </a:r>
                      <a:endParaRPr lang="cs-CZ" sz="24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3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>
                          <a:solidFill>
                            <a:srgbClr val="002060"/>
                          </a:solidFill>
                          <a:effectLst/>
                        </a:rPr>
                        <a:t>♀</a:t>
                      </a:r>
                      <a:endParaRPr lang="cs-CZ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0">
                          <a:solidFill>
                            <a:srgbClr val="002060"/>
                          </a:solidFill>
                          <a:effectLst/>
                        </a:rPr>
                        <a:t>y  = 1,16 - 0,061 . log x</a:t>
                      </a:r>
                      <a:endParaRPr lang="cs-CZ" sz="24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0">
                          <a:solidFill>
                            <a:srgbClr val="002060"/>
                          </a:solidFill>
                          <a:effectLst/>
                        </a:rPr>
                        <a:t>13 - 16</a:t>
                      </a:r>
                      <a:endParaRPr lang="cs-CZ" sz="24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>
                          <a:solidFill>
                            <a:srgbClr val="002060"/>
                          </a:solidFill>
                          <a:effectLst/>
                        </a:rPr>
                        <a:t>♂ ♀</a:t>
                      </a:r>
                      <a:endParaRPr lang="cs-CZ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0" dirty="0">
                          <a:solidFill>
                            <a:srgbClr val="002060"/>
                          </a:solidFill>
                          <a:effectLst/>
                        </a:rPr>
                        <a:t>y = 1,205 - 0,78 . log x</a:t>
                      </a:r>
                      <a:endParaRPr lang="cs-CZ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91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0" dirty="0">
                          <a:solidFill>
                            <a:srgbClr val="002060"/>
                          </a:solidFill>
                          <a:effectLst/>
                        </a:rPr>
                        <a:t>17 - 45</a:t>
                      </a:r>
                      <a:endParaRPr lang="cs-CZ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0" dirty="0">
                          <a:solidFill>
                            <a:srgbClr val="002060"/>
                          </a:solidFill>
                          <a:effectLst/>
                        </a:rPr>
                        <a:t>♂</a:t>
                      </a:r>
                      <a:endParaRPr lang="cs-CZ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0" dirty="0">
                          <a:solidFill>
                            <a:srgbClr val="002060"/>
                          </a:solidFill>
                          <a:effectLst/>
                        </a:rPr>
                        <a:t>%T = 28,96 . log x - 41,27</a:t>
                      </a:r>
                      <a:endParaRPr lang="cs-CZ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95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0" dirty="0">
                          <a:solidFill>
                            <a:srgbClr val="002060"/>
                          </a:solidFill>
                          <a:effectLst/>
                        </a:rPr>
                        <a:t>♀</a:t>
                      </a:r>
                      <a:endParaRPr lang="cs-CZ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0" dirty="0">
                          <a:solidFill>
                            <a:srgbClr val="002060"/>
                          </a:solidFill>
                          <a:effectLst/>
                        </a:rPr>
                        <a:t>%T = 35,572 . log x - 61,25</a:t>
                      </a:r>
                      <a:endParaRPr lang="cs-CZ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4" marR="6858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329" name="Rectangle 1">
            <a:extLst>
              <a:ext uri="{FF2B5EF4-FFF2-40B4-BE49-F238E27FC236}">
                <a16:creationId xmlns:a16="http://schemas.microsoft.com/office/drawing/2014/main" id="{BA50B2D0-2081-2FA9-1F4C-1C880EBB7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1844675"/>
            <a:ext cx="7561262" cy="8318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2060"/>
                </a:solidFill>
                <a:cs typeface="Times New Roman" panose="02020603050405020304" pitchFamily="18" charset="0"/>
              </a:rPr>
              <a:t>Výpočet % tukové složky z denzity u 9-16 letých: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2060"/>
                </a:solidFill>
                <a:cs typeface="Times New Roman" panose="02020603050405020304" pitchFamily="18" charset="0"/>
              </a:rPr>
              <a:t>%T = ((4,201/y) - 3,813) . 100</a:t>
            </a:r>
          </a:p>
        </p:txBody>
      </p:sp>
      <p:sp>
        <p:nvSpPr>
          <p:cNvPr id="55330" name="Obdélník 3">
            <a:extLst>
              <a:ext uri="{FF2B5EF4-FFF2-40B4-BE49-F238E27FC236}">
                <a16:creationId xmlns:a16="http://schemas.microsoft.com/office/drawing/2014/main" id="{B24D48D7-57B2-2999-934A-266408F33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333375"/>
            <a:ext cx="7561262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2060"/>
                </a:solidFill>
                <a:cs typeface="Times New Roman" panose="02020603050405020304" pitchFamily="18" charset="0"/>
              </a:rPr>
              <a:t>Výpočet </a:t>
            </a:r>
            <a:r>
              <a:rPr lang="cs-CZ" altLang="cs-CZ" sz="2400" b="1">
                <a:solidFill>
                  <a:srgbClr val="002060"/>
                </a:solidFill>
                <a:cs typeface="Times New Roman" panose="02020603050405020304" pitchFamily="18" charset="0"/>
              </a:rPr>
              <a:t>denzity</a:t>
            </a:r>
            <a:r>
              <a:rPr lang="cs-CZ" altLang="cs-CZ" sz="2400">
                <a:solidFill>
                  <a:srgbClr val="002060"/>
                </a:solidFill>
                <a:cs typeface="Times New Roman" panose="02020603050405020304" pitchFamily="18" charset="0"/>
              </a:rPr>
              <a:t> a </a:t>
            </a:r>
            <a:r>
              <a:rPr lang="cs-CZ" altLang="cs-CZ" sz="2400" b="1">
                <a:solidFill>
                  <a:srgbClr val="002060"/>
                </a:solidFill>
                <a:cs typeface="Times New Roman" panose="02020603050405020304" pitchFamily="18" charset="0"/>
              </a:rPr>
              <a:t>tukové složky </a:t>
            </a:r>
            <a:r>
              <a:rPr lang="cs-CZ" altLang="cs-CZ" sz="2400">
                <a:solidFill>
                  <a:srgbClr val="002060"/>
                </a:solidFill>
                <a:cs typeface="Times New Roman" panose="02020603050405020304" pitchFamily="18" charset="0"/>
              </a:rPr>
              <a:t>podle Pařízkové (Riegerová a kol., 2006).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2060"/>
                </a:solidFill>
                <a:cs typeface="Times New Roman" panose="02020603050405020304" pitchFamily="18" charset="0"/>
              </a:rPr>
              <a:t>y- denzita, x - součet 10 kožních řas.</a:t>
            </a:r>
            <a:endParaRPr lang="cs-CZ" altLang="cs-CZ" sz="24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Antrop61">
            <a:extLst>
              <a:ext uri="{FF2B5EF4-FFF2-40B4-BE49-F238E27FC236}">
                <a16:creationId xmlns:a16="http://schemas.microsoft.com/office/drawing/2014/main" id="{51A2EEBF-95B3-92E8-BEF4-6B0658B0C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8" y="0"/>
            <a:ext cx="45116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5" descr="Antrop62">
            <a:extLst>
              <a:ext uri="{FF2B5EF4-FFF2-40B4-BE49-F238E27FC236}">
                <a16:creationId xmlns:a16="http://schemas.microsoft.com/office/drawing/2014/main" id="{EBCE2996-8DA3-D31F-1E2B-10AD3F0F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3" y="0"/>
            <a:ext cx="4378325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2" name="Text Box 6">
            <a:extLst>
              <a:ext uri="{FF2B5EF4-FFF2-40B4-BE49-F238E27FC236}">
                <a16:creationId xmlns:a16="http://schemas.microsoft.com/office/drawing/2014/main" id="{9FDE6D73-533A-7429-ED44-B1C55A42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90" y="914226"/>
            <a:ext cx="3024188" cy="138499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SLOŽENÍ TĚLA</a:t>
            </a:r>
          </a:p>
          <a:p>
            <a:pPr algn="ctr">
              <a:spcBef>
                <a:spcPct val="50000"/>
              </a:spcBef>
              <a:buNone/>
            </a:pP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podle </a:t>
            </a:r>
            <a:r>
              <a:rPr lang="cs-CZ" altLang="cs-CZ" sz="2000" dirty="0" err="1">
                <a:solidFill>
                  <a:schemeClr val="accent1">
                    <a:lumMod val="75000"/>
                  </a:schemeClr>
                </a:solidFill>
              </a:rPr>
              <a:t>Matiegky</a:t>
            </a:r>
            <a:endParaRPr lang="cs-CZ" altLang="cs-CZ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(kg,%)</a:t>
            </a:r>
          </a:p>
        </p:txBody>
      </p:sp>
      <p:graphicFrame>
        <p:nvGraphicFramePr>
          <p:cNvPr id="2" name="Group 137">
            <a:extLst>
              <a:ext uri="{FF2B5EF4-FFF2-40B4-BE49-F238E27FC236}">
                <a16:creationId xmlns:a16="http://schemas.microsoft.com/office/drawing/2014/main" id="{928E3217-9DF8-AD8F-C54F-D97AFF2E5014}"/>
              </a:ext>
            </a:extLst>
          </p:cNvPr>
          <p:cNvGraphicFramePr>
            <a:graphicFrameLocks noGrp="1"/>
          </p:cNvGraphicFramePr>
          <p:nvPr/>
        </p:nvGraphicFramePr>
        <p:xfrm>
          <a:off x="123822" y="3679641"/>
          <a:ext cx="3655665" cy="2858928"/>
        </p:xfrm>
        <a:graphic>
          <a:graphicData uri="http://schemas.openxmlformats.org/drawingml/2006/table">
            <a:tbl>
              <a:tblPr/>
              <a:tblGrid>
                <a:gridCol w="1513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8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Složky těla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(%)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MUŽI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ŽENY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Kosterní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21 - 1</a:t>
                      </a: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- 20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Svalová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40 - 48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35 - 43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Tuková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- 2</a:t>
                      </a: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</a:t>
                      </a: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bytek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20 - 28 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15 - 30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Imped1">
            <a:extLst>
              <a:ext uri="{FF2B5EF4-FFF2-40B4-BE49-F238E27FC236}">
                <a16:creationId xmlns:a16="http://schemas.microsoft.com/office/drawing/2014/main" id="{58676557-BB8E-EC21-CBBA-A8B99270E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9" r="2038" b="14774"/>
          <a:stretch/>
        </p:blipFill>
        <p:spPr bwMode="auto">
          <a:xfrm>
            <a:off x="6759817" y="1389144"/>
            <a:ext cx="4750755" cy="351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5">
            <a:extLst>
              <a:ext uri="{FF2B5EF4-FFF2-40B4-BE49-F238E27FC236}">
                <a16:creationId xmlns:a16="http://schemas.microsoft.com/office/drawing/2014/main" id="{BBE19B5A-E11A-F14F-0A26-ED55EF815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4"/>
            <a:ext cx="8569325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BIO-IMPEDANČNÍ METODY pro stanovení </a:t>
            </a:r>
            <a:r>
              <a:rPr lang="cs-CZ" altLang="cs-CZ" sz="2000" b="1" dirty="0">
                <a:solidFill>
                  <a:srgbClr val="FF0000"/>
                </a:solidFill>
              </a:rPr>
              <a:t>složek těla</a:t>
            </a:r>
            <a:endParaRPr lang="en-GB" altLang="cs-CZ" sz="2000" b="1" dirty="0">
              <a:solidFill>
                <a:srgbClr val="FF0000"/>
              </a:solidFill>
            </a:endParaRPr>
          </a:p>
        </p:txBody>
      </p:sp>
      <p:pic>
        <p:nvPicPr>
          <p:cNvPr id="60420" name="Picture 4" descr="OmronFat">
            <a:extLst>
              <a:ext uri="{FF2B5EF4-FFF2-40B4-BE49-F238E27FC236}">
                <a16:creationId xmlns:a16="http://schemas.microsoft.com/office/drawing/2014/main" id="{4F58C79E-CB12-5248-F3C3-0D0A1C50F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8447" r="9170" b="11320"/>
          <a:stretch/>
        </p:blipFill>
        <p:spPr bwMode="auto">
          <a:xfrm>
            <a:off x="7028135" y="4970793"/>
            <a:ext cx="2055317" cy="148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Obrázek 1">
            <a:extLst>
              <a:ext uri="{FF2B5EF4-FFF2-40B4-BE49-F238E27FC236}">
                <a16:creationId xmlns:a16="http://schemas.microsoft.com/office/drawing/2014/main" id="{2B9DE6D6-A910-538B-3901-825ED01B3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8" y="4955585"/>
            <a:ext cx="2129943" cy="169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Obrázek 4">
            <a:extLst>
              <a:ext uri="{FF2B5EF4-FFF2-40B4-BE49-F238E27FC236}">
                <a16:creationId xmlns:a16="http://schemas.microsoft.com/office/drawing/2014/main" id="{CC8E7F5F-5B82-413E-16E7-A837FDAFA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013" y="4935267"/>
            <a:ext cx="2004554" cy="155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ovéPole 9">
            <a:extLst>
              <a:ext uri="{FF2B5EF4-FFF2-40B4-BE49-F238E27FC236}">
                <a16:creationId xmlns:a16="http://schemas.microsoft.com/office/drawing/2014/main" id="{64954322-64ED-7049-B0B7-53D7C9E7F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674688"/>
            <a:ext cx="8569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Impedance (zdánlivý odpor) vůči střídavému elektrickému proudu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40851A2-0452-525F-5C5C-9E20F1457220}"/>
              </a:ext>
            </a:extLst>
          </p:cNvPr>
          <p:cNvSpPr txBox="1"/>
          <p:nvPr/>
        </p:nvSpPr>
        <p:spPr>
          <a:xfrm>
            <a:off x="681428" y="1106984"/>
            <a:ext cx="4989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Dobré výsledky </a:t>
            </a:r>
            <a:r>
              <a:rPr lang="cs-CZ" sz="2000" dirty="0" err="1"/>
              <a:t>čtyřelektrodových</a:t>
            </a:r>
            <a:r>
              <a:rPr lang="cs-CZ" sz="2000" dirty="0"/>
              <a:t> systémů</a:t>
            </a:r>
          </a:p>
          <a:p>
            <a:r>
              <a:rPr lang="cs-CZ" sz="2000" dirty="0"/>
              <a:t>s analýzou celého těla: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3A4E972-A4F8-CE97-AA39-51C375B115E3}"/>
              </a:ext>
            </a:extLst>
          </p:cNvPr>
          <p:cNvSpPr txBox="1"/>
          <p:nvPr/>
        </p:nvSpPr>
        <p:spPr>
          <a:xfrm>
            <a:off x="6383685" y="1106984"/>
            <a:ext cx="53995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 Nesprávné výsledky dvouelektrodových systémů</a:t>
            </a:r>
          </a:p>
          <a:p>
            <a:r>
              <a:rPr lang="cs-CZ" sz="2000" dirty="0"/>
              <a:t>s analýzou pouze horních nebo dolních končetin:</a:t>
            </a:r>
          </a:p>
        </p:txBody>
      </p:sp>
      <p:pic>
        <p:nvPicPr>
          <p:cNvPr id="6" name="Picture 2" descr="inbody_230">
            <a:extLst>
              <a:ext uri="{FF2B5EF4-FFF2-40B4-BE49-F238E27FC236}">
                <a16:creationId xmlns:a16="http://schemas.microsoft.com/office/drawing/2014/main" id="{698EB476-D927-99F1-FA7E-A1C62E5CF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3842" r="4962" b="2213"/>
          <a:stretch/>
        </p:blipFill>
        <p:spPr bwMode="auto">
          <a:xfrm>
            <a:off x="4508901" y="3489720"/>
            <a:ext cx="2250916" cy="324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QuadScan">
            <a:extLst>
              <a:ext uri="{FF2B5EF4-FFF2-40B4-BE49-F238E27FC236}">
                <a16:creationId xmlns:a16="http://schemas.microsoft.com/office/drawing/2014/main" id="{DE84B5E2-6775-450A-F8E1-4AC8BFB03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8202" r="8664" b="6235"/>
          <a:stretch/>
        </p:blipFill>
        <p:spPr>
          <a:xfrm>
            <a:off x="493999" y="4955585"/>
            <a:ext cx="1853760" cy="16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614D9B83-04A9-C83A-0AC1-11F56B94E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2101" r="7435" b="2511"/>
          <a:stretch/>
        </p:blipFill>
        <p:spPr bwMode="auto">
          <a:xfrm>
            <a:off x="681428" y="1814687"/>
            <a:ext cx="4989689" cy="287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body_230">
            <a:extLst>
              <a:ext uri="{FF2B5EF4-FFF2-40B4-BE49-F238E27FC236}">
                <a16:creationId xmlns:a16="http://schemas.microsoft.com/office/drawing/2014/main" id="{72320154-DBEE-AF8C-8EFF-B56ABA82A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3842" r="4962" b="2213"/>
          <a:stretch/>
        </p:blipFill>
        <p:spPr bwMode="auto">
          <a:xfrm>
            <a:off x="4310304" y="3962090"/>
            <a:ext cx="1975640" cy="285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Obrázek 2">
            <a:extLst>
              <a:ext uri="{FF2B5EF4-FFF2-40B4-BE49-F238E27FC236}">
                <a16:creationId xmlns:a16="http://schemas.microsoft.com/office/drawing/2014/main" id="{1A31BDFF-EF22-6366-D98A-45C3C98FA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026" y="2203473"/>
            <a:ext cx="2446111" cy="23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5">
            <a:extLst>
              <a:ext uri="{FF2B5EF4-FFF2-40B4-BE49-F238E27FC236}">
                <a16:creationId xmlns:a16="http://schemas.microsoft.com/office/drawing/2014/main" id="{BED71114-6A1E-0A97-405A-59BAEF4E2BA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8848" y="568362"/>
            <a:ext cx="6181430" cy="166951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1">
                    <a:lumMod val="75000"/>
                  </a:schemeClr>
                </a:solidFill>
              </a:rPr>
              <a:t>BodyStat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měří a počítá, mj.: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Intra- a Extra-celulární voda (l, %)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Celkové množství vody (l)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Tělesný tuk (kg, %), Tukuprostá hmota (kg, %)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Klidový metabolický obrat (</a:t>
            </a:r>
            <a:r>
              <a:rPr lang="cs-CZ" altLang="cs-CZ" sz="2000" dirty="0" err="1">
                <a:solidFill>
                  <a:schemeClr val="accent2">
                    <a:lumMod val="50000"/>
                  </a:schemeClr>
                </a:solidFill>
              </a:rPr>
              <a:t>Basal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altLang="cs-CZ" sz="2000" dirty="0" err="1">
                <a:solidFill>
                  <a:schemeClr val="accent2">
                    <a:lumMod val="50000"/>
                  </a:schemeClr>
                </a:solidFill>
              </a:rPr>
              <a:t>Metabolic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altLang="cs-CZ" sz="2000" dirty="0" err="1">
                <a:solidFill>
                  <a:schemeClr val="accent2">
                    <a:lumMod val="50000"/>
                  </a:schemeClr>
                </a:solidFill>
              </a:rPr>
              <a:t>Rate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- BMR)</a:t>
            </a:r>
          </a:p>
        </p:txBody>
      </p:sp>
      <p:pic>
        <p:nvPicPr>
          <p:cNvPr id="62469" name="Picture 6" descr="QuadScan">
            <a:extLst>
              <a:ext uri="{FF2B5EF4-FFF2-40B4-BE49-F238E27FC236}">
                <a16:creationId xmlns:a16="http://schemas.microsoft.com/office/drawing/2014/main" id="{6BD27FEA-FB04-EBD3-0A90-FE5E04931A4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8202" r="8664" b="6235"/>
          <a:stretch/>
        </p:blipFill>
        <p:spPr>
          <a:xfrm>
            <a:off x="474133" y="4763911"/>
            <a:ext cx="2068010" cy="18175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0" name="Text Box 10">
            <a:extLst>
              <a:ext uri="{FF2B5EF4-FFF2-40B4-BE49-F238E27FC236}">
                <a16:creationId xmlns:a16="http://schemas.microsoft.com/office/drawing/2014/main" id="{33C4EFDF-07C6-E3D7-0195-3BD367B7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069" y="111960"/>
            <a:ext cx="560066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BIO-ELEKTRO-IMPEDANCE – </a:t>
            </a: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</a:rPr>
              <a:t>složení těla</a:t>
            </a:r>
            <a:endParaRPr lang="en-GB" alt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2471" name="Obrázek 1">
            <a:extLst>
              <a:ext uri="{FF2B5EF4-FFF2-40B4-BE49-F238E27FC236}">
                <a16:creationId xmlns:a16="http://schemas.microsoft.com/office/drawing/2014/main" id="{C362D46D-760F-3E69-6ADF-7F7694D93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8" y="2237874"/>
            <a:ext cx="2363295" cy="23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Obrázek 1">
            <a:extLst>
              <a:ext uri="{FF2B5EF4-FFF2-40B4-BE49-F238E27FC236}">
                <a16:creationId xmlns:a16="http://schemas.microsoft.com/office/drawing/2014/main" id="{F73521E1-77D0-7164-4CFC-F80E053E8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47" y="0"/>
            <a:ext cx="5207605" cy="363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B715B03-57A0-653C-55F2-8DAFAF662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53" y="3962090"/>
            <a:ext cx="2818857" cy="28959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A24C9D7-7171-B6A9-965E-FAB1A3459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"/>
          <a:stretch/>
        </p:blipFill>
        <p:spPr bwMode="auto">
          <a:xfrm>
            <a:off x="9327805" y="3962090"/>
            <a:ext cx="2792444" cy="28959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1">
            <a:extLst>
              <a:ext uri="{FF2B5EF4-FFF2-40B4-BE49-F238E27FC236}">
                <a16:creationId xmlns:a16="http://schemas.microsoft.com/office/drawing/2014/main" id="{2FECC94C-179F-3E37-AD09-16830255D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277" y="3561980"/>
            <a:ext cx="5759971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Inbody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.. segmentová analýza trupu a končetin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22C74D-EE7A-CAEF-7FEB-2BDE00D1801F}"/>
              </a:ext>
            </a:extLst>
          </p:cNvPr>
          <p:cNvSpPr txBox="1"/>
          <p:nvPr/>
        </p:nvSpPr>
        <p:spPr>
          <a:xfrm>
            <a:off x="7442154" y="3888617"/>
            <a:ext cx="41568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Svaly	  	     	    Tuk</a:t>
            </a:r>
            <a:endParaRPr lang="cs-CZ" sz="2000" b="1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DEXA3">
            <a:extLst>
              <a:ext uri="{FF2B5EF4-FFF2-40B4-BE49-F238E27FC236}">
                <a16:creationId xmlns:a16="http://schemas.microsoft.com/office/drawing/2014/main" id="{2BA80660-69BC-9626-94E8-8D56AF2C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99" y="1873955"/>
            <a:ext cx="5660914" cy="378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8">
            <a:extLst>
              <a:ext uri="{FF2B5EF4-FFF2-40B4-BE49-F238E27FC236}">
                <a16:creationId xmlns:a16="http://schemas.microsoft.com/office/drawing/2014/main" id="{D2DD5923-DDA7-42C6-388D-4BCAC6D6E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88" y="447499"/>
            <a:ext cx="6688137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D(E)XA = </a:t>
            </a:r>
            <a:r>
              <a:rPr lang="cs-CZ" altLang="cs-CZ" sz="2400" dirty="0" err="1"/>
              <a:t>Dual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Energy</a:t>
            </a:r>
            <a:r>
              <a:rPr lang="cs-CZ" altLang="cs-CZ" sz="2400" dirty="0"/>
              <a:t> X-</a:t>
            </a:r>
            <a:r>
              <a:rPr lang="cs-CZ" altLang="cs-CZ" sz="2400" dirty="0" err="1"/>
              <a:t>ray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Absorptiometry</a:t>
            </a:r>
            <a:endParaRPr lang="cs-CZ" altLang="cs-CZ" sz="2400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složení těla (kosti, svaly, břišní tuk aj.)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00D6710-B265-2DAE-8108-AEE853BE5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223" y="160051"/>
            <a:ext cx="4758089" cy="653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Obrázek 3">
            <a:extLst>
              <a:ext uri="{FF2B5EF4-FFF2-40B4-BE49-F238E27FC236}">
                <a16:creationId xmlns:a16="http://schemas.microsoft.com/office/drawing/2014/main" id="{AF190456-52F3-B97C-0EC4-838AE1B8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809626"/>
            <a:ext cx="655320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Obdélník 4">
            <a:extLst>
              <a:ext uri="{FF2B5EF4-FFF2-40B4-BE49-F238E27FC236}">
                <a16:creationId xmlns:a16="http://schemas.microsoft.com/office/drawing/2014/main" id="{E8B9346D-A3A0-F3BF-1168-F467DE979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6237289"/>
            <a:ext cx="6553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/>
              <a:t>https://www.ubagroup.com/lionkingonline/2012b/files/assets/basic-html/page39.html</a:t>
            </a:r>
          </a:p>
        </p:txBody>
      </p:sp>
      <p:sp>
        <p:nvSpPr>
          <p:cNvPr id="67588" name="Text Box 8">
            <a:extLst>
              <a:ext uri="{FF2B5EF4-FFF2-40B4-BE49-F238E27FC236}">
                <a16:creationId xmlns:a16="http://schemas.microsoft.com/office/drawing/2014/main" id="{F8F70566-7098-70EC-6AE9-45D434097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88913"/>
            <a:ext cx="8496300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TYP ROZLOŽENÍ TUKU</a:t>
            </a:r>
          </a:p>
        </p:txBody>
      </p:sp>
      <p:sp>
        <p:nvSpPr>
          <p:cNvPr id="2" name="Šipka doprava 1">
            <a:extLst>
              <a:ext uri="{FF2B5EF4-FFF2-40B4-BE49-F238E27FC236}">
                <a16:creationId xmlns:a16="http://schemas.microsoft.com/office/drawing/2014/main" id="{36DDC7CA-25AA-E4FC-BFF4-D300F2C1892D}"/>
              </a:ext>
            </a:extLst>
          </p:cNvPr>
          <p:cNvSpPr/>
          <p:nvPr/>
        </p:nvSpPr>
        <p:spPr>
          <a:xfrm>
            <a:off x="1558926" y="3068638"/>
            <a:ext cx="2016125" cy="1223962"/>
          </a:xfrm>
          <a:prstGeom prst="rightArrow">
            <a:avLst/>
          </a:prstGeom>
          <a:solidFill>
            <a:srgbClr val="FFCCC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rgbClr val="002060"/>
                </a:solidFill>
              </a:rPr>
              <a:t>ANDROIDNÍ</a:t>
            </a:r>
          </a:p>
          <a:p>
            <a:pPr algn="ctr">
              <a:defRPr/>
            </a:pPr>
            <a:r>
              <a:rPr lang="cs-CZ" dirty="0">
                <a:solidFill>
                  <a:srgbClr val="002060"/>
                </a:solidFill>
              </a:rPr>
              <a:t>(jablko)</a:t>
            </a:r>
          </a:p>
        </p:txBody>
      </p:sp>
      <p:sp>
        <p:nvSpPr>
          <p:cNvPr id="3" name="Šipka doleva 2">
            <a:extLst>
              <a:ext uri="{FF2B5EF4-FFF2-40B4-BE49-F238E27FC236}">
                <a16:creationId xmlns:a16="http://schemas.microsoft.com/office/drawing/2014/main" id="{A7A062E2-0E05-E2E9-7F50-927B67BFD6AC}"/>
              </a:ext>
            </a:extLst>
          </p:cNvPr>
          <p:cNvSpPr/>
          <p:nvPr/>
        </p:nvSpPr>
        <p:spPr>
          <a:xfrm>
            <a:off x="8688388" y="3068638"/>
            <a:ext cx="1871662" cy="1223962"/>
          </a:xfrm>
          <a:prstGeom prst="leftArrow">
            <a:avLst/>
          </a:prstGeom>
          <a:solidFill>
            <a:srgbClr val="E9EDB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rgbClr val="002060"/>
                </a:solidFill>
              </a:rPr>
              <a:t>GYNOIDNÍ</a:t>
            </a:r>
          </a:p>
          <a:p>
            <a:pPr algn="ctr">
              <a:defRPr/>
            </a:pPr>
            <a:r>
              <a:rPr lang="cs-CZ" dirty="0">
                <a:solidFill>
                  <a:srgbClr val="002060"/>
                </a:solidFill>
              </a:rPr>
              <a:t>(hruška)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509A2302-6B06-E63B-47A6-BA8279161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3"/>
            <a:ext cx="85693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/>
              <a:t>TYP ROZLOŽENÍ TUKU a POMĚR OBVODU PASU a </a:t>
            </a:r>
            <a:r>
              <a:rPr lang="cs-CZ" altLang="cs-CZ" sz="2400" dirty="0" err="1"/>
              <a:t>BOK</a:t>
            </a:r>
            <a:r>
              <a:rPr lang="cs-CZ" altLang="cs-CZ" sz="2400" cap="all" dirty="0" err="1"/>
              <a:t>ů</a:t>
            </a:r>
            <a:endParaRPr lang="cs-CZ" altLang="cs-CZ" sz="2400" cap="all" dirty="0"/>
          </a:p>
        </p:txBody>
      </p:sp>
      <p:pic>
        <p:nvPicPr>
          <p:cNvPr id="68611" name="Obrázek 1">
            <a:extLst>
              <a:ext uri="{FF2B5EF4-FFF2-40B4-BE49-F238E27FC236}">
                <a16:creationId xmlns:a16="http://schemas.microsoft.com/office/drawing/2014/main" id="{C625D592-3EFF-33C2-DDE7-21A8C269F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9" y="906463"/>
            <a:ext cx="4321175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Obdélník 2">
            <a:extLst>
              <a:ext uri="{FF2B5EF4-FFF2-40B4-BE49-F238E27FC236}">
                <a16:creationId xmlns:a16="http://schemas.microsoft.com/office/drawing/2014/main" id="{5D42BB9B-9129-E1F8-D32B-7576E3EB50A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33282" y="3663157"/>
            <a:ext cx="2987675" cy="214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800"/>
              <a:t>http://alphalipid-farhan.blogspot.cz/2011_03_01_archive.html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0BC155E-A4DB-4284-64C0-82ED38891B47}"/>
              </a:ext>
            </a:extLst>
          </p:cNvPr>
          <p:cNvGraphicFramePr>
            <a:graphicFrameLocks noGrp="1"/>
          </p:cNvGraphicFramePr>
          <p:nvPr/>
        </p:nvGraphicFramePr>
        <p:xfrm>
          <a:off x="4079875" y="6018214"/>
          <a:ext cx="4465638" cy="82232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805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1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b="1" dirty="0">
                        <a:effectLst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Zvýšené riziko</a:t>
                      </a:r>
                      <a:endParaRPr lang="cs-CZ" sz="1800" b="1">
                        <a:effectLst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effectLst/>
                        </a:rPr>
                        <a:t>Vysoké riziko</a:t>
                      </a:r>
                      <a:endParaRPr lang="cs-CZ" sz="1800" b="1" dirty="0">
                        <a:effectLst/>
                      </a:endParaRPr>
                    </a:p>
                  </a:txBody>
                  <a:tcPr marL="68570" marR="6857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r>
                        <a:rPr lang="cs-CZ" sz="1800">
                          <a:effectLst/>
                        </a:rPr>
                        <a:t>Muži</a:t>
                      </a: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&gt; 94 cm</a:t>
                      </a: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&gt; 102 cm</a:t>
                      </a:r>
                    </a:p>
                  </a:txBody>
                  <a:tcPr marL="68570" marR="6857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r>
                        <a:rPr lang="cs-CZ" sz="1800">
                          <a:effectLst/>
                        </a:rPr>
                        <a:t>Ženy</a:t>
                      </a: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&gt; 80 cm</a:t>
                      </a: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&gt;88 cm</a:t>
                      </a:r>
                    </a:p>
                  </a:txBody>
                  <a:tcPr marL="68570" marR="6857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8631" name="Obdélník 5">
            <a:extLst>
              <a:ext uri="{FF2B5EF4-FFF2-40B4-BE49-F238E27FC236}">
                <a16:creationId xmlns:a16="http://schemas.microsoft.com/office/drawing/2014/main" id="{BA99AD7E-36CD-BFB4-3C70-91221E2F9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632450"/>
            <a:ext cx="8569325" cy="3683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FFFF00"/>
                </a:solidFill>
              </a:rPr>
              <a:t>Riziko kardiovaskulárních a metabolických komplikací obezity </a:t>
            </a:r>
            <a:r>
              <a:rPr lang="cs-CZ" altLang="cs-CZ" sz="1800" b="1" i="1">
                <a:solidFill>
                  <a:srgbClr val="FFFF00"/>
                </a:solidFill>
              </a:rPr>
              <a:t>podle obvodu pasu</a:t>
            </a:r>
            <a:endParaRPr lang="cs-CZ" altLang="cs-CZ" sz="1800" b="1">
              <a:solidFill>
                <a:srgbClr val="FFFF00"/>
              </a:solidFill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3255557C-195B-590D-070E-002F06D2563C}"/>
              </a:ext>
            </a:extLst>
          </p:cNvPr>
          <p:cNvGraphicFramePr>
            <a:graphicFrameLocks noGrp="1"/>
          </p:cNvGraphicFramePr>
          <p:nvPr/>
        </p:nvGraphicFramePr>
        <p:xfrm>
          <a:off x="1847851" y="1133476"/>
          <a:ext cx="8569325" cy="82391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1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8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5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4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r>
                        <a:rPr lang="cs-CZ" sz="1800" dirty="0">
                          <a:effectLst/>
                        </a:rPr>
                        <a:t> 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Spíše periferní</a:t>
                      </a:r>
                    </a:p>
                  </a:txBody>
                  <a:tcPr marL="68565" marR="685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Vyrovnaná</a:t>
                      </a:r>
                    </a:p>
                  </a:txBody>
                  <a:tcPr marL="68565" marR="685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Spíše centrální</a:t>
                      </a:r>
                    </a:p>
                  </a:txBody>
                  <a:tcPr marL="68565" marR="685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Centrální riziková</a:t>
                      </a:r>
                    </a:p>
                  </a:txBody>
                  <a:tcPr marL="68565" marR="6856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r>
                        <a:rPr lang="cs-CZ" sz="1800">
                          <a:effectLst/>
                        </a:rPr>
                        <a:t>Muži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&lt; 0,85</a:t>
                      </a:r>
                    </a:p>
                  </a:txBody>
                  <a:tcPr marL="68565" marR="685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0,85 – 0,90</a:t>
                      </a:r>
                    </a:p>
                  </a:txBody>
                  <a:tcPr marL="68565" marR="685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0,90 – 0,95</a:t>
                      </a:r>
                    </a:p>
                  </a:txBody>
                  <a:tcPr marL="68565" marR="685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&gt; 0,95</a:t>
                      </a:r>
                    </a:p>
                  </a:txBody>
                  <a:tcPr marL="68565" marR="6856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r>
                        <a:rPr lang="cs-CZ" sz="1800">
                          <a:effectLst/>
                        </a:rPr>
                        <a:t>Ženy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&lt; 0,75</a:t>
                      </a:r>
                    </a:p>
                  </a:txBody>
                  <a:tcPr marL="68565" marR="685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solidFill>
                            <a:srgbClr val="0070C0"/>
                          </a:solidFill>
                          <a:effectLst/>
                        </a:rPr>
                        <a:t>0,75 - 0,80</a:t>
                      </a:r>
                    </a:p>
                  </a:txBody>
                  <a:tcPr marL="68565" marR="685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0,80 – 0,85</a:t>
                      </a:r>
                    </a:p>
                  </a:txBody>
                  <a:tcPr marL="68565" marR="685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&gt; 0,85</a:t>
                      </a:r>
                    </a:p>
                  </a:txBody>
                  <a:tcPr marL="68565" marR="6856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8658" name="Obdélník 7">
            <a:extLst>
              <a:ext uri="{FF2B5EF4-FFF2-40B4-BE49-F238E27FC236}">
                <a16:creationId xmlns:a16="http://schemas.microsoft.com/office/drawing/2014/main" id="{3AD12285-C907-E674-528F-53786DA3B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747714"/>
            <a:ext cx="8569325" cy="36988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FFFF00"/>
                </a:solidFill>
              </a:rPr>
              <a:t>Typy distribuce tuku </a:t>
            </a:r>
            <a:r>
              <a:rPr lang="cs-CZ" altLang="cs-CZ" sz="1800" b="1" i="1">
                <a:solidFill>
                  <a:srgbClr val="FFFF00"/>
                </a:solidFill>
              </a:rPr>
              <a:t>podle indexu WHR (waist hip ratio)</a:t>
            </a:r>
            <a:endParaRPr lang="cs-CZ" altLang="cs-CZ" sz="1800" b="1">
              <a:solidFill>
                <a:srgbClr val="FFFF00"/>
              </a:solidFill>
            </a:endParaRPr>
          </a:p>
        </p:txBody>
      </p:sp>
      <p:sp>
        <p:nvSpPr>
          <p:cNvPr id="68659" name="Obdélník 8">
            <a:extLst>
              <a:ext uri="{FF2B5EF4-FFF2-40B4-BE49-F238E27FC236}">
                <a16:creationId xmlns:a16="http://schemas.microsoft.com/office/drawing/2014/main" id="{923A1D9F-972E-AD8A-BAC4-0D1C6B8523D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38307" y="4233069"/>
            <a:ext cx="5003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chemeClr val="bg1"/>
                </a:solidFill>
              </a:rPr>
              <a:t>http://www.sportvital.cz/sport/testy/spocitejte-si/co-je-pomer-obvodu-pasu-a-boku-whr/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6BD5EBB-43F0-8321-E9B3-AC1F55DFDB36}"/>
              </a:ext>
            </a:extLst>
          </p:cNvPr>
          <p:cNvSpPr txBox="1"/>
          <p:nvPr/>
        </p:nvSpPr>
        <p:spPr>
          <a:xfrm>
            <a:off x="1703388" y="2405064"/>
            <a:ext cx="3827462" cy="258603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</a:rPr>
              <a:t>Obvod pasu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1"/>
                </a:solidFill>
              </a:rPr>
              <a:t>horizontálně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1"/>
                </a:solidFill>
              </a:rPr>
              <a:t>ve výši střední roviny mezi dolním žebrem a horním okrajem kyčelní kosti</a:t>
            </a:r>
          </a:p>
          <a:p>
            <a:pPr>
              <a:defRPr/>
            </a:pPr>
            <a:r>
              <a:rPr lang="cs-CZ" b="1" dirty="0">
                <a:solidFill>
                  <a:srgbClr val="FFFF00"/>
                </a:solidFill>
              </a:rPr>
              <a:t>Obvod boků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1"/>
                </a:solidFill>
              </a:rPr>
              <a:t>horizontálně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1"/>
                </a:solidFill>
              </a:rPr>
              <a:t>ve výši největšího obvodu hýždí</a:t>
            </a:r>
          </a:p>
          <a:p>
            <a:pPr algn="r">
              <a:defRPr/>
            </a:pPr>
            <a:r>
              <a:rPr lang="cs-CZ" dirty="0">
                <a:solidFill>
                  <a:schemeClr val="bg1"/>
                </a:solidFill>
              </a:rPr>
              <a:t>(WHO)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ázek 1">
            <a:extLst>
              <a:ext uri="{FF2B5EF4-FFF2-40B4-BE49-F238E27FC236}">
                <a16:creationId xmlns:a16="http://schemas.microsoft.com/office/drawing/2014/main" id="{36D6EEEF-A1A5-03BA-00C5-1C6034665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49363"/>
            <a:ext cx="85598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Obdélník 2">
            <a:extLst>
              <a:ext uri="{FF2B5EF4-FFF2-40B4-BE49-F238E27FC236}">
                <a16:creationId xmlns:a16="http://schemas.microsoft.com/office/drawing/2014/main" id="{00953A2E-5C9A-0967-9355-3FF76D885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229226"/>
            <a:ext cx="85693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/>
              <a:t>http://www.surgicalmall.com/product/273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BE488107-EC2B-F5B7-BE66-1BC782F2C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3"/>
            <a:ext cx="8569325" cy="1016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>
                <a:solidFill>
                  <a:srgbClr val="002060"/>
                </a:solidFill>
              </a:rPr>
              <a:t>TUKOVÁ a SVALOVÁ SLOŽKA, KLIDOVÝ METABOLIZMUS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400" cap="all" dirty="0">
                <a:solidFill>
                  <a:srgbClr val="008000"/>
                </a:solidFill>
              </a:rPr>
              <a:t>„TĚLESNÝ VĚK“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Antrop19">
            <a:extLst>
              <a:ext uri="{FF2B5EF4-FFF2-40B4-BE49-F238E27FC236}">
                <a16:creationId xmlns:a16="http://schemas.microsoft.com/office/drawing/2014/main" id="{C60AE2F6-EDDD-A469-7BA1-E539B2E89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0" t="14467" r="19666"/>
          <a:stretch/>
        </p:blipFill>
        <p:spPr bwMode="auto">
          <a:xfrm>
            <a:off x="1611208" y="1262331"/>
            <a:ext cx="3562598" cy="54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5">
            <a:extLst>
              <a:ext uri="{FF2B5EF4-FFF2-40B4-BE49-F238E27FC236}">
                <a16:creationId xmlns:a16="http://schemas.microsoft.com/office/drawing/2014/main" id="{29AEF39D-7CED-2839-B497-15B0DCAFE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04" y="125787"/>
            <a:ext cx="11602191" cy="107721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SOMATOTYPOLOGIE (</a:t>
            </a:r>
            <a:r>
              <a:rPr lang="cs-CZ" altLang="cs-CZ" sz="2800" b="1" dirty="0" err="1">
                <a:solidFill>
                  <a:schemeClr val="accent1">
                    <a:lumMod val="75000"/>
                  </a:schemeClr>
                </a:solidFill>
              </a:rPr>
              <a:t>Kretschmer</a:t>
            </a:r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, 1921)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Astenik – EKTOMORF, Atlet – MESOMORF, Pyknik - ENDOMORF</a:t>
            </a:r>
            <a:endParaRPr lang="en-GB" altLang="cs-CZ" sz="2400" b="1" dirty="0">
              <a:solidFill>
                <a:schemeClr val="accent2"/>
              </a:solidFill>
            </a:endParaRPr>
          </a:p>
        </p:txBody>
      </p:sp>
      <p:pic>
        <p:nvPicPr>
          <p:cNvPr id="2" name="Picture 4" descr="Antrop30">
            <a:extLst>
              <a:ext uri="{FF2B5EF4-FFF2-40B4-BE49-F238E27FC236}">
                <a16:creationId xmlns:a16="http://schemas.microsoft.com/office/drawing/2014/main" id="{E81F2C6A-98BF-3E96-273A-66714B90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3" y="1350238"/>
            <a:ext cx="4370324" cy="53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Antrop38">
            <a:extLst>
              <a:ext uri="{FF2B5EF4-FFF2-40B4-BE49-F238E27FC236}">
                <a16:creationId xmlns:a16="http://schemas.microsoft.com/office/drawing/2014/main" id="{DB411D43-BC95-0105-AACE-8223833D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39" y="836613"/>
            <a:ext cx="9459521" cy="583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5">
            <a:extLst>
              <a:ext uri="{FF2B5EF4-FFF2-40B4-BE49-F238E27FC236}">
                <a16:creationId xmlns:a16="http://schemas.microsoft.com/office/drawing/2014/main" id="{8DEFFEE0-012D-844C-810D-35082FF4C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88913"/>
            <a:ext cx="8640763" cy="400050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SOMATOTYP (Heath </a:t>
            </a:r>
            <a:r>
              <a:rPr lang="en-US" altLang="cs-CZ" sz="2000" b="1">
                <a:solidFill>
                  <a:schemeClr val="accent2"/>
                </a:solidFill>
              </a:rPr>
              <a:t>&amp; </a:t>
            </a:r>
            <a:r>
              <a:rPr lang="cs-CZ" altLang="cs-CZ" sz="2000" b="1">
                <a:solidFill>
                  <a:schemeClr val="accent2"/>
                </a:solidFill>
              </a:rPr>
              <a:t>Carter)</a:t>
            </a:r>
            <a:endParaRPr lang="en-GB" altLang="cs-CZ" sz="2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</TotalTime>
  <Words>5503</Words>
  <Application>Microsoft Office PowerPoint</Application>
  <PresentationFormat>Širokoúhlá obrazovka</PresentationFormat>
  <Paragraphs>931</Paragraphs>
  <Slides>103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103</vt:i4>
      </vt:variant>
    </vt:vector>
  </HeadingPairs>
  <TitlesOfParts>
    <vt:vector size="111" baseType="lpstr">
      <vt:lpstr>Arial</vt:lpstr>
      <vt:lpstr>Calibri</vt:lpstr>
      <vt:lpstr>Calibri Light</vt:lpstr>
      <vt:lpstr>Courier New</vt:lpstr>
      <vt:lpstr>Monotype Corsiva</vt:lpstr>
      <vt:lpstr>Symbol</vt:lpstr>
      <vt:lpstr>Times New Roman</vt:lpstr>
      <vt:lpstr>Motiv Office</vt:lpstr>
      <vt:lpstr>Fyziologie tělesné zátěže PŘEDNÁŠKA 2/4 Jan Novotný, říjen 2024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VYTRVALOST. ZÁTĚŽ → OXIDAČNÍ STRES → Rhabdomyolýza + PITÍ HYPOTONICKÉHO NÁPOJE → Hyponatrémie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Variabilita srdeční frekvence - HRV</vt:lpstr>
      <vt:lpstr>Prezentace aplikace PowerPoint</vt:lpstr>
      <vt:lpstr>Prezentace aplikace PowerPoint</vt:lpstr>
      <vt:lpstr>VariaCardio TF4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VELIKOST HRUDNÍKU VITÁLNÍ KAPACITA PLIC (spirometrie)</vt:lpstr>
      <vt:lpstr>Prezentace aplikace PowerPoint</vt:lpstr>
      <vt:lpstr>Prezentace aplikace PowerPoint</vt:lpstr>
      <vt:lpstr>Prezentace aplikace PowerPoint</vt:lpstr>
      <vt:lpstr>tvar páteře (DTP-2)</vt:lpstr>
      <vt:lpstr>tvar páteře (DTP-2)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FTZ P2</dc:title>
  <dc:creator>Jan Novotný</dc:creator>
  <cp:lastModifiedBy>Jan Novotný</cp:lastModifiedBy>
  <cp:revision>224</cp:revision>
  <dcterms:created xsi:type="dcterms:W3CDTF">2023-09-22T09:05:14Z</dcterms:created>
  <dcterms:modified xsi:type="dcterms:W3CDTF">2024-10-02T07:38:24Z</dcterms:modified>
</cp:coreProperties>
</file>