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257" r:id="rId3"/>
    <p:sldId id="482" r:id="rId4"/>
    <p:sldId id="527" r:id="rId5"/>
    <p:sldId id="305" r:id="rId6"/>
    <p:sldId id="523" r:id="rId7"/>
    <p:sldId id="526" r:id="rId8"/>
    <p:sldId id="260" r:id="rId9"/>
    <p:sldId id="343" r:id="rId10"/>
    <p:sldId id="351" r:id="rId11"/>
    <p:sldId id="350" r:id="rId12"/>
    <p:sldId id="280" r:id="rId13"/>
    <p:sldId id="349" r:id="rId14"/>
    <p:sldId id="531" r:id="rId15"/>
    <p:sldId id="348" r:id="rId16"/>
    <p:sldId id="501" r:id="rId17"/>
    <p:sldId id="345" r:id="rId18"/>
    <p:sldId id="346" r:id="rId19"/>
    <p:sldId id="528" r:id="rId20"/>
    <p:sldId id="288" r:id="rId21"/>
    <p:sldId id="337" r:id="rId22"/>
    <p:sldId id="530" r:id="rId23"/>
    <p:sldId id="282" r:id="rId24"/>
    <p:sldId id="274" r:id="rId25"/>
    <p:sldId id="356" r:id="rId26"/>
    <p:sldId id="273" r:id="rId27"/>
    <p:sldId id="533" r:id="rId28"/>
    <p:sldId id="534" r:id="rId29"/>
    <p:sldId id="503" r:id="rId30"/>
    <p:sldId id="320" r:id="rId31"/>
    <p:sldId id="264" r:id="rId32"/>
    <p:sldId id="537" r:id="rId33"/>
    <p:sldId id="263" r:id="rId34"/>
    <p:sldId id="259" r:id="rId35"/>
    <p:sldId id="258" r:id="rId36"/>
    <p:sldId id="270" r:id="rId37"/>
    <p:sldId id="539" r:id="rId38"/>
    <p:sldId id="339" r:id="rId39"/>
    <p:sldId id="488" r:id="rId40"/>
    <p:sldId id="451" r:id="rId41"/>
    <p:sldId id="508" r:id="rId42"/>
    <p:sldId id="471" r:id="rId43"/>
    <p:sldId id="536" r:id="rId44"/>
    <p:sldId id="308" r:id="rId45"/>
    <p:sldId id="416" r:id="rId46"/>
    <p:sldId id="312" r:id="rId47"/>
    <p:sldId id="373" r:id="rId48"/>
    <p:sldId id="435" r:id="rId49"/>
    <p:sldId id="438" r:id="rId50"/>
    <p:sldId id="334" r:id="rId51"/>
    <p:sldId id="336" r:id="rId52"/>
    <p:sldId id="442" r:id="rId53"/>
    <p:sldId id="367" r:id="rId54"/>
    <p:sldId id="335" r:id="rId55"/>
    <p:sldId id="466" r:id="rId56"/>
    <p:sldId id="467" r:id="rId57"/>
    <p:sldId id="329" r:id="rId58"/>
    <p:sldId id="468" r:id="rId59"/>
    <p:sldId id="506" r:id="rId60"/>
    <p:sldId id="469" r:id="rId61"/>
    <p:sldId id="381" r:id="rId62"/>
    <p:sldId id="448" r:id="rId63"/>
    <p:sldId id="395" r:id="rId64"/>
    <p:sldId id="485" r:id="rId65"/>
    <p:sldId id="518" r:id="rId66"/>
    <p:sldId id="394" r:id="rId67"/>
    <p:sldId id="495" r:id="rId68"/>
    <p:sldId id="426" r:id="rId69"/>
    <p:sldId id="425" r:id="rId70"/>
    <p:sldId id="427" r:id="rId71"/>
    <p:sldId id="428" r:id="rId72"/>
    <p:sldId id="432" r:id="rId73"/>
    <p:sldId id="433" r:id="rId74"/>
    <p:sldId id="423" r:id="rId75"/>
    <p:sldId id="424" r:id="rId7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BD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863" autoAdjust="0"/>
    <p:restoredTop sz="94660"/>
  </p:normalViewPr>
  <p:slideViewPr>
    <p:cSldViewPr snapToGrid="0">
      <p:cViewPr varScale="1">
        <p:scale>
          <a:sx n="51" d="100"/>
          <a:sy n="51" d="100"/>
        </p:scale>
        <p:origin x="90" y="696"/>
      </p:cViewPr>
      <p:guideLst/>
    </p:cSldViewPr>
  </p:slideViewPr>
  <p:notesTextViewPr>
    <p:cViewPr>
      <p:scale>
        <a:sx n="1" d="1"/>
        <a:sy n="1" d="1"/>
      </p:scale>
      <p:origin x="0" y="0"/>
    </p:cViewPr>
  </p:notesTextViewPr>
  <p:sorterViewPr>
    <p:cViewPr>
      <p:scale>
        <a:sx n="138" d="100"/>
        <a:sy n="13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C017D-EB81-4514-A5FF-682314FD87DE}" type="datetimeFigureOut">
              <a:rPr lang="cs-CZ" smtClean="0"/>
              <a:t>02.10.2024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D1FB71-B61B-4543-8190-8675A0D1DEE2}" type="slidenum">
              <a:rPr lang="cs-CZ" smtClean="0"/>
              <a:t>‹#›</a:t>
            </a:fld>
            <a:endParaRPr lang="cs-CZ"/>
          </a:p>
        </p:txBody>
      </p:sp>
    </p:spTree>
    <p:extLst>
      <p:ext uri="{BB962C8B-B14F-4D97-AF65-F5344CB8AC3E}">
        <p14:creationId xmlns:p14="http://schemas.microsoft.com/office/powerpoint/2010/main" val="1826377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49D5EB-9983-D65E-ECDE-3BA580C7E149}"/>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F4F01ED8-B800-2E04-587E-6F62B088CF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36FD83F5-71B7-9610-327B-A2DE88AE610B}"/>
              </a:ext>
            </a:extLst>
          </p:cNvPr>
          <p:cNvSpPr>
            <a:spLocks noGrp="1"/>
          </p:cNvSpPr>
          <p:nvPr>
            <p:ph type="dt" sz="half" idx="10"/>
          </p:nvPr>
        </p:nvSpPr>
        <p:spPr/>
        <p:txBody>
          <a:bodyPr/>
          <a:lstStyle/>
          <a:p>
            <a:fld id="{1FE714A3-0242-4CF1-AB58-74EC886401FB}" type="datetimeFigureOut">
              <a:rPr lang="cs-CZ" smtClean="0"/>
              <a:t>02.10.2024</a:t>
            </a:fld>
            <a:endParaRPr lang="cs-CZ"/>
          </a:p>
        </p:txBody>
      </p:sp>
      <p:sp>
        <p:nvSpPr>
          <p:cNvPr id="5" name="Zástupný symbol pro zápatí 4">
            <a:extLst>
              <a:ext uri="{FF2B5EF4-FFF2-40B4-BE49-F238E27FC236}">
                <a16:creationId xmlns:a16="http://schemas.microsoft.com/office/drawing/2014/main" id="{D8BD3CA4-BE54-837A-944C-B6F7B0C9D4C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DCD9175-696A-189C-D40F-688F4EDA5BF6}"/>
              </a:ext>
            </a:extLst>
          </p:cNvPr>
          <p:cNvSpPr>
            <a:spLocks noGrp="1"/>
          </p:cNvSpPr>
          <p:nvPr>
            <p:ph type="sldNum" sz="quarter" idx="12"/>
          </p:nvPr>
        </p:nvSpPr>
        <p:spPr/>
        <p:txBody>
          <a:bodyPr/>
          <a:lstStyle/>
          <a:p>
            <a:fld id="{F3758242-A634-49BB-9D5D-4B13194AF822}" type="slidenum">
              <a:rPr lang="cs-CZ" smtClean="0"/>
              <a:t>‹#›</a:t>
            </a:fld>
            <a:endParaRPr lang="cs-CZ"/>
          </a:p>
        </p:txBody>
      </p:sp>
    </p:spTree>
    <p:extLst>
      <p:ext uri="{BB962C8B-B14F-4D97-AF65-F5344CB8AC3E}">
        <p14:creationId xmlns:p14="http://schemas.microsoft.com/office/powerpoint/2010/main" val="315311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9D50A7-FE46-D725-9A9E-EAF4C9FC6A39}"/>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F1898F8-EAD2-F8E8-37AA-21594799918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F7B7157-C06E-B3EA-2C37-D136947470B6}"/>
              </a:ext>
            </a:extLst>
          </p:cNvPr>
          <p:cNvSpPr>
            <a:spLocks noGrp="1"/>
          </p:cNvSpPr>
          <p:nvPr>
            <p:ph type="dt" sz="half" idx="10"/>
          </p:nvPr>
        </p:nvSpPr>
        <p:spPr/>
        <p:txBody>
          <a:bodyPr/>
          <a:lstStyle/>
          <a:p>
            <a:fld id="{1FE714A3-0242-4CF1-AB58-74EC886401FB}" type="datetimeFigureOut">
              <a:rPr lang="cs-CZ" smtClean="0"/>
              <a:t>02.10.2024</a:t>
            </a:fld>
            <a:endParaRPr lang="cs-CZ"/>
          </a:p>
        </p:txBody>
      </p:sp>
      <p:sp>
        <p:nvSpPr>
          <p:cNvPr id="5" name="Zástupný symbol pro zápatí 4">
            <a:extLst>
              <a:ext uri="{FF2B5EF4-FFF2-40B4-BE49-F238E27FC236}">
                <a16:creationId xmlns:a16="http://schemas.microsoft.com/office/drawing/2014/main" id="{B8A1CC8B-2A7C-44C6-DB1F-5A4B536692A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7A9D003-BF8F-B096-762F-AC958C6D7142}"/>
              </a:ext>
            </a:extLst>
          </p:cNvPr>
          <p:cNvSpPr>
            <a:spLocks noGrp="1"/>
          </p:cNvSpPr>
          <p:nvPr>
            <p:ph type="sldNum" sz="quarter" idx="12"/>
          </p:nvPr>
        </p:nvSpPr>
        <p:spPr/>
        <p:txBody>
          <a:bodyPr/>
          <a:lstStyle/>
          <a:p>
            <a:fld id="{F3758242-A634-49BB-9D5D-4B13194AF822}" type="slidenum">
              <a:rPr lang="cs-CZ" smtClean="0"/>
              <a:t>‹#›</a:t>
            </a:fld>
            <a:endParaRPr lang="cs-CZ"/>
          </a:p>
        </p:txBody>
      </p:sp>
    </p:spTree>
    <p:extLst>
      <p:ext uri="{BB962C8B-B14F-4D97-AF65-F5344CB8AC3E}">
        <p14:creationId xmlns:p14="http://schemas.microsoft.com/office/powerpoint/2010/main" val="2024367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254F9FF-1895-65A2-3826-D5F7D10021BC}"/>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C6A8AD85-EBC4-71BB-1340-5CF428355E1D}"/>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0A7A1F4-98DD-4517-057E-F73414F6FCB5}"/>
              </a:ext>
            </a:extLst>
          </p:cNvPr>
          <p:cNvSpPr>
            <a:spLocks noGrp="1"/>
          </p:cNvSpPr>
          <p:nvPr>
            <p:ph type="dt" sz="half" idx="10"/>
          </p:nvPr>
        </p:nvSpPr>
        <p:spPr/>
        <p:txBody>
          <a:bodyPr/>
          <a:lstStyle/>
          <a:p>
            <a:fld id="{1FE714A3-0242-4CF1-AB58-74EC886401FB}" type="datetimeFigureOut">
              <a:rPr lang="cs-CZ" smtClean="0"/>
              <a:t>02.10.2024</a:t>
            </a:fld>
            <a:endParaRPr lang="cs-CZ"/>
          </a:p>
        </p:txBody>
      </p:sp>
      <p:sp>
        <p:nvSpPr>
          <p:cNvPr id="5" name="Zástupný symbol pro zápatí 4">
            <a:extLst>
              <a:ext uri="{FF2B5EF4-FFF2-40B4-BE49-F238E27FC236}">
                <a16:creationId xmlns:a16="http://schemas.microsoft.com/office/drawing/2014/main" id="{CF235FEA-3F7B-F348-E28C-0B06F62CB6A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D6C038A-076A-BF32-90F0-C659F3438331}"/>
              </a:ext>
            </a:extLst>
          </p:cNvPr>
          <p:cNvSpPr>
            <a:spLocks noGrp="1"/>
          </p:cNvSpPr>
          <p:nvPr>
            <p:ph type="sldNum" sz="quarter" idx="12"/>
          </p:nvPr>
        </p:nvSpPr>
        <p:spPr/>
        <p:txBody>
          <a:bodyPr/>
          <a:lstStyle/>
          <a:p>
            <a:fld id="{F3758242-A634-49BB-9D5D-4B13194AF822}" type="slidenum">
              <a:rPr lang="cs-CZ" smtClean="0"/>
              <a:t>‹#›</a:t>
            </a:fld>
            <a:endParaRPr lang="cs-CZ"/>
          </a:p>
        </p:txBody>
      </p:sp>
    </p:spTree>
    <p:extLst>
      <p:ext uri="{BB962C8B-B14F-4D97-AF65-F5344CB8AC3E}">
        <p14:creationId xmlns:p14="http://schemas.microsoft.com/office/powerpoint/2010/main" val="1621244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1B3536-D7B7-577E-35A1-3B84866087E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82D659F-3592-6348-3987-7CECA37DB425}"/>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C06227C-20AD-3352-7DC4-8558C6AE5D22}"/>
              </a:ext>
            </a:extLst>
          </p:cNvPr>
          <p:cNvSpPr>
            <a:spLocks noGrp="1"/>
          </p:cNvSpPr>
          <p:nvPr>
            <p:ph type="dt" sz="half" idx="10"/>
          </p:nvPr>
        </p:nvSpPr>
        <p:spPr/>
        <p:txBody>
          <a:bodyPr/>
          <a:lstStyle/>
          <a:p>
            <a:fld id="{1FE714A3-0242-4CF1-AB58-74EC886401FB}" type="datetimeFigureOut">
              <a:rPr lang="cs-CZ" smtClean="0"/>
              <a:t>02.10.2024</a:t>
            </a:fld>
            <a:endParaRPr lang="cs-CZ"/>
          </a:p>
        </p:txBody>
      </p:sp>
      <p:sp>
        <p:nvSpPr>
          <p:cNvPr id="5" name="Zástupný symbol pro zápatí 4">
            <a:extLst>
              <a:ext uri="{FF2B5EF4-FFF2-40B4-BE49-F238E27FC236}">
                <a16:creationId xmlns:a16="http://schemas.microsoft.com/office/drawing/2014/main" id="{F67825AC-E21F-8B90-14ED-7D7008C299E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7DD7D2E-E859-A53C-168F-FECE50EFD8EA}"/>
              </a:ext>
            </a:extLst>
          </p:cNvPr>
          <p:cNvSpPr>
            <a:spLocks noGrp="1"/>
          </p:cNvSpPr>
          <p:nvPr>
            <p:ph type="sldNum" sz="quarter" idx="12"/>
          </p:nvPr>
        </p:nvSpPr>
        <p:spPr/>
        <p:txBody>
          <a:bodyPr/>
          <a:lstStyle/>
          <a:p>
            <a:fld id="{F3758242-A634-49BB-9D5D-4B13194AF822}" type="slidenum">
              <a:rPr lang="cs-CZ" smtClean="0"/>
              <a:t>‹#›</a:t>
            </a:fld>
            <a:endParaRPr lang="cs-CZ"/>
          </a:p>
        </p:txBody>
      </p:sp>
    </p:spTree>
    <p:extLst>
      <p:ext uri="{BB962C8B-B14F-4D97-AF65-F5344CB8AC3E}">
        <p14:creationId xmlns:p14="http://schemas.microsoft.com/office/powerpoint/2010/main" val="1304660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24D7BF-88B5-F484-ECE7-A15B33A8E395}"/>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F6864995-FDF7-E994-ABC8-DA8A30C934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EC4F6D5-5BC7-7D75-F7BD-DF6C3F83604E}"/>
              </a:ext>
            </a:extLst>
          </p:cNvPr>
          <p:cNvSpPr>
            <a:spLocks noGrp="1"/>
          </p:cNvSpPr>
          <p:nvPr>
            <p:ph type="dt" sz="half" idx="10"/>
          </p:nvPr>
        </p:nvSpPr>
        <p:spPr/>
        <p:txBody>
          <a:bodyPr/>
          <a:lstStyle/>
          <a:p>
            <a:fld id="{1FE714A3-0242-4CF1-AB58-74EC886401FB}" type="datetimeFigureOut">
              <a:rPr lang="cs-CZ" smtClean="0"/>
              <a:t>02.10.2024</a:t>
            </a:fld>
            <a:endParaRPr lang="cs-CZ"/>
          </a:p>
        </p:txBody>
      </p:sp>
      <p:sp>
        <p:nvSpPr>
          <p:cNvPr id="5" name="Zástupný symbol pro zápatí 4">
            <a:extLst>
              <a:ext uri="{FF2B5EF4-FFF2-40B4-BE49-F238E27FC236}">
                <a16:creationId xmlns:a16="http://schemas.microsoft.com/office/drawing/2014/main" id="{FD4E5AF5-267A-6469-32F2-BD9347FDDD2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8CCC952-5629-9E71-6F3B-82F994856538}"/>
              </a:ext>
            </a:extLst>
          </p:cNvPr>
          <p:cNvSpPr>
            <a:spLocks noGrp="1"/>
          </p:cNvSpPr>
          <p:nvPr>
            <p:ph type="sldNum" sz="quarter" idx="12"/>
          </p:nvPr>
        </p:nvSpPr>
        <p:spPr/>
        <p:txBody>
          <a:bodyPr/>
          <a:lstStyle/>
          <a:p>
            <a:fld id="{F3758242-A634-49BB-9D5D-4B13194AF822}" type="slidenum">
              <a:rPr lang="cs-CZ" smtClean="0"/>
              <a:t>‹#›</a:t>
            </a:fld>
            <a:endParaRPr lang="cs-CZ"/>
          </a:p>
        </p:txBody>
      </p:sp>
    </p:spTree>
    <p:extLst>
      <p:ext uri="{BB962C8B-B14F-4D97-AF65-F5344CB8AC3E}">
        <p14:creationId xmlns:p14="http://schemas.microsoft.com/office/powerpoint/2010/main" val="191883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9D5A75-76E2-F36E-A0CA-4AD4E2F6B50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A9D098B6-A0F3-C556-6BE0-2A830305CF4E}"/>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B6A34C4-9715-BC8F-D180-79FF95D30F3E}"/>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4E383380-F540-BF40-4401-1584ED1A2935}"/>
              </a:ext>
            </a:extLst>
          </p:cNvPr>
          <p:cNvSpPr>
            <a:spLocks noGrp="1"/>
          </p:cNvSpPr>
          <p:nvPr>
            <p:ph type="dt" sz="half" idx="10"/>
          </p:nvPr>
        </p:nvSpPr>
        <p:spPr/>
        <p:txBody>
          <a:bodyPr/>
          <a:lstStyle/>
          <a:p>
            <a:fld id="{1FE714A3-0242-4CF1-AB58-74EC886401FB}" type="datetimeFigureOut">
              <a:rPr lang="cs-CZ" smtClean="0"/>
              <a:t>02.10.2024</a:t>
            </a:fld>
            <a:endParaRPr lang="cs-CZ"/>
          </a:p>
        </p:txBody>
      </p:sp>
      <p:sp>
        <p:nvSpPr>
          <p:cNvPr id="6" name="Zástupný symbol pro zápatí 5">
            <a:extLst>
              <a:ext uri="{FF2B5EF4-FFF2-40B4-BE49-F238E27FC236}">
                <a16:creationId xmlns:a16="http://schemas.microsoft.com/office/drawing/2014/main" id="{C9C8CBD6-B568-8314-6362-2768600E3FF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4586CEE-C671-7298-C045-F379FE3092F1}"/>
              </a:ext>
            </a:extLst>
          </p:cNvPr>
          <p:cNvSpPr>
            <a:spLocks noGrp="1"/>
          </p:cNvSpPr>
          <p:nvPr>
            <p:ph type="sldNum" sz="quarter" idx="12"/>
          </p:nvPr>
        </p:nvSpPr>
        <p:spPr/>
        <p:txBody>
          <a:bodyPr/>
          <a:lstStyle/>
          <a:p>
            <a:fld id="{F3758242-A634-49BB-9D5D-4B13194AF822}" type="slidenum">
              <a:rPr lang="cs-CZ" smtClean="0"/>
              <a:t>‹#›</a:t>
            </a:fld>
            <a:endParaRPr lang="cs-CZ"/>
          </a:p>
        </p:txBody>
      </p:sp>
    </p:spTree>
    <p:extLst>
      <p:ext uri="{BB962C8B-B14F-4D97-AF65-F5344CB8AC3E}">
        <p14:creationId xmlns:p14="http://schemas.microsoft.com/office/powerpoint/2010/main" val="1262536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96758E-D02A-136B-C67D-58368AAB217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3F5BF682-4F2E-AE61-A063-1FFC6FCE3A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31F1D0AD-F625-D434-E5D1-23EA6E9FB0F4}"/>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B333027A-DDCE-D819-EFAE-FC25591684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21DECF8A-2B57-B09E-145F-CCB4CD55331B}"/>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EB4E1BD1-E693-4C44-2D13-2E3BDA8225A1}"/>
              </a:ext>
            </a:extLst>
          </p:cNvPr>
          <p:cNvSpPr>
            <a:spLocks noGrp="1"/>
          </p:cNvSpPr>
          <p:nvPr>
            <p:ph type="dt" sz="half" idx="10"/>
          </p:nvPr>
        </p:nvSpPr>
        <p:spPr/>
        <p:txBody>
          <a:bodyPr/>
          <a:lstStyle/>
          <a:p>
            <a:fld id="{1FE714A3-0242-4CF1-AB58-74EC886401FB}" type="datetimeFigureOut">
              <a:rPr lang="cs-CZ" smtClean="0"/>
              <a:t>02.10.2024</a:t>
            </a:fld>
            <a:endParaRPr lang="cs-CZ"/>
          </a:p>
        </p:txBody>
      </p:sp>
      <p:sp>
        <p:nvSpPr>
          <p:cNvPr id="8" name="Zástupný symbol pro zápatí 7">
            <a:extLst>
              <a:ext uri="{FF2B5EF4-FFF2-40B4-BE49-F238E27FC236}">
                <a16:creationId xmlns:a16="http://schemas.microsoft.com/office/drawing/2014/main" id="{2F5D4F74-DCD3-EB22-4FB3-347E33375B8C}"/>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657A4F3C-4DCC-C725-5E6B-31EC8A5423F6}"/>
              </a:ext>
            </a:extLst>
          </p:cNvPr>
          <p:cNvSpPr>
            <a:spLocks noGrp="1"/>
          </p:cNvSpPr>
          <p:nvPr>
            <p:ph type="sldNum" sz="quarter" idx="12"/>
          </p:nvPr>
        </p:nvSpPr>
        <p:spPr/>
        <p:txBody>
          <a:bodyPr/>
          <a:lstStyle/>
          <a:p>
            <a:fld id="{F3758242-A634-49BB-9D5D-4B13194AF822}" type="slidenum">
              <a:rPr lang="cs-CZ" smtClean="0"/>
              <a:t>‹#›</a:t>
            </a:fld>
            <a:endParaRPr lang="cs-CZ"/>
          </a:p>
        </p:txBody>
      </p:sp>
    </p:spTree>
    <p:extLst>
      <p:ext uri="{BB962C8B-B14F-4D97-AF65-F5344CB8AC3E}">
        <p14:creationId xmlns:p14="http://schemas.microsoft.com/office/powerpoint/2010/main" val="3966372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1C6041-3D9E-7E6A-EEB2-DB636CE12CD0}"/>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10ABF12E-F4D3-883E-0D91-362123D077ED}"/>
              </a:ext>
            </a:extLst>
          </p:cNvPr>
          <p:cNvSpPr>
            <a:spLocks noGrp="1"/>
          </p:cNvSpPr>
          <p:nvPr>
            <p:ph type="dt" sz="half" idx="10"/>
          </p:nvPr>
        </p:nvSpPr>
        <p:spPr/>
        <p:txBody>
          <a:bodyPr/>
          <a:lstStyle/>
          <a:p>
            <a:fld id="{1FE714A3-0242-4CF1-AB58-74EC886401FB}" type="datetimeFigureOut">
              <a:rPr lang="cs-CZ" smtClean="0"/>
              <a:t>02.10.2024</a:t>
            </a:fld>
            <a:endParaRPr lang="cs-CZ"/>
          </a:p>
        </p:txBody>
      </p:sp>
      <p:sp>
        <p:nvSpPr>
          <p:cNvPr id="4" name="Zástupný symbol pro zápatí 3">
            <a:extLst>
              <a:ext uri="{FF2B5EF4-FFF2-40B4-BE49-F238E27FC236}">
                <a16:creationId xmlns:a16="http://schemas.microsoft.com/office/drawing/2014/main" id="{C5DCEBEB-75A1-421C-812B-D9318A12750B}"/>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109D5D6F-09B7-1474-BC3D-1081E22E2F34}"/>
              </a:ext>
            </a:extLst>
          </p:cNvPr>
          <p:cNvSpPr>
            <a:spLocks noGrp="1"/>
          </p:cNvSpPr>
          <p:nvPr>
            <p:ph type="sldNum" sz="quarter" idx="12"/>
          </p:nvPr>
        </p:nvSpPr>
        <p:spPr/>
        <p:txBody>
          <a:bodyPr/>
          <a:lstStyle/>
          <a:p>
            <a:fld id="{F3758242-A634-49BB-9D5D-4B13194AF822}" type="slidenum">
              <a:rPr lang="cs-CZ" smtClean="0"/>
              <a:t>‹#›</a:t>
            </a:fld>
            <a:endParaRPr lang="cs-CZ"/>
          </a:p>
        </p:txBody>
      </p:sp>
    </p:spTree>
    <p:extLst>
      <p:ext uri="{BB962C8B-B14F-4D97-AF65-F5344CB8AC3E}">
        <p14:creationId xmlns:p14="http://schemas.microsoft.com/office/powerpoint/2010/main" val="1657855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12E72D0-1F6E-016A-145E-EB09DABC17FB}"/>
              </a:ext>
            </a:extLst>
          </p:cNvPr>
          <p:cNvSpPr>
            <a:spLocks noGrp="1"/>
          </p:cNvSpPr>
          <p:nvPr>
            <p:ph type="dt" sz="half" idx="10"/>
          </p:nvPr>
        </p:nvSpPr>
        <p:spPr/>
        <p:txBody>
          <a:bodyPr/>
          <a:lstStyle/>
          <a:p>
            <a:fld id="{1FE714A3-0242-4CF1-AB58-74EC886401FB}" type="datetimeFigureOut">
              <a:rPr lang="cs-CZ" smtClean="0"/>
              <a:t>02.10.2024</a:t>
            </a:fld>
            <a:endParaRPr lang="cs-CZ"/>
          </a:p>
        </p:txBody>
      </p:sp>
      <p:sp>
        <p:nvSpPr>
          <p:cNvPr id="3" name="Zástupný symbol pro zápatí 2">
            <a:extLst>
              <a:ext uri="{FF2B5EF4-FFF2-40B4-BE49-F238E27FC236}">
                <a16:creationId xmlns:a16="http://schemas.microsoft.com/office/drawing/2014/main" id="{7A85746D-3644-4BCD-9867-0B2EBDBC614E}"/>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ADF443CD-A0CF-8A13-D3AE-9F0F349DAA2B}"/>
              </a:ext>
            </a:extLst>
          </p:cNvPr>
          <p:cNvSpPr>
            <a:spLocks noGrp="1"/>
          </p:cNvSpPr>
          <p:nvPr>
            <p:ph type="sldNum" sz="quarter" idx="12"/>
          </p:nvPr>
        </p:nvSpPr>
        <p:spPr/>
        <p:txBody>
          <a:bodyPr/>
          <a:lstStyle/>
          <a:p>
            <a:fld id="{F3758242-A634-49BB-9D5D-4B13194AF822}" type="slidenum">
              <a:rPr lang="cs-CZ" smtClean="0"/>
              <a:t>‹#›</a:t>
            </a:fld>
            <a:endParaRPr lang="cs-CZ"/>
          </a:p>
        </p:txBody>
      </p:sp>
    </p:spTree>
    <p:extLst>
      <p:ext uri="{BB962C8B-B14F-4D97-AF65-F5344CB8AC3E}">
        <p14:creationId xmlns:p14="http://schemas.microsoft.com/office/powerpoint/2010/main" val="604604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758904-7B4C-4FD6-D1C5-2BE92B473EE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0A65B199-71FE-A9FA-5B20-8CEE1F123D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D1027ADD-2382-BDFB-4F29-4058EF7503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311F271-D615-49D5-E4E6-6FE8ECDB4542}"/>
              </a:ext>
            </a:extLst>
          </p:cNvPr>
          <p:cNvSpPr>
            <a:spLocks noGrp="1"/>
          </p:cNvSpPr>
          <p:nvPr>
            <p:ph type="dt" sz="half" idx="10"/>
          </p:nvPr>
        </p:nvSpPr>
        <p:spPr/>
        <p:txBody>
          <a:bodyPr/>
          <a:lstStyle/>
          <a:p>
            <a:fld id="{1FE714A3-0242-4CF1-AB58-74EC886401FB}" type="datetimeFigureOut">
              <a:rPr lang="cs-CZ" smtClean="0"/>
              <a:t>02.10.2024</a:t>
            </a:fld>
            <a:endParaRPr lang="cs-CZ"/>
          </a:p>
        </p:txBody>
      </p:sp>
      <p:sp>
        <p:nvSpPr>
          <p:cNvPr id="6" name="Zástupný symbol pro zápatí 5">
            <a:extLst>
              <a:ext uri="{FF2B5EF4-FFF2-40B4-BE49-F238E27FC236}">
                <a16:creationId xmlns:a16="http://schemas.microsoft.com/office/drawing/2014/main" id="{19104291-B158-9A41-A139-FF2276FD9E3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A07B8D3-4158-3698-C6F5-171A2760FDDC}"/>
              </a:ext>
            </a:extLst>
          </p:cNvPr>
          <p:cNvSpPr>
            <a:spLocks noGrp="1"/>
          </p:cNvSpPr>
          <p:nvPr>
            <p:ph type="sldNum" sz="quarter" idx="12"/>
          </p:nvPr>
        </p:nvSpPr>
        <p:spPr/>
        <p:txBody>
          <a:bodyPr/>
          <a:lstStyle/>
          <a:p>
            <a:fld id="{F3758242-A634-49BB-9D5D-4B13194AF822}" type="slidenum">
              <a:rPr lang="cs-CZ" smtClean="0"/>
              <a:t>‹#›</a:t>
            </a:fld>
            <a:endParaRPr lang="cs-CZ"/>
          </a:p>
        </p:txBody>
      </p:sp>
    </p:spTree>
    <p:extLst>
      <p:ext uri="{BB962C8B-B14F-4D97-AF65-F5344CB8AC3E}">
        <p14:creationId xmlns:p14="http://schemas.microsoft.com/office/powerpoint/2010/main" val="2563897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9CFEBA-8D62-CDF6-AD55-BD9626ABE61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18B17EB3-B552-E0B7-614F-F9930D85F6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4561A0A-E790-859B-C9F0-997DD888A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4E3106F-71CA-705C-F67E-3A87C7982BF7}"/>
              </a:ext>
            </a:extLst>
          </p:cNvPr>
          <p:cNvSpPr>
            <a:spLocks noGrp="1"/>
          </p:cNvSpPr>
          <p:nvPr>
            <p:ph type="dt" sz="half" idx="10"/>
          </p:nvPr>
        </p:nvSpPr>
        <p:spPr/>
        <p:txBody>
          <a:bodyPr/>
          <a:lstStyle/>
          <a:p>
            <a:fld id="{1FE714A3-0242-4CF1-AB58-74EC886401FB}" type="datetimeFigureOut">
              <a:rPr lang="cs-CZ" smtClean="0"/>
              <a:t>02.10.2024</a:t>
            </a:fld>
            <a:endParaRPr lang="cs-CZ"/>
          </a:p>
        </p:txBody>
      </p:sp>
      <p:sp>
        <p:nvSpPr>
          <p:cNvPr id="6" name="Zástupný symbol pro zápatí 5">
            <a:extLst>
              <a:ext uri="{FF2B5EF4-FFF2-40B4-BE49-F238E27FC236}">
                <a16:creationId xmlns:a16="http://schemas.microsoft.com/office/drawing/2014/main" id="{519CDEE5-7920-EFDD-6A67-C22709EE49E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A1AB05B-C5CC-FB3C-3B83-03680C35B163}"/>
              </a:ext>
            </a:extLst>
          </p:cNvPr>
          <p:cNvSpPr>
            <a:spLocks noGrp="1"/>
          </p:cNvSpPr>
          <p:nvPr>
            <p:ph type="sldNum" sz="quarter" idx="12"/>
          </p:nvPr>
        </p:nvSpPr>
        <p:spPr/>
        <p:txBody>
          <a:bodyPr/>
          <a:lstStyle/>
          <a:p>
            <a:fld id="{F3758242-A634-49BB-9D5D-4B13194AF822}" type="slidenum">
              <a:rPr lang="cs-CZ" smtClean="0"/>
              <a:t>‹#›</a:t>
            </a:fld>
            <a:endParaRPr lang="cs-CZ"/>
          </a:p>
        </p:txBody>
      </p:sp>
    </p:spTree>
    <p:extLst>
      <p:ext uri="{BB962C8B-B14F-4D97-AF65-F5344CB8AC3E}">
        <p14:creationId xmlns:p14="http://schemas.microsoft.com/office/powerpoint/2010/main" val="164919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28D6B67F-99C5-8EF0-94A3-61C18CE393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37D366A9-38EB-3C9F-5723-4386A86C1D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4D52361-A0C0-6816-65AA-646DB6E72D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714A3-0242-4CF1-AB58-74EC886401FB}" type="datetimeFigureOut">
              <a:rPr lang="cs-CZ" smtClean="0"/>
              <a:t>02.10.2024</a:t>
            </a:fld>
            <a:endParaRPr lang="cs-CZ"/>
          </a:p>
        </p:txBody>
      </p:sp>
      <p:sp>
        <p:nvSpPr>
          <p:cNvPr id="5" name="Zástupný symbol pro zápatí 4">
            <a:extLst>
              <a:ext uri="{FF2B5EF4-FFF2-40B4-BE49-F238E27FC236}">
                <a16:creationId xmlns:a16="http://schemas.microsoft.com/office/drawing/2014/main" id="{7BD5F3E8-C81B-B1A9-568E-7968B61455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9EADAD2A-0CEF-1A0D-D190-78781EBC63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58242-A634-49BB-9D5D-4B13194AF822}" type="slidenum">
              <a:rPr lang="cs-CZ" smtClean="0"/>
              <a:t>‹#›</a:t>
            </a:fld>
            <a:endParaRPr lang="cs-CZ"/>
          </a:p>
        </p:txBody>
      </p:sp>
    </p:spTree>
    <p:extLst>
      <p:ext uri="{BB962C8B-B14F-4D97-AF65-F5344CB8AC3E}">
        <p14:creationId xmlns:p14="http://schemas.microsoft.com/office/powerpoint/2010/main" val="2206202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28.jpe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hyperlink" Target="https://www.youtube.com/watch?v=5HLW2AI1Ink" TargetMode="External"/><Relationship Id="rId5" Type="http://schemas.openxmlformats.org/officeDocument/2006/relationships/hyperlink" Target="https://www.youtube.com/watch?v=mTMgIViinuQ" TargetMode="External"/><Relationship Id="rId4" Type="http://schemas.openxmlformats.org/officeDocument/2006/relationships/hyperlink" Target="https://www.youtube.com/watch?v=T3OiOJ6-x3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hyperlink" Target="http://www.wattbike.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gif"/><Relationship Id="rId7" Type="http://schemas.openxmlformats.org/officeDocument/2006/relationships/image" Target="../media/image58.jp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hyperlink" Target="http://www.google.cz/url?sa=i&amp;rct=j&amp;q=&amp;esrc=s&amp;source=images&amp;cd=&amp;cad=rja&amp;uact=8&amp;ved=0ahUKEwiR9bnBtKvJAhUDbhQKHSj6CK8QjRwIBw&amp;url=http://university.tri-sports.com/2010/07/13/a-logical-progression/&amp;psig=AFQjCNEN7De5nFx4N5vQ8PZ54_Ib1u26Fw&amp;ust=1448535228696325" TargetMode="External"/><Relationship Id="rId4" Type="http://schemas.openxmlformats.org/officeDocument/2006/relationships/image" Target="../media/image56.jp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gif"/><Relationship Id="rId1" Type="http://schemas.openxmlformats.org/officeDocument/2006/relationships/slideLayout" Target="../slideLayouts/slideLayout7.xml"/><Relationship Id="rId4" Type="http://schemas.openxmlformats.org/officeDocument/2006/relationships/hyperlink" Target="http://www.lactate.com/triathlon/trcons.htm"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hyperlink" Target="http://www.detskydiabetes.cz/"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detskydiabetes.cz/" TargetMode="External"/><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www.mysportscience.com/home/author/Asker-Jeukendrup" TargetMode="External"/><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hyperlink" Target="https://www.youtube.com/watch?v=JJ7kBxro_L0" TargetMode="External"/><Relationship Id="rId4" Type="http://schemas.openxmlformats.org/officeDocument/2006/relationships/image" Target="../media/image106.jpeg"/></Relationships>
</file>

<file path=ppt/slides/_rels/slide6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hyperlink" Target="https://patents.google.com/patent/US20110040193A1/en"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fyziologie.lf2.cuni.cz/uceni/zdroje_uceni.ht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6466CD-B793-621D-EE10-43CD25266407}"/>
              </a:ext>
            </a:extLst>
          </p:cNvPr>
          <p:cNvSpPr>
            <a:spLocks noGrp="1"/>
          </p:cNvSpPr>
          <p:nvPr>
            <p:ph type="ctrTitle"/>
          </p:nvPr>
        </p:nvSpPr>
        <p:spPr>
          <a:xfrm>
            <a:off x="1405813" y="102271"/>
            <a:ext cx="9089316" cy="1977081"/>
          </a:xfrm>
        </p:spPr>
        <p:txBody>
          <a:bodyPr>
            <a:normAutofit/>
          </a:bodyPr>
          <a:lstStyle/>
          <a:p>
            <a:pPr>
              <a:lnSpc>
                <a:spcPct val="100000"/>
              </a:lnSpc>
            </a:pPr>
            <a:r>
              <a:rPr lang="cs-CZ" sz="4800" b="1" dirty="0">
                <a:solidFill>
                  <a:schemeClr val="accent1">
                    <a:lumMod val="75000"/>
                  </a:schemeClr>
                </a:solidFill>
              </a:rPr>
              <a:t>Fyziologie tělesné zátěže (FTZ)</a:t>
            </a:r>
            <a:br>
              <a:rPr lang="cs-CZ" sz="4800" b="1" dirty="0">
                <a:solidFill>
                  <a:schemeClr val="accent1">
                    <a:lumMod val="75000"/>
                  </a:schemeClr>
                </a:solidFill>
              </a:rPr>
            </a:br>
            <a:r>
              <a:rPr lang="cs-CZ" sz="3200" b="1" dirty="0"/>
              <a:t>PŘEDNÁŠKA 1/4</a:t>
            </a:r>
            <a:br>
              <a:rPr lang="cs-CZ" sz="3200" b="1" dirty="0">
                <a:solidFill>
                  <a:schemeClr val="accent1">
                    <a:lumMod val="75000"/>
                  </a:schemeClr>
                </a:solidFill>
              </a:rPr>
            </a:br>
            <a:r>
              <a:rPr lang="cs-CZ" sz="2400" dirty="0">
                <a:solidFill>
                  <a:schemeClr val="accent1">
                    <a:lumMod val="75000"/>
                  </a:schemeClr>
                </a:solidFill>
              </a:rPr>
              <a:t>Jan Novotný, říjen 2024</a:t>
            </a:r>
          </a:p>
        </p:txBody>
      </p:sp>
      <p:sp>
        <p:nvSpPr>
          <p:cNvPr id="4" name="TextovéPole 3">
            <a:extLst>
              <a:ext uri="{FF2B5EF4-FFF2-40B4-BE49-F238E27FC236}">
                <a16:creationId xmlns:a16="http://schemas.microsoft.com/office/drawing/2014/main" id="{EC2EC6DE-E8DF-114F-4E18-50FA236F0FAA}"/>
              </a:ext>
            </a:extLst>
          </p:cNvPr>
          <p:cNvSpPr txBox="1"/>
          <p:nvPr/>
        </p:nvSpPr>
        <p:spPr>
          <a:xfrm>
            <a:off x="127131" y="2583568"/>
            <a:ext cx="11937737" cy="3970318"/>
          </a:xfrm>
          <a:prstGeom prst="rect">
            <a:avLst/>
          </a:prstGeom>
          <a:noFill/>
        </p:spPr>
        <p:txBody>
          <a:bodyPr wrap="square">
            <a:spAutoFit/>
          </a:bodyPr>
          <a:lstStyle/>
          <a:p>
            <a:pPr algn="ctr"/>
            <a:r>
              <a:rPr lang="cs-CZ" u="sng" dirty="0">
                <a:effectLst/>
                <a:latin typeface="Arial" panose="020B0604020202020204" pitchFamily="34" charset="0"/>
                <a:ea typeface="Calibri" panose="020F0502020204030204" pitchFamily="34" charset="0"/>
                <a:cs typeface="Times New Roman" panose="02020603050405020304" pitchFamily="18" charset="0"/>
              </a:rPr>
              <a:t>OBSAH:</a:t>
            </a:r>
          </a:p>
          <a:p>
            <a:r>
              <a:rPr lang="cs-CZ"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Úvod do FTZ: </a:t>
            </a:r>
            <a:r>
              <a:rPr lang="cs-CZ"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Druhy pohybů - tělesné zátěže - pohybové aktivity. Reakce a Adaptace na zátěž. Problém hypokineze.</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r>
              <a:rPr lang="cs-CZ"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Pohybový systém: </a:t>
            </a:r>
            <a:r>
              <a:rPr lang="cs-CZ"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Řídící, efektorové a pomocné orgány/subsystémy, funkce, reakce a adaptace na fyzickou zátěž jednotlivých složek pohybového systému.</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r>
              <a:rPr lang="cs-CZ"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Nervové řízení aktivity svalů: </a:t>
            </a:r>
            <a:r>
              <a:rPr lang="cs-CZ"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Motorický nervový systém; mozková a mozečková centra a řízení pohybu, motorické dráhy. Regulace svalové aktivity, nervově-svalový přenos.</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r>
              <a:rPr lang="cs-CZ"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Funkce svalů:</a:t>
            </a:r>
            <a:r>
              <a:rPr lang="cs-CZ"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přeměna a zdroje energie, typy svalových vláken.</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r>
              <a:rPr lang="cs-CZ"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Testování svalových funkcí - dynamometrie. Dynamometrie cyklistů.</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r>
              <a:rPr lang="cs-CZ" b="1" dirty="0">
                <a:effectLst/>
                <a:latin typeface="Arial" panose="020B0604020202020204" pitchFamily="34" charset="0"/>
                <a:ea typeface="Calibri" panose="020F0502020204030204" pitchFamily="34" charset="0"/>
                <a:cs typeface="Times New Roman" panose="02020603050405020304" pitchFamily="18" charset="0"/>
              </a:rPr>
              <a:t>Energetický metabolizmus pro svalovou práci</a:t>
            </a:r>
            <a:r>
              <a:rPr lang="cs-CZ" dirty="0">
                <a:effectLst/>
                <a:latin typeface="Arial" panose="020B0604020202020204" pitchFamily="34" charset="0"/>
                <a:ea typeface="Calibri" panose="020F0502020204030204" pitchFamily="34" charset="0"/>
                <a:cs typeface="Times New Roman" panose="02020603050405020304" pitchFamily="18" charset="0"/>
              </a:rPr>
              <a:t>: Zdroje energie, energetická pásma, laktát a laktátový práh. Glykemie, </a:t>
            </a:r>
            <a:r>
              <a:rPr lang="cs-CZ" dirty="0" err="1">
                <a:effectLst/>
                <a:latin typeface="Arial" panose="020B0604020202020204" pitchFamily="34" charset="0"/>
                <a:ea typeface="Calibri" panose="020F0502020204030204" pitchFamily="34" charset="0"/>
                <a:cs typeface="Times New Roman" panose="02020603050405020304" pitchFamily="18" charset="0"/>
              </a:rPr>
              <a:t>glukometrie</a:t>
            </a:r>
            <a:r>
              <a:rPr lang="cs-CZ" dirty="0">
                <a:effectLst/>
                <a:latin typeface="Arial" panose="020B0604020202020204" pitchFamily="34" charset="0"/>
                <a:ea typeface="Calibri" panose="020F0502020204030204" pitchFamily="34" charset="0"/>
                <a:cs typeface="Times New Roman" panose="02020603050405020304" pitchFamily="18" charset="0"/>
              </a:rPr>
              <a:t>. Odhad energetického výdeje, nepřímá  </a:t>
            </a:r>
            <a:r>
              <a:rPr lang="cs-CZ" dirty="0" err="1">
                <a:effectLst/>
                <a:latin typeface="Arial" panose="020B0604020202020204" pitchFamily="34" charset="0"/>
                <a:ea typeface="Calibri" panose="020F0502020204030204" pitchFamily="34" charset="0"/>
                <a:cs typeface="Times New Roman" panose="02020603050405020304" pitchFamily="18" charset="0"/>
              </a:rPr>
              <a:t>energometrie</a:t>
            </a:r>
            <a:r>
              <a:rPr lang="cs-CZ" dirty="0">
                <a:effectLst/>
                <a:latin typeface="Arial" panose="020B0604020202020204" pitchFamily="34" charset="0"/>
                <a:ea typeface="Calibri" panose="020F0502020204030204" pitchFamily="34" charset="0"/>
                <a:cs typeface="Times New Roman" panose="02020603050405020304" pitchFamily="18" charset="0"/>
              </a:rPr>
              <a:t>, metabolický ekvivalent.</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r>
              <a:rPr lang="cs-CZ" b="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Nervové-hormonální</a:t>
            </a:r>
            <a:r>
              <a:rPr lang="cs-CZ"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regulační systém: </a:t>
            </a:r>
            <a:r>
              <a:rPr lang="cs-CZ"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Systém hypotalamus – hypofýza – žlázy s vnitřní sekrecí; </a:t>
            </a:r>
            <a:r>
              <a:rPr lang="cs-CZ" dirty="0">
                <a:effectLst/>
                <a:latin typeface="Arial" panose="020B0604020202020204" pitchFamily="34" charset="0"/>
                <a:ea typeface="Calibri" panose="020F0502020204030204" pitchFamily="34" charset="0"/>
                <a:cs typeface="Times New Roman" panose="02020603050405020304" pitchFamily="18" charset="0"/>
              </a:rPr>
              <a:t>sympatikus a parasympatikus.</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r>
              <a:rPr lang="cs-CZ"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Funkce žláz s vnitřní sekrecí, neuro-vegetativní systém, </a:t>
            </a:r>
            <a:r>
              <a:rPr lang="cs-CZ" dirty="0">
                <a:effectLst/>
                <a:latin typeface="Arial" panose="020B0604020202020204" pitchFamily="34" charset="0"/>
                <a:ea typeface="Calibri" panose="020F0502020204030204" pitchFamily="34" charset="0"/>
                <a:cs typeface="Times New Roman" panose="02020603050405020304" pitchFamily="18" charset="0"/>
              </a:rPr>
              <a:t>katabolizmus a anabolizmus.</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0305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8542" y="869398"/>
            <a:ext cx="6543514" cy="5474740"/>
          </a:xfrm>
          <a:prstGeom prst="rect">
            <a:avLst/>
          </a:prstGeom>
        </p:spPr>
      </p:pic>
      <p:sp>
        <p:nvSpPr>
          <p:cNvPr id="3" name="TextovéPole 2"/>
          <p:cNvSpPr txBox="1"/>
          <p:nvPr/>
        </p:nvSpPr>
        <p:spPr>
          <a:xfrm>
            <a:off x="5065531" y="6396333"/>
            <a:ext cx="2109537" cy="307777"/>
          </a:xfrm>
          <a:prstGeom prst="rect">
            <a:avLst/>
          </a:prstGeom>
          <a:noFill/>
        </p:spPr>
        <p:txBody>
          <a:bodyPr wrap="square" rtlCol="0">
            <a:spAutoFit/>
          </a:bodyPr>
          <a:lstStyle/>
          <a:p>
            <a:pPr algn="ctr"/>
            <a:r>
              <a:rPr lang="cs-CZ" sz="1400" dirty="0"/>
              <a:t>Bernaciková a kol., 2010)</a:t>
            </a:r>
          </a:p>
        </p:txBody>
      </p:sp>
      <p:sp>
        <p:nvSpPr>
          <p:cNvPr id="4" name="TextovéPole 3"/>
          <p:cNvSpPr txBox="1"/>
          <p:nvPr/>
        </p:nvSpPr>
        <p:spPr>
          <a:xfrm>
            <a:off x="2937844" y="417094"/>
            <a:ext cx="6364912" cy="400110"/>
          </a:xfrm>
          <a:prstGeom prst="rect">
            <a:avLst/>
          </a:prstGeom>
          <a:noFill/>
        </p:spPr>
        <p:txBody>
          <a:bodyPr wrap="square" rtlCol="0">
            <a:spAutoFit/>
          </a:bodyPr>
          <a:lstStyle/>
          <a:p>
            <a:pPr algn="ctr"/>
            <a:r>
              <a:rPr lang="cs-CZ" sz="2000" b="1" dirty="0">
                <a:solidFill>
                  <a:srgbClr val="0070C0"/>
                </a:solidFill>
              </a:rPr>
              <a:t>MOZKOVÉ ŘÍZENÍ POHYBU</a:t>
            </a:r>
            <a:endParaRPr lang="cs-CZ" sz="2000" dirty="0">
              <a:solidFill>
                <a:srgbClr val="0070C0"/>
              </a:solidFill>
            </a:endParaRPr>
          </a:p>
        </p:txBody>
      </p:sp>
    </p:spTree>
    <p:extLst>
      <p:ext uri="{BB962C8B-B14F-4D97-AF65-F5344CB8AC3E}">
        <p14:creationId xmlns:p14="http://schemas.microsoft.com/office/powerpoint/2010/main" val="3342108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722" y="1397714"/>
            <a:ext cx="5752276" cy="3984411"/>
          </a:xfrm>
          <a:prstGeom prst="rect">
            <a:avLst/>
          </a:prstGeom>
          <a:ln>
            <a:solidFill>
              <a:schemeClr val="accent1"/>
            </a:solidFill>
          </a:ln>
        </p:spPr>
      </p:pic>
      <p:pic>
        <p:nvPicPr>
          <p:cNvPr id="4" name="Obrázek 3"/>
          <p:cNvPicPr>
            <a:picLocks noChangeAspect="1"/>
          </p:cNvPicPr>
          <p:nvPr/>
        </p:nvPicPr>
        <p:blipFill rotWithShape="1">
          <a:blip r:embed="rId3">
            <a:extLst>
              <a:ext uri="{28A0092B-C50C-407E-A947-70E740481C1C}">
                <a14:useLocalDpi xmlns:a14="http://schemas.microsoft.com/office/drawing/2010/main" val="0"/>
              </a:ext>
            </a:extLst>
          </a:blip>
          <a:srcRect l="5060" t="6958" r="5693" b="6361"/>
          <a:stretch/>
        </p:blipFill>
        <p:spPr>
          <a:xfrm>
            <a:off x="6336631" y="1397715"/>
            <a:ext cx="5375706" cy="4826622"/>
          </a:xfrm>
          <a:prstGeom prst="rect">
            <a:avLst/>
          </a:prstGeom>
          <a:ln>
            <a:solidFill>
              <a:schemeClr val="accent1"/>
            </a:solidFill>
          </a:ln>
        </p:spPr>
      </p:pic>
      <p:sp>
        <p:nvSpPr>
          <p:cNvPr id="12" name="TextovéPole 11"/>
          <p:cNvSpPr txBox="1"/>
          <p:nvPr/>
        </p:nvSpPr>
        <p:spPr>
          <a:xfrm>
            <a:off x="3275950" y="443607"/>
            <a:ext cx="6121362" cy="954107"/>
          </a:xfrm>
          <a:prstGeom prst="rect">
            <a:avLst/>
          </a:prstGeom>
          <a:noFill/>
        </p:spPr>
        <p:txBody>
          <a:bodyPr wrap="square" rtlCol="0">
            <a:spAutoFit/>
          </a:bodyPr>
          <a:lstStyle/>
          <a:p>
            <a:pPr algn="ctr"/>
            <a:r>
              <a:rPr lang="cs-CZ" sz="2000" b="1" dirty="0">
                <a:solidFill>
                  <a:srgbClr val="0070C0"/>
                </a:solidFill>
              </a:rPr>
              <a:t>MOTORICKÁ CENTRA MOZKU</a:t>
            </a:r>
          </a:p>
          <a:p>
            <a:pPr algn="ctr"/>
            <a:r>
              <a:rPr lang="cs-CZ" dirty="0">
                <a:solidFill>
                  <a:srgbClr val="0070C0"/>
                </a:solidFill>
              </a:rPr>
              <a:t>pro volní řízení pohybu – pokyny pro aktivaci svalů</a:t>
            </a:r>
          </a:p>
          <a:p>
            <a:pPr algn="ctr"/>
            <a:r>
              <a:rPr lang="cs-CZ" dirty="0">
                <a:solidFill>
                  <a:srgbClr val="C00000"/>
                </a:solidFill>
              </a:rPr>
              <a:t>Motorické oblasti kůry koncového mozku</a:t>
            </a:r>
          </a:p>
        </p:txBody>
      </p:sp>
      <p:sp>
        <p:nvSpPr>
          <p:cNvPr id="13" name="TextovéPole 12"/>
          <p:cNvSpPr txBox="1"/>
          <p:nvPr/>
        </p:nvSpPr>
        <p:spPr>
          <a:xfrm>
            <a:off x="3264568" y="5321712"/>
            <a:ext cx="3072063" cy="307777"/>
          </a:xfrm>
          <a:prstGeom prst="rect">
            <a:avLst/>
          </a:prstGeom>
          <a:noFill/>
        </p:spPr>
        <p:txBody>
          <a:bodyPr wrap="square" rtlCol="0">
            <a:spAutoFit/>
          </a:bodyPr>
          <a:lstStyle/>
          <a:p>
            <a:pPr algn="ctr"/>
            <a:r>
              <a:rPr lang="cs-CZ" sz="1400" dirty="0"/>
              <a:t>(</a:t>
            </a:r>
            <a:r>
              <a:rPr lang="cs-CZ" sz="1400" dirty="0" err="1"/>
              <a:t>Štefela</a:t>
            </a:r>
            <a:r>
              <a:rPr lang="cs-CZ" sz="1400" dirty="0"/>
              <a:t> a kol., 2017; www.cnsonline.cz)</a:t>
            </a:r>
          </a:p>
        </p:txBody>
      </p:sp>
    </p:spTree>
    <p:extLst>
      <p:ext uri="{BB962C8B-B14F-4D97-AF65-F5344CB8AC3E}">
        <p14:creationId xmlns:p14="http://schemas.microsoft.com/office/powerpoint/2010/main" val="1385313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90149" y="394279"/>
            <a:ext cx="6064655" cy="2724305"/>
          </a:xfrm>
          <a:prstGeom prst="rect">
            <a:avLst/>
          </a:prstGeom>
          <a:noFill/>
          <a:ln>
            <a:solidFill>
              <a:schemeClr val="tx1"/>
            </a:solidFill>
          </a:ln>
        </p:spPr>
        <p:txBody>
          <a:bodyPr wrap="square" rtlCol="0">
            <a:spAutoFit/>
          </a:bodyPr>
          <a:lstStyle/>
          <a:p>
            <a:pPr algn="ctr"/>
            <a:r>
              <a:rPr lang="cs-CZ" sz="2000" b="1" dirty="0">
                <a:solidFill>
                  <a:srgbClr val="0070C0"/>
                </a:solidFill>
              </a:rPr>
              <a:t>MOZEČEK </a:t>
            </a:r>
            <a:r>
              <a:rPr lang="cs-CZ" sz="2000" dirty="0">
                <a:solidFill>
                  <a:srgbClr val="0070C0"/>
                </a:solidFill>
              </a:rPr>
              <a:t>(CEREBELLUM)</a:t>
            </a:r>
          </a:p>
          <a:p>
            <a:pPr marL="342900" indent="-342900">
              <a:buFont typeface="Arial" panose="020B0604020202020204" pitchFamily="34" charset="0"/>
              <a:buChar char="•"/>
            </a:pPr>
            <a:r>
              <a:rPr lang="cs-CZ" dirty="0"/>
              <a:t>obsahuje stejné množství neuronů jako ostatní části mozku dohromady</a:t>
            </a:r>
          </a:p>
          <a:p>
            <a:pPr marL="342900" indent="-342900">
              <a:buFont typeface="Arial" panose="020B0604020202020204" pitchFamily="34" charset="0"/>
              <a:buChar char="•"/>
            </a:pPr>
            <a:r>
              <a:rPr lang="cs-CZ" dirty="0"/>
              <a:t>je propojen s kůrou a bazálními ganglii mozku i s periférií</a:t>
            </a:r>
          </a:p>
          <a:p>
            <a:endParaRPr lang="cs-CZ" sz="800" dirty="0"/>
          </a:p>
          <a:p>
            <a:pPr marL="285750" indent="-285750">
              <a:buFont typeface="Wingdings" panose="05000000000000000000" pitchFamily="2" charset="2"/>
              <a:buChar char="q"/>
            </a:pPr>
            <a:r>
              <a:rPr lang="cs-CZ" dirty="0">
                <a:solidFill>
                  <a:srgbClr val="C00000"/>
                </a:solidFill>
              </a:rPr>
              <a:t>je regulátorem svalového napětí</a:t>
            </a:r>
          </a:p>
          <a:p>
            <a:pPr marL="285750" indent="-285750">
              <a:buFont typeface="Wingdings" panose="05000000000000000000" pitchFamily="2" charset="2"/>
              <a:buChar char="q"/>
            </a:pPr>
            <a:r>
              <a:rPr lang="cs-CZ" dirty="0">
                <a:solidFill>
                  <a:srgbClr val="C00000"/>
                </a:solidFill>
              </a:rPr>
              <a:t>je hlavním regulačním a koordinačním centrem pohybů (plánování, provádění, kontrola)</a:t>
            </a:r>
          </a:p>
          <a:p>
            <a:pPr marL="285750" indent="-285750">
              <a:buFont typeface="Wingdings" panose="05000000000000000000" pitchFamily="2" charset="2"/>
              <a:buChar char="q"/>
            </a:pPr>
            <a:r>
              <a:rPr lang="cs-CZ" dirty="0">
                <a:solidFill>
                  <a:srgbClr val="C00000"/>
                </a:solidFill>
              </a:rPr>
              <a:t>slouží k adaptaci na nový pohyb (učení se pohybu)</a:t>
            </a:r>
          </a:p>
          <a:p>
            <a:pPr marL="285750" indent="-285750">
              <a:buFont typeface="Wingdings" panose="05000000000000000000" pitchFamily="2" charset="2"/>
              <a:buChar char="q"/>
            </a:pPr>
            <a:r>
              <a:rPr lang="cs-CZ" dirty="0">
                <a:solidFill>
                  <a:srgbClr val="C00000"/>
                </a:solidFill>
              </a:rPr>
              <a:t>slouží pro udržení rovnováhy a polohy těla</a:t>
            </a: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2322" t="14854" r="8507" b="2222"/>
          <a:stretch/>
        </p:blipFill>
        <p:spPr>
          <a:xfrm>
            <a:off x="7074336" y="86271"/>
            <a:ext cx="5019958" cy="3577036"/>
          </a:xfrm>
          <a:prstGeom prst="rect">
            <a:avLst/>
          </a:prstGeom>
          <a:ln>
            <a:solidFill>
              <a:srgbClr val="0070C0"/>
            </a:solidFill>
          </a:ln>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l="2233" t="10643" r="4654" b="9241"/>
          <a:stretch/>
        </p:blipFill>
        <p:spPr>
          <a:xfrm>
            <a:off x="162889" y="3663307"/>
            <a:ext cx="4657237" cy="3070459"/>
          </a:xfrm>
          <a:prstGeom prst="rect">
            <a:avLst/>
          </a:prstGeom>
          <a:ln>
            <a:solidFill>
              <a:srgbClr val="0070C0"/>
            </a:solidFill>
          </a:ln>
        </p:spPr>
      </p:pic>
      <p:pic>
        <p:nvPicPr>
          <p:cNvPr id="7" name="Obrázek 6"/>
          <p:cNvPicPr>
            <a:picLocks noChangeAspect="1"/>
          </p:cNvPicPr>
          <p:nvPr/>
        </p:nvPicPr>
        <p:blipFill rotWithShape="1">
          <a:blip r:embed="rId4" cstate="print">
            <a:extLst>
              <a:ext uri="{28A0092B-C50C-407E-A947-70E740481C1C}">
                <a14:useLocalDpi xmlns:a14="http://schemas.microsoft.com/office/drawing/2010/main" val="0"/>
              </a:ext>
            </a:extLst>
          </a:blip>
          <a:srcRect l="2216" t="17544" r="3040" b="1053"/>
          <a:stretch/>
        </p:blipFill>
        <p:spPr>
          <a:xfrm>
            <a:off x="4888469" y="3345673"/>
            <a:ext cx="4845318" cy="3189881"/>
          </a:xfrm>
          <a:prstGeom prst="rect">
            <a:avLst/>
          </a:prstGeom>
          <a:ln>
            <a:solidFill>
              <a:srgbClr val="0070C0"/>
            </a:solidFill>
          </a:ln>
        </p:spPr>
      </p:pic>
      <p:sp>
        <p:nvSpPr>
          <p:cNvPr id="8" name="Obdélník 7"/>
          <p:cNvSpPr/>
          <p:nvPr/>
        </p:nvSpPr>
        <p:spPr>
          <a:xfrm>
            <a:off x="6610808" y="6488668"/>
            <a:ext cx="1400640" cy="276999"/>
          </a:xfrm>
          <a:prstGeom prst="rect">
            <a:avLst/>
          </a:prstGeom>
        </p:spPr>
        <p:txBody>
          <a:bodyPr wrap="none">
            <a:spAutoFit/>
          </a:bodyPr>
          <a:lstStyle/>
          <a:p>
            <a:pPr algn="ctr"/>
            <a:r>
              <a:rPr lang="cs-CZ" sz="1200" dirty="0"/>
              <a:t>(www.cnsonline.cz)</a:t>
            </a:r>
          </a:p>
        </p:txBody>
      </p:sp>
      <p:pic>
        <p:nvPicPr>
          <p:cNvPr id="9" name="Obrázek 8"/>
          <p:cNvPicPr>
            <a:picLocks noChangeAspect="1"/>
          </p:cNvPicPr>
          <p:nvPr/>
        </p:nvPicPr>
        <p:blipFill rotWithShape="1">
          <a:blip r:embed="rId5" cstate="print">
            <a:extLst>
              <a:ext uri="{28A0092B-C50C-407E-A947-70E740481C1C}">
                <a14:useLocalDpi xmlns:a14="http://schemas.microsoft.com/office/drawing/2010/main" val="0"/>
              </a:ext>
            </a:extLst>
          </a:blip>
          <a:srcRect l="9438" t="10526" r="9299" b="9053"/>
          <a:stretch/>
        </p:blipFill>
        <p:spPr>
          <a:xfrm>
            <a:off x="9879420" y="4141716"/>
            <a:ext cx="2152700" cy="1597794"/>
          </a:xfrm>
          <a:prstGeom prst="rect">
            <a:avLst/>
          </a:prstGeom>
        </p:spPr>
      </p:pic>
      <p:sp>
        <p:nvSpPr>
          <p:cNvPr id="10" name="Obdélník 9"/>
          <p:cNvSpPr/>
          <p:nvPr/>
        </p:nvSpPr>
        <p:spPr>
          <a:xfrm>
            <a:off x="10008234" y="5739510"/>
            <a:ext cx="1895071" cy="246221"/>
          </a:xfrm>
          <a:prstGeom prst="rect">
            <a:avLst/>
          </a:prstGeom>
        </p:spPr>
        <p:txBody>
          <a:bodyPr wrap="none">
            <a:spAutoFit/>
          </a:bodyPr>
          <a:lstStyle/>
          <a:p>
            <a:pPr algn="ctr"/>
            <a:r>
              <a:rPr lang="cs-CZ" sz="1000" dirty="0"/>
              <a:t>(https://www.wikipremed.com/)</a:t>
            </a:r>
          </a:p>
        </p:txBody>
      </p:sp>
    </p:spTree>
    <p:extLst>
      <p:ext uri="{BB962C8B-B14F-4D97-AF65-F5344CB8AC3E}">
        <p14:creationId xmlns:p14="http://schemas.microsoft.com/office/powerpoint/2010/main" val="1689048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375686" y="175520"/>
            <a:ext cx="11431303" cy="400110"/>
          </a:xfrm>
          <a:prstGeom prst="rect">
            <a:avLst/>
          </a:prstGeom>
          <a:noFill/>
        </p:spPr>
        <p:txBody>
          <a:bodyPr wrap="square" rtlCol="0">
            <a:spAutoFit/>
          </a:bodyPr>
          <a:lstStyle/>
          <a:p>
            <a:pPr algn="ctr"/>
            <a:r>
              <a:rPr lang="cs-CZ" sz="2000" b="1" dirty="0">
                <a:solidFill>
                  <a:srgbClr val="0070C0"/>
                </a:solidFill>
              </a:rPr>
              <a:t>MOTORICKÉ DRÁHY </a:t>
            </a:r>
            <a:r>
              <a:rPr lang="cs-CZ" sz="2000" dirty="0">
                <a:solidFill>
                  <a:srgbClr val="0070C0"/>
                </a:solidFill>
              </a:rPr>
              <a:t>(EFERENTNÍ)  </a:t>
            </a:r>
            <a:r>
              <a:rPr lang="cs-CZ" dirty="0">
                <a:solidFill>
                  <a:srgbClr val="0070C0"/>
                </a:solidFill>
              </a:rPr>
              <a:t>pro řízení pohybů – pokyny pro aktivaci a koordinaci svalů</a:t>
            </a:r>
          </a:p>
        </p:txBody>
      </p:sp>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l="4449" t="6549" r="5951" b="4328"/>
          <a:stretch/>
        </p:blipFill>
        <p:spPr>
          <a:xfrm>
            <a:off x="1095797" y="1775958"/>
            <a:ext cx="4408430" cy="5020544"/>
          </a:xfrm>
          <a:prstGeom prst="rect">
            <a:avLst/>
          </a:prstGeom>
          <a:ln>
            <a:solidFill>
              <a:schemeClr val="accent1"/>
            </a:solidFill>
          </a:ln>
        </p:spPr>
      </p:pic>
      <p:sp>
        <p:nvSpPr>
          <p:cNvPr id="5" name="Obdélník 4"/>
          <p:cNvSpPr/>
          <p:nvPr/>
        </p:nvSpPr>
        <p:spPr>
          <a:xfrm>
            <a:off x="6443258" y="582067"/>
            <a:ext cx="5697156" cy="2031325"/>
          </a:xfrm>
          <a:prstGeom prst="rect">
            <a:avLst/>
          </a:prstGeom>
        </p:spPr>
        <p:txBody>
          <a:bodyPr wrap="square">
            <a:spAutoFit/>
          </a:bodyPr>
          <a:lstStyle/>
          <a:p>
            <a:pPr algn="ctr"/>
            <a:r>
              <a:rPr lang="cs-CZ" u="sng" dirty="0" err="1">
                <a:solidFill>
                  <a:srgbClr val="C00000"/>
                </a:solidFill>
              </a:rPr>
              <a:t>Extrapyramidové</a:t>
            </a:r>
            <a:r>
              <a:rPr lang="cs-CZ" u="sng" dirty="0">
                <a:solidFill>
                  <a:srgbClr val="C00000"/>
                </a:solidFill>
              </a:rPr>
              <a:t> dráhy (</a:t>
            </a:r>
            <a:r>
              <a:rPr lang="cs-CZ" u="sng" dirty="0" err="1">
                <a:solidFill>
                  <a:srgbClr val="C00000"/>
                </a:solidFill>
              </a:rPr>
              <a:t>extrakortikospinální</a:t>
            </a:r>
            <a:r>
              <a:rPr lang="cs-CZ" u="sng" dirty="0">
                <a:solidFill>
                  <a:srgbClr val="C00000"/>
                </a:solidFill>
              </a:rPr>
              <a:t>)</a:t>
            </a:r>
          </a:p>
          <a:p>
            <a:pPr marL="285750" indent="-285750">
              <a:buFont typeface="Arial" panose="020B0604020202020204" pitchFamily="34" charset="0"/>
              <a:buChar char="•"/>
            </a:pPr>
            <a:r>
              <a:rPr lang="cs-CZ" dirty="0">
                <a:solidFill>
                  <a:srgbClr val="7030A0"/>
                </a:solidFill>
              </a:rPr>
              <a:t>motorická kůra mozku</a:t>
            </a:r>
          </a:p>
          <a:p>
            <a:pPr marL="285750" indent="-285750">
              <a:buFont typeface="Arial" panose="020B0604020202020204" pitchFamily="34" charset="0"/>
              <a:buChar char="•"/>
            </a:pPr>
            <a:r>
              <a:rPr lang="cs-CZ" dirty="0">
                <a:solidFill>
                  <a:srgbClr val="7030A0"/>
                </a:solidFill>
              </a:rPr>
              <a:t>více centrálních neuronů – propojení s bazálními ganglii, talamem, mozečkem, vestibulem, … </a:t>
            </a:r>
          </a:p>
          <a:p>
            <a:pPr marL="285750" indent="-285750">
              <a:buFont typeface="Arial" panose="020B0604020202020204" pitchFamily="34" charset="0"/>
              <a:buChar char="•"/>
            </a:pPr>
            <a:r>
              <a:rPr lang="cs-CZ" dirty="0" err="1"/>
              <a:t>tractus</a:t>
            </a:r>
            <a:r>
              <a:rPr lang="cs-CZ" dirty="0"/>
              <a:t> </a:t>
            </a:r>
            <a:r>
              <a:rPr lang="cs-CZ" dirty="0" err="1"/>
              <a:t>reticulo-spinalis</a:t>
            </a:r>
            <a:r>
              <a:rPr lang="cs-CZ" dirty="0"/>
              <a:t>, </a:t>
            </a:r>
            <a:r>
              <a:rPr lang="cs-CZ" dirty="0" err="1"/>
              <a:t>rubro-spinalis</a:t>
            </a:r>
            <a:r>
              <a:rPr lang="cs-CZ" dirty="0"/>
              <a:t>, </a:t>
            </a:r>
            <a:r>
              <a:rPr lang="cs-CZ" dirty="0" err="1"/>
              <a:t>tecto-spinalis</a:t>
            </a:r>
            <a:r>
              <a:rPr lang="cs-CZ" dirty="0"/>
              <a:t>, </a:t>
            </a:r>
            <a:r>
              <a:rPr lang="cs-CZ" dirty="0" err="1"/>
              <a:t>vestibulo-spinalis</a:t>
            </a:r>
            <a:endParaRPr lang="cs-CZ" dirty="0"/>
          </a:p>
          <a:p>
            <a:r>
              <a:rPr lang="cs-CZ" dirty="0">
                <a:solidFill>
                  <a:srgbClr val="0070C0"/>
                </a:solidFill>
              </a:rPr>
              <a:t>Funkce: Regulace reflexů, udržení polohy, hrubé pohyby</a:t>
            </a:r>
            <a:endParaRPr lang="cs-CZ" dirty="0"/>
          </a:p>
        </p:txBody>
      </p:sp>
      <p:sp>
        <p:nvSpPr>
          <p:cNvPr id="6" name="Obdélník 5"/>
          <p:cNvSpPr/>
          <p:nvPr/>
        </p:nvSpPr>
        <p:spPr>
          <a:xfrm>
            <a:off x="275180" y="582288"/>
            <a:ext cx="6049664" cy="1200329"/>
          </a:xfrm>
          <a:prstGeom prst="rect">
            <a:avLst/>
          </a:prstGeom>
        </p:spPr>
        <p:txBody>
          <a:bodyPr wrap="square">
            <a:spAutoFit/>
          </a:bodyPr>
          <a:lstStyle/>
          <a:p>
            <a:pPr algn="ctr"/>
            <a:r>
              <a:rPr lang="cs-CZ" u="sng" dirty="0">
                <a:solidFill>
                  <a:srgbClr val="C00000"/>
                </a:solidFill>
              </a:rPr>
              <a:t>Pyramidové dráhy (</a:t>
            </a:r>
            <a:r>
              <a:rPr lang="cs-CZ" u="sng" dirty="0" err="1">
                <a:solidFill>
                  <a:srgbClr val="C00000"/>
                </a:solidFill>
              </a:rPr>
              <a:t>tractus</a:t>
            </a:r>
            <a:r>
              <a:rPr lang="cs-CZ" u="sng" dirty="0">
                <a:solidFill>
                  <a:srgbClr val="C00000"/>
                </a:solidFill>
              </a:rPr>
              <a:t> </a:t>
            </a:r>
            <a:r>
              <a:rPr lang="cs-CZ" u="sng" dirty="0" err="1">
                <a:solidFill>
                  <a:srgbClr val="C00000"/>
                </a:solidFill>
              </a:rPr>
              <a:t>corticospinalis</a:t>
            </a:r>
            <a:r>
              <a:rPr lang="cs-CZ" u="sng" dirty="0">
                <a:solidFill>
                  <a:srgbClr val="C00000"/>
                </a:solidFill>
              </a:rPr>
              <a:t>)</a:t>
            </a:r>
          </a:p>
          <a:p>
            <a:pPr marL="285750" indent="-285750">
              <a:buFont typeface="Arial" panose="020B0604020202020204" pitchFamily="34" charset="0"/>
              <a:buChar char="•"/>
            </a:pPr>
            <a:r>
              <a:rPr lang="cs-CZ" dirty="0">
                <a:solidFill>
                  <a:srgbClr val="7030A0"/>
                </a:solidFill>
              </a:rPr>
              <a:t>motorická kůra mozku; 1 centrální + 1 periferní </a:t>
            </a:r>
            <a:r>
              <a:rPr lang="cs-CZ" dirty="0" err="1">
                <a:solidFill>
                  <a:srgbClr val="7030A0"/>
                </a:solidFill>
              </a:rPr>
              <a:t>motoneuron</a:t>
            </a:r>
            <a:r>
              <a:rPr lang="cs-CZ" dirty="0">
                <a:solidFill>
                  <a:srgbClr val="7030A0"/>
                </a:solidFill>
              </a:rPr>
              <a:t> </a:t>
            </a:r>
          </a:p>
          <a:p>
            <a:pPr marL="285750" indent="-285750">
              <a:buFont typeface="Arial" panose="020B0604020202020204" pitchFamily="34" charset="0"/>
              <a:buChar char="•"/>
            </a:pPr>
            <a:r>
              <a:rPr lang="cs-CZ" dirty="0"/>
              <a:t>přechod na kontralaterální stranu (pyramida </a:t>
            </a:r>
            <a:r>
              <a:rPr lang="cs-CZ" dirty="0" err="1"/>
              <a:t>prodl</a:t>
            </a:r>
            <a:r>
              <a:rPr lang="cs-CZ" dirty="0"/>
              <a:t>. míchy)</a:t>
            </a:r>
          </a:p>
          <a:p>
            <a:r>
              <a:rPr lang="cs-CZ" dirty="0">
                <a:solidFill>
                  <a:srgbClr val="0070C0"/>
                </a:solidFill>
              </a:rPr>
              <a:t>Funkce: Volní řízení cílených pohybů</a:t>
            </a:r>
            <a:endParaRPr lang="cs-CZ" dirty="0"/>
          </a:p>
        </p:txBody>
      </p:sp>
      <p:pic>
        <p:nvPicPr>
          <p:cNvPr id="7" name="Obrázek 6"/>
          <p:cNvPicPr>
            <a:picLocks noChangeAspect="1"/>
          </p:cNvPicPr>
          <p:nvPr/>
        </p:nvPicPr>
        <p:blipFill rotWithShape="1">
          <a:blip r:embed="rId3">
            <a:extLst>
              <a:ext uri="{28A0092B-C50C-407E-A947-70E740481C1C}">
                <a14:useLocalDpi xmlns:a14="http://schemas.microsoft.com/office/drawing/2010/main" val="0"/>
              </a:ext>
            </a:extLst>
          </a:blip>
          <a:srcRect l="4474" t="13217" r="34737" b="16608"/>
          <a:stretch/>
        </p:blipFill>
        <p:spPr>
          <a:xfrm>
            <a:off x="7068524" y="2744751"/>
            <a:ext cx="4518992" cy="3912549"/>
          </a:xfrm>
          <a:prstGeom prst="rect">
            <a:avLst/>
          </a:prstGeom>
          <a:ln>
            <a:solidFill>
              <a:srgbClr val="0070C0"/>
            </a:solidFill>
          </a:ln>
        </p:spPr>
      </p:pic>
      <p:sp>
        <p:nvSpPr>
          <p:cNvPr id="9" name="TextovéPole 8"/>
          <p:cNvSpPr txBox="1"/>
          <p:nvPr/>
        </p:nvSpPr>
        <p:spPr>
          <a:xfrm>
            <a:off x="977383" y="6550223"/>
            <a:ext cx="3072063" cy="307777"/>
          </a:xfrm>
          <a:prstGeom prst="rect">
            <a:avLst/>
          </a:prstGeom>
          <a:noFill/>
        </p:spPr>
        <p:txBody>
          <a:bodyPr wrap="square" rtlCol="0">
            <a:spAutoFit/>
          </a:bodyPr>
          <a:lstStyle/>
          <a:p>
            <a:pPr algn="ctr"/>
            <a:r>
              <a:rPr lang="cs-CZ" sz="1400" dirty="0"/>
              <a:t>(</a:t>
            </a:r>
            <a:r>
              <a:rPr lang="cs-CZ" sz="1400" dirty="0" err="1"/>
              <a:t>Štefela</a:t>
            </a:r>
            <a:r>
              <a:rPr lang="cs-CZ" sz="1400" dirty="0"/>
              <a:t> a kol., 2017; www.cnsonline.cz)</a:t>
            </a:r>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5102" y="3236988"/>
            <a:ext cx="1514178" cy="1574907"/>
          </a:xfrm>
          <a:prstGeom prst="rect">
            <a:avLst/>
          </a:prstGeom>
          <a:ln>
            <a:solidFill>
              <a:schemeClr val="tx1"/>
            </a:solidFill>
          </a:ln>
        </p:spPr>
      </p:pic>
      <p:sp>
        <p:nvSpPr>
          <p:cNvPr id="8" name="TextovéPole 7"/>
          <p:cNvSpPr txBox="1"/>
          <p:nvPr/>
        </p:nvSpPr>
        <p:spPr>
          <a:xfrm>
            <a:off x="5744999" y="4701025"/>
            <a:ext cx="1614384" cy="584775"/>
          </a:xfrm>
          <a:prstGeom prst="rect">
            <a:avLst/>
          </a:prstGeom>
          <a:noFill/>
        </p:spPr>
        <p:txBody>
          <a:bodyPr wrap="square" rtlCol="0">
            <a:spAutoFit/>
          </a:bodyPr>
          <a:lstStyle/>
          <a:p>
            <a:pPr algn="ctr"/>
            <a:r>
              <a:rPr lang="cs-CZ" sz="1600" dirty="0" err="1"/>
              <a:t>Decussatio</a:t>
            </a:r>
            <a:r>
              <a:rPr lang="cs-CZ" sz="1600" dirty="0"/>
              <a:t> </a:t>
            </a:r>
            <a:r>
              <a:rPr lang="cs-CZ" sz="1600" dirty="0" err="1"/>
              <a:t>pyramidum</a:t>
            </a:r>
            <a:endParaRPr lang="cs-CZ" sz="1600" dirty="0"/>
          </a:p>
        </p:txBody>
      </p:sp>
    </p:spTree>
    <p:extLst>
      <p:ext uri="{BB962C8B-B14F-4D97-AF65-F5344CB8AC3E}">
        <p14:creationId xmlns:p14="http://schemas.microsoft.com/office/powerpoint/2010/main" val="940895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2" cstate="print">
            <a:extLst>
              <a:ext uri="{28A0092B-C50C-407E-A947-70E740481C1C}">
                <a14:useLocalDpi xmlns:a14="http://schemas.microsoft.com/office/drawing/2010/main" val="0"/>
              </a:ext>
            </a:extLst>
          </a:blip>
          <a:srcRect l="2809" t="8403" r="3463" b="8004"/>
          <a:stretch/>
        </p:blipFill>
        <p:spPr>
          <a:xfrm>
            <a:off x="256675" y="2239269"/>
            <a:ext cx="6954252" cy="2808592"/>
          </a:xfrm>
          <a:prstGeom prst="rect">
            <a:avLst/>
          </a:prstGeom>
          <a:ln>
            <a:solidFill>
              <a:schemeClr val="accent1"/>
            </a:solidFill>
          </a:ln>
        </p:spPr>
      </p:pic>
      <p:pic>
        <p:nvPicPr>
          <p:cNvPr id="11" name="Obráze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474" y="2236923"/>
            <a:ext cx="4670555" cy="2810938"/>
          </a:xfrm>
          <a:prstGeom prst="rect">
            <a:avLst/>
          </a:prstGeom>
          <a:ln>
            <a:solidFill>
              <a:schemeClr val="accent1"/>
            </a:solidFill>
          </a:ln>
        </p:spPr>
      </p:pic>
      <p:sp>
        <p:nvSpPr>
          <p:cNvPr id="12" name="TextovéPole 11"/>
          <p:cNvSpPr txBox="1"/>
          <p:nvPr/>
        </p:nvSpPr>
        <p:spPr>
          <a:xfrm>
            <a:off x="2414336" y="435948"/>
            <a:ext cx="8101263" cy="1508105"/>
          </a:xfrm>
          <a:prstGeom prst="rect">
            <a:avLst/>
          </a:prstGeom>
          <a:noFill/>
        </p:spPr>
        <p:txBody>
          <a:bodyPr wrap="square" rtlCol="0">
            <a:spAutoFit/>
          </a:bodyPr>
          <a:lstStyle/>
          <a:p>
            <a:pPr algn="ctr"/>
            <a:r>
              <a:rPr lang="cs-CZ" sz="2000" b="1" dirty="0">
                <a:solidFill>
                  <a:srgbClr val="0070C0"/>
                </a:solidFill>
              </a:rPr>
              <a:t>MIMOVOLNÍ REGULACE SVALOVÉHO NAPĚTÍ MÍŠNÍM REFLEXEM </a:t>
            </a:r>
          </a:p>
          <a:p>
            <a:r>
              <a:rPr lang="cs-CZ" dirty="0"/>
              <a:t>Receptory: </a:t>
            </a:r>
            <a:r>
              <a:rPr lang="cs-CZ" dirty="0">
                <a:solidFill>
                  <a:srgbClr val="C00000"/>
                </a:solidFill>
              </a:rPr>
              <a:t>Svalová vřeténka a šlachová tělíska</a:t>
            </a:r>
          </a:p>
          <a:p>
            <a:r>
              <a:rPr lang="cs-CZ" dirty="0"/>
              <a:t>Aferentní dráhy: </a:t>
            </a:r>
            <a:r>
              <a:rPr lang="cs-CZ" dirty="0">
                <a:solidFill>
                  <a:srgbClr val="C00000"/>
                </a:solidFill>
              </a:rPr>
              <a:t>Senzitivní nervy od periferních receptorů k zadním provazcům míchy</a:t>
            </a:r>
          </a:p>
          <a:p>
            <a:r>
              <a:rPr lang="cs-CZ" dirty="0"/>
              <a:t>Centrum: </a:t>
            </a:r>
            <a:r>
              <a:rPr lang="cs-CZ" dirty="0">
                <a:solidFill>
                  <a:srgbClr val="C00000"/>
                </a:solidFill>
              </a:rPr>
              <a:t>Míšní segment</a:t>
            </a:r>
          </a:p>
          <a:p>
            <a:r>
              <a:rPr lang="cs-CZ" dirty="0"/>
              <a:t>Eferentní dráhy: </a:t>
            </a:r>
            <a:r>
              <a:rPr lang="cs-CZ" dirty="0" err="1">
                <a:solidFill>
                  <a:srgbClr val="C00000"/>
                </a:solidFill>
              </a:rPr>
              <a:t>Motoneurony</a:t>
            </a:r>
            <a:r>
              <a:rPr lang="cs-CZ" dirty="0">
                <a:solidFill>
                  <a:srgbClr val="C00000"/>
                </a:solidFill>
              </a:rPr>
              <a:t> </a:t>
            </a:r>
            <a:r>
              <a:rPr lang="el-GR" dirty="0">
                <a:solidFill>
                  <a:srgbClr val="C00000"/>
                </a:solidFill>
              </a:rPr>
              <a:t>α</a:t>
            </a:r>
            <a:r>
              <a:rPr lang="cs-CZ" dirty="0">
                <a:solidFill>
                  <a:srgbClr val="C00000"/>
                </a:solidFill>
              </a:rPr>
              <a:t> a </a:t>
            </a:r>
            <a:r>
              <a:rPr lang="el-GR" dirty="0">
                <a:solidFill>
                  <a:srgbClr val="C00000"/>
                </a:solidFill>
              </a:rPr>
              <a:t>γ</a:t>
            </a:r>
            <a:r>
              <a:rPr lang="cs-CZ" dirty="0">
                <a:solidFill>
                  <a:srgbClr val="C00000"/>
                </a:solidFill>
              </a:rPr>
              <a:t> z předních provazců míchy</a:t>
            </a:r>
            <a:endParaRPr lang="cs-CZ" sz="2000" dirty="0">
              <a:solidFill>
                <a:srgbClr val="C00000"/>
              </a:solidFill>
            </a:endParaRPr>
          </a:p>
        </p:txBody>
      </p:sp>
      <p:sp>
        <p:nvSpPr>
          <p:cNvPr id="13" name="TextovéPole 12"/>
          <p:cNvSpPr txBox="1"/>
          <p:nvPr/>
        </p:nvSpPr>
        <p:spPr>
          <a:xfrm>
            <a:off x="2057459" y="5032954"/>
            <a:ext cx="3140183" cy="307777"/>
          </a:xfrm>
          <a:prstGeom prst="rect">
            <a:avLst/>
          </a:prstGeom>
          <a:noFill/>
        </p:spPr>
        <p:txBody>
          <a:bodyPr wrap="square" rtlCol="0">
            <a:spAutoFit/>
          </a:bodyPr>
          <a:lstStyle/>
          <a:p>
            <a:pPr algn="ctr"/>
            <a:r>
              <a:rPr lang="cs-CZ" sz="1400" dirty="0"/>
              <a:t>(</a:t>
            </a:r>
            <a:r>
              <a:rPr lang="cs-CZ" sz="1400" dirty="0" err="1"/>
              <a:t>Štefela</a:t>
            </a:r>
            <a:r>
              <a:rPr lang="cs-CZ" sz="1400" dirty="0"/>
              <a:t> a kol., 2017; www.cnsonline.cz)</a:t>
            </a:r>
          </a:p>
        </p:txBody>
      </p:sp>
    </p:spTree>
    <p:extLst>
      <p:ext uri="{BB962C8B-B14F-4D97-AF65-F5344CB8AC3E}">
        <p14:creationId xmlns:p14="http://schemas.microsoft.com/office/powerpoint/2010/main" val="729139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rotWithShape="1">
          <a:blip r:embed="rId2">
            <a:extLst>
              <a:ext uri="{28A0092B-C50C-407E-A947-70E740481C1C}">
                <a14:useLocalDpi xmlns:a14="http://schemas.microsoft.com/office/drawing/2010/main" val="0"/>
              </a:ext>
            </a:extLst>
          </a:blip>
          <a:srcRect l="58261" t="37070" r="2608" b="2770"/>
          <a:stretch/>
        </p:blipFill>
        <p:spPr>
          <a:xfrm>
            <a:off x="3648398" y="1403681"/>
            <a:ext cx="5175939" cy="4996397"/>
          </a:xfrm>
          <a:prstGeom prst="rect">
            <a:avLst/>
          </a:prstGeom>
        </p:spPr>
      </p:pic>
      <p:sp>
        <p:nvSpPr>
          <p:cNvPr id="12" name="TextovéPole 11"/>
          <p:cNvSpPr txBox="1"/>
          <p:nvPr/>
        </p:nvSpPr>
        <p:spPr>
          <a:xfrm>
            <a:off x="593558" y="482784"/>
            <a:ext cx="11285621" cy="861774"/>
          </a:xfrm>
          <a:prstGeom prst="rect">
            <a:avLst/>
          </a:prstGeom>
          <a:noFill/>
        </p:spPr>
        <p:txBody>
          <a:bodyPr wrap="square" rtlCol="0">
            <a:spAutoFit/>
          </a:bodyPr>
          <a:lstStyle/>
          <a:p>
            <a:pPr algn="ctr"/>
            <a:r>
              <a:rPr lang="cs-CZ" sz="2000" b="1" dirty="0">
                <a:solidFill>
                  <a:srgbClr val="0070C0"/>
                </a:solidFill>
              </a:rPr>
              <a:t>MIMOVOLNÍ KOORDINACE SVALOVÉ AKTIVITY </a:t>
            </a:r>
            <a:r>
              <a:rPr lang="cs-CZ" sz="2000" b="1" dirty="0" err="1">
                <a:solidFill>
                  <a:srgbClr val="0070C0"/>
                </a:solidFill>
              </a:rPr>
              <a:t>ANTAGONIST</a:t>
            </a:r>
            <a:r>
              <a:rPr lang="cs-CZ" sz="2000" b="1" cap="all" dirty="0" err="1">
                <a:solidFill>
                  <a:srgbClr val="0070C0"/>
                </a:solidFill>
              </a:rPr>
              <a:t>ů</a:t>
            </a:r>
            <a:r>
              <a:rPr lang="cs-CZ" sz="2000" b="1" cap="all" dirty="0">
                <a:solidFill>
                  <a:srgbClr val="0070C0"/>
                </a:solidFill>
              </a:rPr>
              <a:t> A </a:t>
            </a:r>
            <a:r>
              <a:rPr lang="cs-CZ" sz="2000" b="1" cap="all" dirty="0" err="1">
                <a:solidFill>
                  <a:srgbClr val="0070C0"/>
                </a:solidFill>
              </a:rPr>
              <a:t>AGONISTů</a:t>
            </a:r>
            <a:r>
              <a:rPr lang="cs-CZ" sz="2000" b="1" cap="all" dirty="0">
                <a:solidFill>
                  <a:srgbClr val="0070C0"/>
                </a:solidFill>
              </a:rPr>
              <a:t> POHYBU </a:t>
            </a:r>
            <a:r>
              <a:rPr lang="cs-CZ" sz="2000" b="1" dirty="0">
                <a:solidFill>
                  <a:srgbClr val="0070C0"/>
                </a:solidFill>
              </a:rPr>
              <a:t>MÍŠNÍM REFLEXEM </a:t>
            </a:r>
          </a:p>
          <a:p>
            <a:pPr algn="ctr"/>
            <a:r>
              <a:rPr lang="cs-CZ" dirty="0"/>
              <a:t>S excitací agonisty je spřažena inhibice antagonisty.</a:t>
            </a:r>
          </a:p>
          <a:p>
            <a:pPr algn="ctr"/>
            <a:r>
              <a:rPr lang="cs-CZ" sz="1200" dirty="0"/>
              <a:t>(Kučera, 2017)</a:t>
            </a:r>
          </a:p>
        </p:txBody>
      </p:sp>
    </p:spTree>
    <p:extLst>
      <p:ext uri="{BB962C8B-B14F-4D97-AF65-F5344CB8AC3E}">
        <p14:creationId xmlns:p14="http://schemas.microsoft.com/office/powerpoint/2010/main" val="913783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92" y="1549796"/>
            <a:ext cx="6706148" cy="5107589"/>
          </a:xfrm>
          <a:prstGeom prst="rect">
            <a:avLst/>
          </a:prstGeom>
          <a:ln>
            <a:solidFill>
              <a:schemeClr val="accent1"/>
            </a:solidFill>
          </a:ln>
        </p:spPr>
      </p:pic>
      <p:sp>
        <p:nvSpPr>
          <p:cNvPr id="6" name="TextovéPole 5"/>
          <p:cNvSpPr txBox="1"/>
          <p:nvPr/>
        </p:nvSpPr>
        <p:spPr>
          <a:xfrm>
            <a:off x="656492" y="226357"/>
            <a:ext cx="10879015" cy="1446550"/>
          </a:xfrm>
          <a:prstGeom prst="rect">
            <a:avLst/>
          </a:prstGeom>
          <a:noFill/>
        </p:spPr>
        <p:txBody>
          <a:bodyPr wrap="square" rtlCol="0">
            <a:spAutoFit/>
          </a:bodyPr>
          <a:lstStyle/>
          <a:p>
            <a:pPr algn="ctr"/>
            <a:r>
              <a:rPr lang="cs-CZ" sz="2800" b="1" dirty="0">
                <a:solidFill>
                  <a:srgbClr val="0070C0"/>
                </a:solidFill>
              </a:rPr>
              <a:t>Nervová koordinace </a:t>
            </a:r>
            <a:r>
              <a:rPr lang="cs-CZ" sz="2800" b="1" dirty="0" err="1">
                <a:solidFill>
                  <a:srgbClr val="0070C0"/>
                </a:solidFill>
              </a:rPr>
              <a:t>činosti</a:t>
            </a:r>
            <a:r>
              <a:rPr lang="cs-CZ" sz="2800" b="1" dirty="0">
                <a:solidFill>
                  <a:srgbClr val="0070C0"/>
                </a:solidFill>
              </a:rPr>
              <a:t> svalů stehna po dřepech</a:t>
            </a:r>
          </a:p>
          <a:p>
            <a:pPr algn="ctr"/>
            <a:r>
              <a:rPr lang="cs-CZ" sz="2000" dirty="0"/>
              <a:t>se zátěží (10RM) v obraze NMR (</a:t>
            </a:r>
            <a:r>
              <a:rPr lang="cs-CZ" sz="2000" dirty="0" err="1"/>
              <a:t>Kraemer</a:t>
            </a:r>
            <a:r>
              <a:rPr lang="cs-CZ" sz="2000" dirty="0"/>
              <a:t> et al., 2012)</a:t>
            </a:r>
          </a:p>
          <a:p>
            <a:r>
              <a:rPr lang="cs-CZ" sz="2000" dirty="0"/>
              <a:t>RF – </a:t>
            </a:r>
            <a:r>
              <a:rPr lang="cs-CZ" sz="2000" dirty="0" err="1"/>
              <a:t>m.rectus</a:t>
            </a:r>
            <a:r>
              <a:rPr lang="cs-CZ" sz="2000" dirty="0"/>
              <a:t> </a:t>
            </a:r>
            <a:r>
              <a:rPr lang="cs-CZ" sz="2000" dirty="0" err="1"/>
              <a:t>femoris</a:t>
            </a:r>
            <a:r>
              <a:rPr lang="cs-CZ" sz="2000" dirty="0"/>
              <a:t>, VM – </a:t>
            </a:r>
            <a:r>
              <a:rPr lang="cs-CZ" sz="2000" dirty="0" err="1"/>
              <a:t>vastus</a:t>
            </a:r>
            <a:r>
              <a:rPr lang="cs-CZ" sz="2000" dirty="0"/>
              <a:t> </a:t>
            </a:r>
            <a:r>
              <a:rPr lang="cs-CZ" sz="2000" dirty="0" err="1"/>
              <a:t>medialis</a:t>
            </a:r>
            <a:r>
              <a:rPr lang="cs-CZ" sz="2000" dirty="0"/>
              <a:t>, VL - </a:t>
            </a:r>
            <a:r>
              <a:rPr lang="cs-CZ" sz="2000" dirty="0" err="1"/>
              <a:t>vastus</a:t>
            </a:r>
            <a:r>
              <a:rPr lang="cs-CZ" sz="2000" dirty="0"/>
              <a:t> </a:t>
            </a:r>
            <a:r>
              <a:rPr lang="cs-CZ" sz="2000" dirty="0" err="1"/>
              <a:t>lateralis</a:t>
            </a:r>
            <a:r>
              <a:rPr lang="cs-CZ" sz="2000" dirty="0"/>
              <a:t>, VI – </a:t>
            </a:r>
            <a:r>
              <a:rPr lang="cs-CZ" sz="2000" dirty="0" err="1"/>
              <a:t>vastus</a:t>
            </a:r>
            <a:r>
              <a:rPr lang="cs-CZ" sz="2000" dirty="0"/>
              <a:t> </a:t>
            </a:r>
            <a:r>
              <a:rPr lang="cs-CZ" sz="2000" dirty="0" err="1"/>
              <a:t>intermedius</a:t>
            </a:r>
            <a:r>
              <a:rPr lang="cs-CZ" sz="2000" dirty="0"/>
              <a:t>, BF – biceps </a:t>
            </a:r>
            <a:r>
              <a:rPr lang="cs-CZ" sz="2000" dirty="0" err="1"/>
              <a:t>femoris</a:t>
            </a:r>
            <a:r>
              <a:rPr lang="cs-CZ" sz="2000" dirty="0"/>
              <a:t>, ST – </a:t>
            </a:r>
            <a:r>
              <a:rPr lang="cs-CZ" sz="2000" dirty="0" err="1"/>
              <a:t>semitendinosus</a:t>
            </a:r>
            <a:r>
              <a:rPr lang="cs-CZ" sz="2000" dirty="0"/>
              <a:t>, SM – </a:t>
            </a:r>
            <a:r>
              <a:rPr lang="cs-CZ" sz="2000" dirty="0" err="1"/>
              <a:t>semimembranosus</a:t>
            </a:r>
            <a:r>
              <a:rPr lang="cs-CZ" sz="2000" dirty="0"/>
              <a:t>, AM – </a:t>
            </a:r>
            <a:r>
              <a:rPr lang="cs-CZ" sz="2000" dirty="0" err="1"/>
              <a:t>adductor</a:t>
            </a:r>
            <a:r>
              <a:rPr lang="cs-CZ" sz="2000" dirty="0"/>
              <a:t> </a:t>
            </a:r>
            <a:r>
              <a:rPr lang="cs-CZ" sz="2000" dirty="0" err="1"/>
              <a:t>magnus</a:t>
            </a:r>
            <a:r>
              <a:rPr lang="cs-CZ" sz="2000" dirty="0"/>
              <a:t>, AL – </a:t>
            </a:r>
            <a:r>
              <a:rPr lang="cs-CZ" sz="2000" dirty="0" err="1"/>
              <a:t>adductor</a:t>
            </a:r>
            <a:r>
              <a:rPr lang="cs-CZ" sz="2000" dirty="0"/>
              <a:t> </a:t>
            </a:r>
            <a:r>
              <a:rPr lang="cs-CZ" sz="2000" dirty="0" err="1"/>
              <a:t>longus</a:t>
            </a:r>
            <a:endParaRPr lang="cs-CZ" sz="2000" dirty="0"/>
          </a:p>
        </p:txBody>
      </p:sp>
      <p:sp>
        <p:nvSpPr>
          <p:cNvPr id="7" name="TextovéPole 6"/>
          <p:cNvSpPr txBox="1"/>
          <p:nvPr/>
        </p:nvSpPr>
        <p:spPr>
          <a:xfrm>
            <a:off x="5075751" y="2187160"/>
            <a:ext cx="970546" cy="369332"/>
          </a:xfrm>
          <a:prstGeom prst="rect">
            <a:avLst/>
          </a:prstGeom>
          <a:noFill/>
        </p:spPr>
        <p:txBody>
          <a:bodyPr wrap="square" rtlCol="0">
            <a:spAutoFit/>
          </a:bodyPr>
          <a:lstStyle/>
          <a:p>
            <a:r>
              <a:rPr lang="cs-CZ" dirty="0"/>
              <a:t>RF    VL</a:t>
            </a:r>
          </a:p>
        </p:txBody>
      </p:sp>
      <p:sp>
        <p:nvSpPr>
          <p:cNvPr id="8" name="Obdélník 7">
            <a:extLst>
              <a:ext uri="{FF2B5EF4-FFF2-40B4-BE49-F238E27FC236}">
                <a16:creationId xmlns:a16="http://schemas.microsoft.com/office/drawing/2014/main" id="{D7530729-E84A-2AB5-683F-C4F2ADE99756}"/>
              </a:ext>
            </a:extLst>
          </p:cNvPr>
          <p:cNvSpPr/>
          <p:nvPr/>
        </p:nvSpPr>
        <p:spPr>
          <a:xfrm>
            <a:off x="7455876" y="2845991"/>
            <a:ext cx="4513385" cy="3785652"/>
          </a:xfrm>
          <a:prstGeom prst="rect">
            <a:avLst/>
          </a:prstGeom>
        </p:spPr>
        <p:txBody>
          <a:bodyPr wrap="square">
            <a:spAutoFit/>
          </a:bodyPr>
          <a:lstStyle/>
          <a:p>
            <a:pPr algn="ctr"/>
            <a:r>
              <a:rPr lang="cs-CZ" sz="2400" b="1" dirty="0">
                <a:solidFill>
                  <a:srgbClr val="C00000"/>
                </a:solidFill>
              </a:rPr>
              <a:t>SOUHRA </a:t>
            </a:r>
            <a:r>
              <a:rPr lang="cs-CZ" sz="2400" b="1" dirty="0" err="1">
                <a:solidFill>
                  <a:srgbClr val="C00000"/>
                </a:solidFill>
              </a:rPr>
              <a:t>SVAL</a:t>
            </a:r>
            <a:r>
              <a:rPr lang="cs-CZ" sz="2400" b="1" cap="all" dirty="0" err="1">
                <a:solidFill>
                  <a:srgbClr val="C00000"/>
                </a:solidFill>
              </a:rPr>
              <a:t>ů</a:t>
            </a:r>
            <a:r>
              <a:rPr lang="cs-CZ" sz="2400" b="1" dirty="0">
                <a:solidFill>
                  <a:srgbClr val="C00000"/>
                </a:solidFill>
              </a:rPr>
              <a:t> </a:t>
            </a:r>
            <a:r>
              <a:rPr lang="cs-CZ" sz="2400" b="1" dirty="0">
                <a:solidFill>
                  <a:srgbClr val="C00000"/>
                </a:solidFill>
                <a:latin typeface="Calibri" panose="020F0502020204030204" pitchFamily="34" charset="0"/>
              </a:rPr>
              <a:t>→</a:t>
            </a:r>
            <a:endParaRPr lang="cs-CZ" sz="2400" b="1" dirty="0">
              <a:solidFill>
                <a:srgbClr val="C00000"/>
              </a:solidFill>
            </a:endParaRPr>
          </a:p>
          <a:p>
            <a:pPr algn="ctr"/>
            <a:r>
              <a:rPr lang="cs-CZ" sz="2400" b="1" dirty="0">
                <a:solidFill>
                  <a:srgbClr val="0070C0"/>
                </a:solidFill>
              </a:rPr>
              <a:t>ÚČELNÉ POHYBY </a:t>
            </a:r>
            <a:r>
              <a:rPr lang="cs-CZ" sz="2400" b="1" dirty="0" err="1">
                <a:solidFill>
                  <a:srgbClr val="0070C0"/>
                </a:solidFill>
              </a:rPr>
              <a:t>SEGMENT</a:t>
            </a:r>
            <a:r>
              <a:rPr lang="cs-CZ" sz="2400" b="1" cap="all" dirty="0" err="1">
                <a:solidFill>
                  <a:srgbClr val="0070C0"/>
                </a:solidFill>
              </a:rPr>
              <a:t>ů</a:t>
            </a:r>
            <a:r>
              <a:rPr lang="cs-CZ" sz="2400" b="1" dirty="0">
                <a:solidFill>
                  <a:srgbClr val="0070C0"/>
                </a:solidFill>
              </a:rPr>
              <a:t> TĚLA A STABILIZACE V KLOUBECH</a:t>
            </a:r>
          </a:p>
          <a:p>
            <a:pPr algn="ctr"/>
            <a:endParaRPr lang="cs-CZ" sz="2400" b="1" dirty="0">
              <a:solidFill>
                <a:srgbClr val="0070C0"/>
              </a:solidFill>
            </a:endParaRPr>
          </a:p>
          <a:p>
            <a:r>
              <a:rPr lang="cs-CZ" sz="2400" b="1" u="sng" dirty="0">
                <a:solidFill>
                  <a:srgbClr val="0070C0"/>
                </a:solidFill>
              </a:rPr>
              <a:t>SVALY</a:t>
            </a:r>
          </a:p>
          <a:p>
            <a:r>
              <a:rPr lang="cs-CZ" sz="2400" dirty="0">
                <a:solidFill>
                  <a:srgbClr val="0070C0"/>
                </a:solidFill>
              </a:rPr>
              <a:t>HLAVNÍ </a:t>
            </a:r>
            <a:r>
              <a:rPr lang="cs-CZ" sz="2400" dirty="0"/>
              <a:t>- agonisté</a:t>
            </a:r>
          </a:p>
          <a:p>
            <a:r>
              <a:rPr lang="cs-CZ" sz="2400" dirty="0">
                <a:solidFill>
                  <a:srgbClr val="0070C0"/>
                </a:solidFill>
              </a:rPr>
              <a:t>NEUTRALIZAČNÍ </a:t>
            </a:r>
            <a:r>
              <a:rPr lang="cs-CZ" sz="2400" dirty="0"/>
              <a:t>- antagonisté,</a:t>
            </a:r>
          </a:p>
          <a:p>
            <a:r>
              <a:rPr lang="cs-CZ" sz="2400" dirty="0"/>
              <a:t>na kontralaterální straně</a:t>
            </a:r>
          </a:p>
          <a:p>
            <a:r>
              <a:rPr lang="cs-CZ" sz="2400" dirty="0">
                <a:solidFill>
                  <a:srgbClr val="0070C0"/>
                </a:solidFill>
              </a:rPr>
              <a:t>POMOCNÉ </a:t>
            </a:r>
            <a:r>
              <a:rPr lang="cs-CZ" sz="2400" dirty="0"/>
              <a:t>- synergisté</a:t>
            </a:r>
          </a:p>
          <a:p>
            <a:r>
              <a:rPr lang="cs-CZ" sz="2400" dirty="0">
                <a:solidFill>
                  <a:srgbClr val="0070C0"/>
                </a:solidFill>
              </a:rPr>
              <a:t>FIXAČNÍ </a:t>
            </a:r>
            <a:r>
              <a:rPr lang="cs-CZ" sz="2400" dirty="0"/>
              <a:t>- stabilizátory</a:t>
            </a:r>
          </a:p>
        </p:txBody>
      </p:sp>
    </p:spTree>
    <p:extLst>
      <p:ext uri="{BB962C8B-B14F-4D97-AF65-F5344CB8AC3E}">
        <p14:creationId xmlns:p14="http://schemas.microsoft.com/office/powerpoint/2010/main" val="2330994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552" y="1967525"/>
            <a:ext cx="5300137" cy="3975103"/>
          </a:xfrm>
          <a:prstGeom prst="rect">
            <a:avLst/>
          </a:prstGeom>
          <a:ln>
            <a:solidFill>
              <a:schemeClr val="accent1"/>
            </a:solidFill>
          </a:ln>
        </p:spPr>
      </p:pic>
      <p:sp>
        <p:nvSpPr>
          <p:cNvPr id="12" name="TextovéPole 11"/>
          <p:cNvSpPr txBox="1"/>
          <p:nvPr/>
        </p:nvSpPr>
        <p:spPr>
          <a:xfrm>
            <a:off x="2711844" y="389777"/>
            <a:ext cx="6624661" cy="1231106"/>
          </a:xfrm>
          <a:prstGeom prst="rect">
            <a:avLst/>
          </a:prstGeom>
          <a:noFill/>
        </p:spPr>
        <p:txBody>
          <a:bodyPr wrap="square" rtlCol="0">
            <a:spAutoFit/>
          </a:bodyPr>
          <a:lstStyle/>
          <a:p>
            <a:pPr algn="ctr"/>
            <a:r>
              <a:rPr lang="cs-CZ" sz="2000" b="1" dirty="0">
                <a:solidFill>
                  <a:srgbClr val="0070C0"/>
                </a:solidFill>
              </a:rPr>
              <a:t>NERVO-SVALOVÁ (MOTORICKÁ) PLOTÉNKA</a:t>
            </a:r>
          </a:p>
          <a:p>
            <a:pPr algn="ctr"/>
            <a:r>
              <a:rPr lang="cs-CZ" dirty="0">
                <a:solidFill>
                  <a:srgbClr val="0070C0"/>
                </a:solidFill>
              </a:rPr>
              <a:t>pro synaptický přenos podráždění (pokynu) z </a:t>
            </a:r>
            <a:r>
              <a:rPr lang="cs-CZ" dirty="0" err="1">
                <a:solidFill>
                  <a:srgbClr val="0070C0"/>
                </a:solidFill>
              </a:rPr>
              <a:t>motoneuronu</a:t>
            </a:r>
            <a:r>
              <a:rPr lang="cs-CZ" dirty="0">
                <a:solidFill>
                  <a:srgbClr val="0070C0"/>
                </a:solidFill>
              </a:rPr>
              <a:t> na sval</a:t>
            </a:r>
          </a:p>
          <a:p>
            <a:pPr lvl="2"/>
            <a:r>
              <a:rPr lang="cs-CZ" dirty="0">
                <a:solidFill>
                  <a:srgbClr val="C00000"/>
                </a:solidFill>
              </a:rPr>
              <a:t>Mediátor: </a:t>
            </a:r>
            <a:r>
              <a:rPr lang="cs-CZ" dirty="0"/>
              <a:t>Acetylcholin</a:t>
            </a:r>
          </a:p>
          <a:p>
            <a:pPr lvl="2"/>
            <a:r>
              <a:rPr lang="cs-CZ" dirty="0">
                <a:solidFill>
                  <a:srgbClr val="C00000"/>
                </a:solidFill>
              </a:rPr>
              <a:t>Povrch svalových vláken s </a:t>
            </a:r>
            <a:r>
              <a:rPr lang="cs-CZ" dirty="0"/>
              <a:t>acetylcholinovými receptory</a:t>
            </a:r>
          </a:p>
        </p:txBody>
      </p:sp>
      <p:pic>
        <p:nvPicPr>
          <p:cNvPr id="8" name="Obrázek 7"/>
          <p:cNvPicPr>
            <a:picLocks noChangeAspect="1"/>
          </p:cNvPicPr>
          <p:nvPr/>
        </p:nvPicPr>
        <p:blipFill rotWithShape="1">
          <a:blip r:embed="rId3" cstate="print">
            <a:extLst>
              <a:ext uri="{28A0092B-C50C-407E-A947-70E740481C1C}">
                <a14:useLocalDpi xmlns:a14="http://schemas.microsoft.com/office/drawing/2010/main" val="0"/>
              </a:ext>
            </a:extLst>
          </a:blip>
          <a:srcRect l="11911" t="16514" r="12299" b="6761"/>
          <a:stretch/>
        </p:blipFill>
        <p:spPr>
          <a:xfrm>
            <a:off x="816293" y="1967525"/>
            <a:ext cx="5235502" cy="3975103"/>
          </a:xfrm>
          <a:prstGeom prst="rect">
            <a:avLst/>
          </a:prstGeom>
          <a:ln>
            <a:solidFill>
              <a:schemeClr val="accent1"/>
            </a:solidFill>
          </a:ln>
        </p:spPr>
      </p:pic>
      <p:sp>
        <p:nvSpPr>
          <p:cNvPr id="15" name="TextovéPole 14"/>
          <p:cNvSpPr txBox="1"/>
          <p:nvPr/>
        </p:nvSpPr>
        <p:spPr>
          <a:xfrm>
            <a:off x="7451007" y="5942628"/>
            <a:ext cx="2494594" cy="307777"/>
          </a:xfrm>
          <a:prstGeom prst="rect">
            <a:avLst/>
          </a:prstGeom>
          <a:noFill/>
        </p:spPr>
        <p:txBody>
          <a:bodyPr wrap="none" rtlCol="0">
            <a:spAutoFit/>
          </a:bodyPr>
          <a:lstStyle/>
          <a:p>
            <a:r>
              <a:rPr lang="cs-CZ" sz="1400" dirty="0"/>
              <a:t>(</a:t>
            </a:r>
            <a:r>
              <a:rPr lang="cs-CZ" sz="1400" dirty="0" err="1"/>
              <a:t>Silbernagl</a:t>
            </a:r>
            <a:r>
              <a:rPr lang="cs-CZ" sz="1400" dirty="0"/>
              <a:t>, </a:t>
            </a:r>
            <a:r>
              <a:rPr lang="cs-CZ" sz="1400" dirty="0" err="1"/>
              <a:t>Despopoulos</a:t>
            </a:r>
            <a:r>
              <a:rPr lang="cs-CZ" sz="1400" dirty="0"/>
              <a:t>, 2004)</a:t>
            </a:r>
          </a:p>
        </p:txBody>
      </p:sp>
    </p:spTree>
    <p:extLst>
      <p:ext uri="{BB962C8B-B14F-4D97-AF65-F5344CB8AC3E}">
        <p14:creationId xmlns:p14="http://schemas.microsoft.com/office/powerpoint/2010/main" val="3212904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t="19759" b="24665"/>
          <a:stretch/>
        </p:blipFill>
        <p:spPr>
          <a:xfrm>
            <a:off x="172280" y="1690423"/>
            <a:ext cx="5642366" cy="2329093"/>
          </a:xfrm>
          <a:prstGeom prst="rect">
            <a:avLst/>
          </a:prstGeom>
          <a:ln>
            <a:solidFill>
              <a:schemeClr val="accent1"/>
            </a:solidFill>
          </a:ln>
        </p:spPr>
      </p:pic>
      <p:sp>
        <p:nvSpPr>
          <p:cNvPr id="4" name="Obdélník 3"/>
          <p:cNvSpPr/>
          <p:nvPr/>
        </p:nvSpPr>
        <p:spPr>
          <a:xfrm>
            <a:off x="770018" y="124175"/>
            <a:ext cx="4684295" cy="1446550"/>
          </a:xfrm>
          <a:prstGeom prst="rect">
            <a:avLst/>
          </a:prstGeom>
        </p:spPr>
        <p:txBody>
          <a:bodyPr wrap="square">
            <a:spAutoFit/>
          </a:bodyPr>
          <a:lstStyle/>
          <a:p>
            <a:pPr algn="ctr"/>
            <a:r>
              <a:rPr lang="cs-CZ" sz="2000" b="1" cap="all" dirty="0">
                <a:solidFill>
                  <a:srgbClr val="0070C0"/>
                </a:solidFill>
              </a:rPr>
              <a:t>NERVOVÁ REGULACE kontinuity NAPĚTÍ A SÍLY SVALU</a:t>
            </a:r>
          </a:p>
          <a:p>
            <a:pPr algn="ctr"/>
            <a:r>
              <a:rPr lang="cs-CZ" dirty="0"/>
              <a:t>↑ frekvence neuro-muskulárního podráždění → ↑ napětí a síla kontrakce svalu</a:t>
            </a:r>
          </a:p>
          <a:p>
            <a:pPr algn="ctr"/>
            <a:r>
              <a:rPr lang="cs-CZ" sz="1200" dirty="0"/>
              <a:t>(</a:t>
            </a:r>
            <a:r>
              <a:rPr lang="cs-CZ" sz="1200" dirty="0" err="1"/>
              <a:t>Silbernagl</a:t>
            </a:r>
            <a:r>
              <a:rPr lang="cs-CZ" sz="1200" dirty="0"/>
              <a:t>, </a:t>
            </a:r>
            <a:r>
              <a:rPr lang="cs-CZ" sz="1200" dirty="0" err="1"/>
              <a:t>Despopoulos</a:t>
            </a:r>
            <a:r>
              <a:rPr lang="cs-CZ" sz="1200" dirty="0"/>
              <a:t>, 2004)</a:t>
            </a: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878" y="-21841"/>
            <a:ext cx="6159994" cy="6879842"/>
          </a:xfrm>
          <a:prstGeom prst="rect">
            <a:avLst/>
          </a:prstGeom>
          <a:ln>
            <a:solidFill>
              <a:schemeClr val="accent1"/>
            </a:solidFill>
          </a:ln>
        </p:spPr>
      </p:pic>
      <p:sp>
        <p:nvSpPr>
          <p:cNvPr id="5" name="TextovéPole 4"/>
          <p:cNvSpPr txBox="1"/>
          <p:nvPr/>
        </p:nvSpPr>
        <p:spPr>
          <a:xfrm>
            <a:off x="8706985" y="124175"/>
            <a:ext cx="3384886" cy="830997"/>
          </a:xfrm>
          <a:prstGeom prst="rect">
            <a:avLst/>
          </a:prstGeom>
          <a:noFill/>
        </p:spPr>
        <p:txBody>
          <a:bodyPr wrap="square" rtlCol="0">
            <a:spAutoFit/>
          </a:bodyPr>
          <a:lstStyle/>
          <a:p>
            <a:pPr algn="ctr"/>
            <a:r>
              <a:rPr lang="cs-CZ" b="1" dirty="0">
                <a:solidFill>
                  <a:srgbClr val="0070C0"/>
                </a:solidFill>
              </a:rPr>
              <a:t>Vliv aktivace motorické jednotky na kontinuitu kontrakce a její sílu</a:t>
            </a:r>
          </a:p>
          <a:p>
            <a:pPr algn="ctr"/>
            <a:r>
              <a:rPr lang="cs-CZ" sz="1200" dirty="0"/>
              <a:t>(</a:t>
            </a:r>
            <a:r>
              <a:rPr lang="cs-CZ" sz="1200" dirty="0" err="1"/>
              <a:t>Bear</a:t>
            </a:r>
            <a:r>
              <a:rPr lang="cs-CZ" sz="1200" dirty="0"/>
              <a:t> et al., 2000. In: </a:t>
            </a:r>
            <a:r>
              <a:rPr lang="cs-CZ" sz="1200" dirty="0" err="1"/>
              <a:t>Kraemer</a:t>
            </a:r>
            <a:r>
              <a:rPr lang="cs-CZ" sz="1200" dirty="0"/>
              <a:t> et al., 2012)</a:t>
            </a:r>
          </a:p>
        </p:txBody>
      </p:sp>
    </p:spTree>
    <p:extLst>
      <p:ext uri="{BB962C8B-B14F-4D97-AF65-F5344CB8AC3E}">
        <p14:creationId xmlns:p14="http://schemas.microsoft.com/office/powerpoint/2010/main" val="1288351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153126" y="518980"/>
            <a:ext cx="7921831" cy="1384995"/>
          </a:xfrm>
          <a:prstGeom prst="rect">
            <a:avLst/>
          </a:prstGeom>
          <a:noFill/>
          <a:ln w="12700">
            <a:solidFill>
              <a:srgbClr val="002060"/>
            </a:solidFill>
          </a:ln>
        </p:spPr>
        <p:txBody>
          <a:bodyPr wrap="square" rtlCol="0">
            <a:spAutoFit/>
          </a:bodyPr>
          <a:lstStyle/>
          <a:p>
            <a:pPr algn="ctr"/>
            <a:r>
              <a:rPr lang="cs-CZ" sz="2400" b="1" cap="all" dirty="0">
                <a:solidFill>
                  <a:srgbClr val="002060"/>
                </a:solidFill>
              </a:rPr>
              <a:t>POHYBOVÁ AKTIVITA ← svalová práce</a:t>
            </a:r>
          </a:p>
          <a:p>
            <a:pPr marL="285750" indent="-285750">
              <a:buFont typeface="Arial" panose="020B0604020202020204" pitchFamily="34" charset="0"/>
              <a:buChar char="•"/>
            </a:pPr>
            <a:r>
              <a:rPr lang="cs-CZ" sz="2000" dirty="0"/>
              <a:t>Svalová kontrakce: </a:t>
            </a:r>
            <a:r>
              <a:rPr lang="cs-CZ" sz="2000" dirty="0">
                <a:solidFill>
                  <a:srgbClr val="0070C0"/>
                </a:solidFill>
              </a:rPr>
              <a:t>koncentrická, excentrická, izometrická, izotonická.</a:t>
            </a:r>
          </a:p>
          <a:p>
            <a:pPr marL="285750" indent="-285750">
              <a:buFont typeface="Arial" panose="020B0604020202020204" pitchFamily="34" charset="0"/>
              <a:buChar char="•"/>
            </a:pPr>
            <a:r>
              <a:rPr lang="cs-CZ" sz="2000" dirty="0"/>
              <a:t>Pohyby tělesných segmentů vůči sobě umožňují klouby.</a:t>
            </a:r>
            <a:endParaRPr lang="cs-CZ" sz="2000" dirty="0">
              <a:solidFill>
                <a:srgbClr val="0070C0"/>
              </a:solidFill>
            </a:endParaRPr>
          </a:p>
          <a:p>
            <a:pPr marL="285750" indent="-285750">
              <a:buFont typeface="Arial" panose="020B0604020202020204" pitchFamily="34" charset="0"/>
              <a:buChar char="•"/>
            </a:pPr>
            <a:r>
              <a:rPr lang="cs-CZ" sz="2000" dirty="0"/>
              <a:t>Pohyb celého těla </a:t>
            </a:r>
            <a:r>
              <a:rPr lang="cs-CZ" sz="2000" dirty="0">
                <a:solidFill>
                  <a:srgbClr val="0070C0"/>
                </a:solidFill>
              </a:rPr>
              <a:t>na zemi, ve vzduchu, ve vodě, </a:t>
            </a:r>
            <a:r>
              <a:rPr lang="cs-CZ" sz="2000" dirty="0"/>
              <a:t>v gravitačním poli Země</a:t>
            </a:r>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77" y="518980"/>
            <a:ext cx="3421472" cy="4995348"/>
          </a:xfrm>
          <a:prstGeom prst="rect">
            <a:avLst/>
          </a:prstGeom>
          <a:ln w="12700">
            <a:solidFill>
              <a:srgbClr val="002060"/>
            </a:solidFill>
          </a:ln>
        </p:spPr>
      </p:pic>
      <p:sp>
        <p:nvSpPr>
          <p:cNvPr id="9" name="Obdélník 8"/>
          <p:cNvSpPr/>
          <p:nvPr/>
        </p:nvSpPr>
        <p:spPr>
          <a:xfrm rot="16200000">
            <a:off x="-756550" y="2576364"/>
            <a:ext cx="1953192" cy="276999"/>
          </a:xfrm>
          <a:prstGeom prst="rect">
            <a:avLst/>
          </a:prstGeom>
        </p:spPr>
        <p:txBody>
          <a:bodyPr wrap="square">
            <a:spAutoFit/>
          </a:bodyPr>
          <a:lstStyle/>
          <a:p>
            <a:pPr algn="ctr"/>
            <a:r>
              <a:rPr lang="cs-CZ" sz="1200" dirty="0">
                <a:solidFill>
                  <a:srgbClr val="002060"/>
                </a:solidFill>
              </a:rPr>
              <a:t>http://www.wikiskripta.eu/</a:t>
            </a:r>
          </a:p>
        </p:txBody>
      </p:sp>
      <p:pic>
        <p:nvPicPr>
          <p:cNvPr id="11" name="Obrázek 10"/>
          <p:cNvPicPr>
            <a:picLocks noChangeAspect="1"/>
          </p:cNvPicPr>
          <p:nvPr/>
        </p:nvPicPr>
        <p:blipFill rotWithShape="1">
          <a:blip r:embed="rId3">
            <a:extLst>
              <a:ext uri="{28A0092B-C50C-407E-A947-70E740481C1C}">
                <a14:useLocalDpi xmlns:a14="http://schemas.microsoft.com/office/drawing/2010/main" val="0"/>
              </a:ext>
            </a:extLst>
          </a:blip>
          <a:srcRect l="12485" b="27208"/>
          <a:stretch/>
        </p:blipFill>
        <p:spPr>
          <a:xfrm>
            <a:off x="6778586" y="2557732"/>
            <a:ext cx="5296371" cy="2956596"/>
          </a:xfrm>
          <a:prstGeom prst="rect">
            <a:avLst/>
          </a:prstGeom>
          <a:ln>
            <a:solidFill>
              <a:schemeClr val="accent1"/>
            </a:solidFill>
          </a:ln>
        </p:spPr>
      </p:pic>
      <p:sp>
        <p:nvSpPr>
          <p:cNvPr id="5" name="TextovéPole 4">
            <a:hlinkClick r:id="rId4"/>
          </p:cNvPr>
          <p:cNvSpPr txBox="1"/>
          <p:nvPr/>
        </p:nvSpPr>
        <p:spPr>
          <a:xfrm>
            <a:off x="596376" y="5690512"/>
            <a:ext cx="3421472" cy="800219"/>
          </a:xfrm>
          <a:prstGeom prst="rect">
            <a:avLst/>
          </a:prstGeom>
          <a:solidFill>
            <a:srgbClr val="FFFF00"/>
          </a:solidFill>
          <a:ln>
            <a:solidFill>
              <a:srgbClr val="00B050"/>
            </a:solidFill>
          </a:ln>
        </p:spPr>
        <p:txBody>
          <a:bodyPr wrap="square" rtlCol="0">
            <a:spAutoFit/>
          </a:bodyPr>
          <a:lstStyle/>
          <a:p>
            <a:pPr algn="ctr"/>
            <a:r>
              <a:rPr lang="cs-CZ" dirty="0"/>
              <a:t>VIDEO</a:t>
            </a:r>
          </a:p>
          <a:p>
            <a:pPr algn="ctr"/>
            <a:r>
              <a:rPr lang="cs-CZ" dirty="0"/>
              <a:t>Typy svalových kontrakcí</a:t>
            </a:r>
          </a:p>
          <a:p>
            <a:pPr algn="ctr"/>
            <a:r>
              <a:rPr lang="cs-CZ" sz="1000" dirty="0"/>
              <a:t>https://www.youtube.com/watch?v=T3OiOJ6-x34</a:t>
            </a:r>
          </a:p>
        </p:txBody>
      </p:sp>
      <p:sp>
        <p:nvSpPr>
          <p:cNvPr id="10" name="TextovéPole 9">
            <a:hlinkClick r:id="rId5"/>
          </p:cNvPr>
          <p:cNvSpPr txBox="1"/>
          <p:nvPr/>
        </p:nvSpPr>
        <p:spPr>
          <a:xfrm>
            <a:off x="4169594" y="5690512"/>
            <a:ext cx="2536369" cy="677108"/>
          </a:xfrm>
          <a:prstGeom prst="rect">
            <a:avLst/>
          </a:prstGeom>
          <a:solidFill>
            <a:srgbClr val="FFFF00"/>
          </a:solidFill>
          <a:ln>
            <a:solidFill>
              <a:srgbClr val="00B050"/>
            </a:solidFill>
          </a:ln>
        </p:spPr>
        <p:txBody>
          <a:bodyPr wrap="square" rtlCol="0">
            <a:spAutoFit/>
          </a:bodyPr>
          <a:lstStyle/>
          <a:p>
            <a:pPr algn="ctr"/>
            <a:r>
              <a:rPr lang="cs-CZ" dirty="0"/>
              <a:t>VIDEO: Běh</a:t>
            </a:r>
          </a:p>
          <a:p>
            <a:pPr algn="ctr"/>
            <a:r>
              <a:rPr lang="cs-CZ" sz="1000" dirty="0"/>
              <a:t>https://www.youtube.com/watch?v=I5NkUtiGp_c</a:t>
            </a:r>
          </a:p>
        </p:txBody>
      </p:sp>
      <p:sp>
        <p:nvSpPr>
          <p:cNvPr id="13" name="TextovéPole 12">
            <a:hlinkClick r:id="rId6"/>
          </p:cNvPr>
          <p:cNvSpPr txBox="1"/>
          <p:nvPr/>
        </p:nvSpPr>
        <p:spPr>
          <a:xfrm>
            <a:off x="6778586" y="5690512"/>
            <a:ext cx="5296371" cy="507831"/>
          </a:xfrm>
          <a:prstGeom prst="rect">
            <a:avLst/>
          </a:prstGeom>
          <a:solidFill>
            <a:srgbClr val="FFFF00"/>
          </a:solidFill>
          <a:ln>
            <a:solidFill>
              <a:srgbClr val="00B050"/>
            </a:solidFill>
          </a:ln>
        </p:spPr>
        <p:txBody>
          <a:bodyPr wrap="square" rtlCol="0">
            <a:spAutoFit/>
          </a:bodyPr>
          <a:lstStyle/>
          <a:p>
            <a:pPr algn="ctr"/>
            <a:r>
              <a:rPr lang="cs-CZ" dirty="0"/>
              <a:t>VIDEO: Kraul</a:t>
            </a:r>
          </a:p>
          <a:p>
            <a:pPr algn="ctr"/>
            <a:r>
              <a:rPr lang="cs-CZ" sz="900" dirty="0"/>
              <a:t>https://www.youtube.com/watch?v=5HLW2AI1Ink</a:t>
            </a:r>
          </a:p>
        </p:txBody>
      </p:sp>
      <p:pic>
        <p:nvPicPr>
          <p:cNvPr id="3" name="Picture 26916">
            <a:extLst>
              <a:ext uri="{FF2B5EF4-FFF2-40B4-BE49-F238E27FC236}">
                <a16:creationId xmlns:a16="http://schemas.microsoft.com/office/drawing/2014/main" id="{A7A9FC5A-42E8-126C-DC23-AEFA47C7FF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293" r="21459"/>
          <a:stretch/>
        </p:blipFill>
        <p:spPr bwMode="auto">
          <a:xfrm>
            <a:off x="4169594" y="2578856"/>
            <a:ext cx="2536369" cy="2935472"/>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Ovál 3">
            <a:extLst>
              <a:ext uri="{FF2B5EF4-FFF2-40B4-BE49-F238E27FC236}">
                <a16:creationId xmlns:a16="http://schemas.microsoft.com/office/drawing/2014/main" id="{713789D3-FC28-5CAD-D982-C347F97336C9}"/>
              </a:ext>
            </a:extLst>
          </p:cNvPr>
          <p:cNvSpPr/>
          <p:nvPr/>
        </p:nvSpPr>
        <p:spPr>
          <a:xfrm>
            <a:off x="5192889" y="5057423"/>
            <a:ext cx="541867" cy="456906"/>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B1510E86-6AAC-3C0B-B812-5261D34B50BE}"/>
              </a:ext>
            </a:extLst>
          </p:cNvPr>
          <p:cNvSpPr/>
          <p:nvPr/>
        </p:nvSpPr>
        <p:spPr>
          <a:xfrm>
            <a:off x="4575149" y="4812037"/>
            <a:ext cx="541867" cy="456906"/>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7904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1A071DAD-6DAF-8A83-530A-46E4A01B1013}"/>
              </a:ext>
            </a:extLst>
          </p:cNvPr>
          <p:cNvSpPr txBox="1">
            <a:spLocks/>
          </p:cNvSpPr>
          <p:nvPr/>
        </p:nvSpPr>
        <p:spPr>
          <a:xfrm>
            <a:off x="1524000" y="541765"/>
            <a:ext cx="9144000" cy="51350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algn="ctr">
              <a:lnSpc>
                <a:spcPct val="106000"/>
              </a:lnSpc>
            </a:pPr>
            <a:r>
              <a:rPr lang="cs-CZ" sz="3200" b="1" dirty="0">
                <a:solidFill>
                  <a:schemeClr val="accent1">
                    <a:lumMod val="75000"/>
                  </a:schemeClr>
                </a:solidFill>
              </a:rPr>
              <a:t>ÚVOD DO FYZIOLOGIE TĚLESNÉ ZÁTĚŽE</a:t>
            </a:r>
          </a:p>
        </p:txBody>
      </p:sp>
      <p:sp>
        <p:nvSpPr>
          <p:cNvPr id="7" name="TextovéPole 6">
            <a:extLst>
              <a:ext uri="{FF2B5EF4-FFF2-40B4-BE49-F238E27FC236}">
                <a16:creationId xmlns:a16="http://schemas.microsoft.com/office/drawing/2014/main" id="{4D267D71-1ADE-6105-F9E7-2561606D3B48}"/>
              </a:ext>
            </a:extLst>
          </p:cNvPr>
          <p:cNvSpPr txBox="1"/>
          <p:nvPr/>
        </p:nvSpPr>
        <p:spPr>
          <a:xfrm>
            <a:off x="939114" y="1465706"/>
            <a:ext cx="10606216" cy="2358466"/>
          </a:xfrm>
          <a:prstGeom prst="rect">
            <a:avLst/>
          </a:prstGeom>
          <a:noFill/>
          <a:ln>
            <a:solidFill>
              <a:schemeClr val="accent1">
                <a:lumMod val="75000"/>
              </a:schemeClr>
            </a:solidFill>
          </a:ln>
        </p:spPr>
        <p:txBody>
          <a:bodyPr wrap="square">
            <a:spAutoFit/>
          </a:bodyPr>
          <a:lstStyle/>
          <a:p>
            <a:pPr>
              <a:lnSpc>
                <a:spcPct val="107000"/>
              </a:lnSpc>
              <a:spcAft>
                <a:spcPts val="800"/>
              </a:spcAft>
            </a:pPr>
            <a:r>
              <a:rPr lang="cs-CZ" sz="2400" b="1" kern="100" dirty="0">
                <a:effectLst/>
                <a:latin typeface="Calibri" panose="020F0502020204030204" pitchFamily="34" charset="0"/>
                <a:ea typeface="Calibri" panose="020F0502020204030204" pitchFamily="34" charset="0"/>
                <a:cs typeface="Calibri" panose="020F0502020204030204" pitchFamily="34" charset="0"/>
              </a:rPr>
              <a:t>Fyziologie</a:t>
            </a:r>
            <a:r>
              <a:rPr lang="cs-CZ" sz="2400" kern="100" dirty="0">
                <a:effectLst/>
                <a:latin typeface="Calibri" panose="020F0502020204030204" pitchFamily="34" charset="0"/>
                <a:ea typeface="Calibri" panose="020F0502020204030204" pitchFamily="34" charset="0"/>
                <a:cs typeface="Calibri" panose="020F0502020204030204" pitchFamily="34" charset="0"/>
              </a:rPr>
              <a:t> je nauka o fungování organizmu (vč. duševních pochodů).</a:t>
            </a:r>
            <a:endParaRPr lang="cs-CZ"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b="1" kern="100" dirty="0">
                <a:effectLst/>
                <a:latin typeface="Calibri" panose="020F0502020204030204" pitchFamily="34" charset="0"/>
                <a:ea typeface="Calibri" panose="020F0502020204030204" pitchFamily="34" charset="0"/>
                <a:cs typeface="Calibri" panose="020F0502020204030204" pitchFamily="34" charset="0"/>
              </a:rPr>
              <a:t>Fyziologické funkce</a:t>
            </a:r>
            <a:endParaRPr lang="cs-CZ"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kern="100" dirty="0">
                <a:effectLst/>
                <a:latin typeface="Calibri" panose="020F0502020204030204" pitchFamily="34" charset="0"/>
                <a:ea typeface="Calibri" panose="020F0502020204030204" pitchFamily="34" charset="0"/>
                <a:cs typeface="Calibri" panose="020F0502020204030204" pitchFamily="34" charset="0"/>
              </a:rPr>
              <a:t>= děje, probíhající v živém organizmu, které jej udržují při životě v různých situacích a různém prostředí.</a:t>
            </a:r>
            <a:endParaRPr lang="cs-CZ"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kern="100" dirty="0">
                <a:effectLst/>
                <a:latin typeface="Calibri" panose="020F0502020204030204" pitchFamily="34" charset="0"/>
                <a:ea typeface="Calibri" panose="020F0502020204030204" pitchFamily="34" charset="0"/>
                <a:cs typeface="Calibri" panose="020F0502020204030204" pitchFamily="34" charset="0"/>
              </a:rPr>
              <a:t>= vnímání, odezva a adaptace na podněty z vnitřního a zevního prostředí</a:t>
            </a:r>
            <a:endParaRPr lang="cs-CZ"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ovéPole 8">
            <a:extLst>
              <a:ext uri="{FF2B5EF4-FFF2-40B4-BE49-F238E27FC236}">
                <a16:creationId xmlns:a16="http://schemas.microsoft.com/office/drawing/2014/main" id="{41BFF6EA-0F09-635A-1AEB-0E169076B96C}"/>
              </a:ext>
            </a:extLst>
          </p:cNvPr>
          <p:cNvSpPr txBox="1"/>
          <p:nvPr/>
        </p:nvSpPr>
        <p:spPr>
          <a:xfrm>
            <a:off x="939114" y="3824172"/>
            <a:ext cx="10606216" cy="2461058"/>
          </a:xfrm>
          <a:prstGeom prst="rect">
            <a:avLst/>
          </a:prstGeom>
          <a:noFill/>
          <a:ln>
            <a:solidFill>
              <a:schemeClr val="accent1">
                <a:lumMod val="75000"/>
              </a:schemeClr>
            </a:solidFill>
          </a:ln>
        </p:spPr>
        <p:txBody>
          <a:bodyPr wrap="square">
            <a:spAutoFit/>
          </a:bodyPr>
          <a:lstStyle/>
          <a:p>
            <a:pPr>
              <a:lnSpc>
                <a:spcPct val="107000"/>
              </a:lnSpc>
              <a:spcAft>
                <a:spcPts val="800"/>
              </a:spcAft>
            </a:pPr>
            <a:r>
              <a:rPr lang="cs-CZ" sz="2400" b="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Fyziologické orgány</a:t>
            </a:r>
            <a:r>
              <a:rPr lang="cs-CZ" sz="2400"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 soubory tkání (z buněk)</a:t>
            </a:r>
            <a:r>
              <a:rPr lang="cs-CZ" sz="2400" kern="1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cs-CZ" sz="2400" b="1" i="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funkce nižšího řádu</a:t>
            </a:r>
            <a:r>
              <a:rPr lang="cs-CZ" sz="2400"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(srdce, plíce, ..)</a:t>
            </a:r>
            <a:endParaRPr lang="cs-CZ" sz="24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i="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Pohybové orgány</a:t>
            </a:r>
            <a:r>
              <a:rPr lang="cs-CZ" sz="2400"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 </a:t>
            </a:r>
            <a:r>
              <a:rPr lang="cs-CZ" sz="2400" i="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svaly</a:t>
            </a:r>
            <a:r>
              <a:rPr lang="cs-CZ" sz="2400"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kosti a klouby, vazy, tíhové váčky.</a:t>
            </a:r>
            <a:endParaRPr lang="cs-CZ" sz="24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i="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Svaly přeměňují chemickou energii na energii pohybovou.</a:t>
            </a:r>
            <a:endParaRPr lang="cs-CZ" sz="2400" kern="1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Fyziologické systémy </a:t>
            </a:r>
            <a:r>
              <a:rPr lang="cs-CZ" sz="2400"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soubory orgánů </a:t>
            </a:r>
            <a:r>
              <a:rPr lang="cs-CZ" sz="2400" kern="1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cs-CZ" sz="2400"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cs-CZ" sz="2400" b="1" i="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funkce vyššího řádu</a:t>
            </a:r>
            <a:r>
              <a:rPr lang="cs-CZ" sz="2400"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(termoregulace, ..)</a:t>
            </a:r>
            <a:endParaRPr lang="cs-CZ"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i="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Pohybový systém</a:t>
            </a:r>
            <a:r>
              <a:rPr lang="cs-CZ" sz="2400"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zabezpečuje pohyb organizmu.</a:t>
            </a:r>
            <a:endParaRPr lang="cs-CZ" sz="24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1675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863" y="0"/>
            <a:ext cx="8374455" cy="6858000"/>
          </a:xfrm>
          <a:prstGeom prst="rect">
            <a:avLst/>
          </a:prstGeom>
        </p:spPr>
      </p:pic>
      <p:sp>
        <p:nvSpPr>
          <p:cNvPr id="3" name="Obdélník 2"/>
          <p:cNvSpPr/>
          <p:nvPr/>
        </p:nvSpPr>
        <p:spPr>
          <a:xfrm>
            <a:off x="863592" y="1129206"/>
            <a:ext cx="3615417" cy="4524315"/>
          </a:xfrm>
          <a:prstGeom prst="rect">
            <a:avLst/>
          </a:prstGeom>
        </p:spPr>
        <p:txBody>
          <a:bodyPr wrap="square">
            <a:spAutoFit/>
          </a:bodyPr>
          <a:lstStyle/>
          <a:p>
            <a:pPr algn="ctr"/>
            <a:r>
              <a:rPr lang="cs-CZ" sz="3200" b="1" dirty="0">
                <a:solidFill>
                  <a:srgbClr val="0070C0"/>
                </a:solidFill>
              </a:rPr>
              <a:t>Funkce svalu</a:t>
            </a:r>
          </a:p>
          <a:p>
            <a:endParaRPr lang="cs-CZ" sz="3200" b="1" dirty="0">
              <a:solidFill>
                <a:srgbClr val="0070C0"/>
              </a:solidFill>
            </a:endParaRPr>
          </a:p>
          <a:p>
            <a:endParaRPr lang="cs-CZ" sz="3200" b="1" dirty="0">
              <a:solidFill>
                <a:srgbClr val="0070C0"/>
              </a:solidFill>
            </a:endParaRPr>
          </a:p>
          <a:p>
            <a:endParaRPr lang="cs-CZ" sz="3200" b="1" dirty="0">
              <a:solidFill>
                <a:srgbClr val="0070C0"/>
              </a:solidFill>
            </a:endParaRPr>
          </a:p>
          <a:p>
            <a:pPr algn="ctr"/>
            <a:r>
              <a:rPr lang="cs-CZ" sz="3200" b="1" u="sng" cap="all" dirty="0">
                <a:solidFill>
                  <a:srgbClr val="FF0000"/>
                </a:solidFill>
              </a:rPr>
              <a:t>Přeměna energie </a:t>
            </a:r>
          </a:p>
          <a:p>
            <a:pPr algn="ctr"/>
            <a:endParaRPr lang="cs-CZ" sz="3200" b="1" i="1" u="sng" cap="all" dirty="0">
              <a:solidFill>
                <a:srgbClr val="FF0000"/>
              </a:solidFill>
            </a:endParaRPr>
          </a:p>
          <a:p>
            <a:pPr algn="ctr"/>
            <a:r>
              <a:rPr lang="cs-CZ" sz="3200" i="1" cap="all" dirty="0">
                <a:solidFill>
                  <a:srgbClr val="0070C0"/>
                </a:solidFill>
              </a:rPr>
              <a:t>chemická</a:t>
            </a:r>
          </a:p>
          <a:p>
            <a:pPr algn="ctr"/>
            <a:r>
              <a:rPr lang="cs-CZ" sz="3200" i="1" cap="all" dirty="0">
                <a:solidFill>
                  <a:srgbClr val="FF0000"/>
                </a:solidFill>
                <a:latin typeface="Calibri" panose="020F0502020204030204" pitchFamily="34" charset="0"/>
                <a:cs typeface="Calibri" panose="020F0502020204030204" pitchFamily="34" charset="0"/>
              </a:rPr>
              <a:t>↓</a:t>
            </a:r>
            <a:endParaRPr lang="cs-CZ" sz="3200" i="1" cap="all" dirty="0">
              <a:solidFill>
                <a:srgbClr val="FF0000"/>
              </a:solidFill>
            </a:endParaRPr>
          </a:p>
          <a:p>
            <a:pPr algn="ctr"/>
            <a:r>
              <a:rPr lang="cs-CZ" sz="3200" i="1" cap="all" dirty="0" err="1">
                <a:solidFill>
                  <a:srgbClr val="FF0000"/>
                </a:solidFill>
              </a:rPr>
              <a:t>machanická</a:t>
            </a:r>
            <a:endParaRPr lang="cs-CZ" sz="3200" i="1" cap="all" dirty="0">
              <a:solidFill>
                <a:srgbClr val="FF0000"/>
              </a:solidFill>
            </a:endParaRPr>
          </a:p>
        </p:txBody>
      </p:sp>
    </p:spTree>
    <p:extLst>
      <p:ext uri="{BB962C8B-B14F-4D97-AF65-F5344CB8AC3E}">
        <p14:creationId xmlns:p14="http://schemas.microsoft.com/office/powerpoint/2010/main" val="4186528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9357" y="2681281"/>
            <a:ext cx="5538583" cy="3953163"/>
          </a:xfrm>
          <a:prstGeom prst="rect">
            <a:avLst/>
          </a:prstGeom>
          <a:ln>
            <a:solidFill>
              <a:schemeClr val="tx1"/>
            </a:solidFill>
          </a:ln>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55" y="73892"/>
            <a:ext cx="6094964" cy="6560552"/>
          </a:xfrm>
          <a:prstGeom prst="rect">
            <a:avLst/>
          </a:prstGeom>
          <a:ln>
            <a:solidFill>
              <a:schemeClr val="tx1"/>
            </a:solidFill>
          </a:ln>
        </p:spPr>
      </p:pic>
      <p:sp>
        <p:nvSpPr>
          <p:cNvPr id="9" name="Obdélník 8"/>
          <p:cNvSpPr/>
          <p:nvPr/>
        </p:nvSpPr>
        <p:spPr>
          <a:xfrm>
            <a:off x="1450108" y="6634444"/>
            <a:ext cx="3694547" cy="230832"/>
          </a:xfrm>
          <a:prstGeom prst="rect">
            <a:avLst/>
          </a:prstGeom>
        </p:spPr>
        <p:txBody>
          <a:bodyPr wrap="square">
            <a:spAutoFit/>
          </a:bodyPr>
          <a:lstStyle/>
          <a:p>
            <a:r>
              <a:rPr lang="cs-CZ" sz="900" dirty="0"/>
              <a:t>http://samedical.blogspot.cz/2010/07/contraction-of-skeletal-muscle.html</a:t>
            </a:r>
          </a:p>
        </p:txBody>
      </p:sp>
      <p:sp>
        <p:nvSpPr>
          <p:cNvPr id="2" name="TextovéPole 1"/>
          <p:cNvSpPr txBox="1"/>
          <p:nvPr/>
        </p:nvSpPr>
        <p:spPr>
          <a:xfrm>
            <a:off x="6529357" y="73892"/>
            <a:ext cx="5538583" cy="2369880"/>
          </a:xfrm>
          <a:prstGeom prst="rect">
            <a:avLst/>
          </a:prstGeom>
          <a:solidFill>
            <a:schemeClr val="accent1">
              <a:lumMod val="20000"/>
              <a:lumOff val="80000"/>
            </a:schemeClr>
          </a:solidFill>
          <a:ln>
            <a:solidFill>
              <a:srgbClr val="0070C0"/>
            </a:solidFill>
          </a:ln>
        </p:spPr>
        <p:txBody>
          <a:bodyPr wrap="square" rtlCol="0">
            <a:spAutoFit/>
          </a:bodyPr>
          <a:lstStyle/>
          <a:p>
            <a:r>
              <a:rPr lang="cs-CZ" sz="2800" b="1" dirty="0">
                <a:solidFill>
                  <a:srgbClr val="7030A0"/>
                </a:solidFill>
              </a:rPr>
              <a:t>Stavba svalu</a:t>
            </a:r>
          </a:p>
          <a:p>
            <a:r>
              <a:rPr lang="cs-CZ" sz="2000" dirty="0"/>
              <a:t>KOST </a:t>
            </a:r>
            <a:r>
              <a:rPr lang="cs-CZ" sz="2000" dirty="0">
                <a:solidFill>
                  <a:srgbClr val="0070C0"/>
                </a:solidFill>
              </a:rPr>
              <a:t>- (ÚPON) - </a:t>
            </a:r>
            <a:r>
              <a:rPr lang="cs-CZ" sz="2000" b="1" dirty="0">
                <a:solidFill>
                  <a:srgbClr val="0070C0"/>
                </a:solidFill>
              </a:rPr>
              <a:t>ŠLACHA</a:t>
            </a:r>
          </a:p>
          <a:p>
            <a:r>
              <a:rPr lang="cs-CZ" sz="2000" dirty="0">
                <a:solidFill>
                  <a:srgbClr val="0070C0"/>
                </a:solidFill>
              </a:rPr>
              <a:t>SVALOVÉ </a:t>
            </a:r>
            <a:r>
              <a:rPr lang="cs-CZ" sz="2000" b="1" dirty="0">
                <a:solidFill>
                  <a:srgbClr val="0070C0"/>
                </a:solidFill>
              </a:rPr>
              <a:t>BŘÍŠKO</a:t>
            </a:r>
            <a:r>
              <a:rPr lang="cs-CZ" sz="2000" dirty="0">
                <a:solidFill>
                  <a:srgbClr val="0070C0"/>
                </a:solidFill>
              </a:rPr>
              <a:t> - SVALOVÉ SNOPCE -</a:t>
            </a:r>
          </a:p>
          <a:p>
            <a:r>
              <a:rPr lang="cs-CZ" sz="2000" dirty="0">
                <a:solidFill>
                  <a:srgbClr val="0070C0"/>
                </a:solidFill>
              </a:rPr>
              <a:t>SVALOVÁ VLÁKNA (</a:t>
            </a:r>
            <a:r>
              <a:rPr lang="cs-CZ" sz="2000" dirty="0" err="1">
                <a:solidFill>
                  <a:srgbClr val="0070C0"/>
                </a:solidFill>
              </a:rPr>
              <a:t>myo-fibres</a:t>
            </a:r>
            <a:r>
              <a:rPr lang="cs-CZ" sz="2000" dirty="0">
                <a:solidFill>
                  <a:srgbClr val="0070C0"/>
                </a:solidFill>
              </a:rPr>
              <a:t>) </a:t>
            </a:r>
            <a:r>
              <a:rPr lang="cs-CZ" sz="2000" dirty="0"/>
              <a:t>… typy </a:t>
            </a:r>
            <a:r>
              <a:rPr lang="cs-CZ" sz="2000" dirty="0">
                <a:solidFill>
                  <a:srgbClr val="0070C0"/>
                </a:solidFill>
              </a:rPr>
              <a:t>- </a:t>
            </a:r>
          </a:p>
          <a:p>
            <a:r>
              <a:rPr lang="cs-CZ" sz="2000" dirty="0">
                <a:solidFill>
                  <a:srgbClr val="0070C0"/>
                </a:solidFill>
              </a:rPr>
              <a:t>MIKROVLÁKNA (</a:t>
            </a:r>
            <a:r>
              <a:rPr lang="cs-CZ" sz="2000" dirty="0" err="1">
                <a:solidFill>
                  <a:srgbClr val="0070C0"/>
                </a:solidFill>
              </a:rPr>
              <a:t>myo-fibrils</a:t>
            </a:r>
            <a:r>
              <a:rPr lang="cs-CZ" sz="2000" dirty="0">
                <a:solidFill>
                  <a:srgbClr val="0070C0"/>
                </a:solidFill>
              </a:rPr>
              <a:t>) -</a:t>
            </a:r>
          </a:p>
          <a:p>
            <a:r>
              <a:rPr lang="cs-CZ" sz="2000" dirty="0">
                <a:solidFill>
                  <a:srgbClr val="0070C0"/>
                </a:solidFill>
              </a:rPr>
              <a:t>KONTRAKTILNÍ BÍLKOVINNÁ VLÁKNA </a:t>
            </a:r>
            <a:r>
              <a:rPr lang="cs-CZ" dirty="0">
                <a:solidFill>
                  <a:srgbClr val="0070C0"/>
                </a:solidFill>
              </a:rPr>
              <a:t>(</a:t>
            </a:r>
            <a:r>
              <a:rPr lang="cs-CZ" dirty="0" err="1">
                <a:solidFill>
                  <a:srgbClr val="0070C0"/>
                </a:solidFill>
              </a:rPr>
              <a:t>myo-filaments</a:t>
            </a:r>
            <a:r>
              <a:rPr lang="cs-CZ" dirty="0">
                <a:solidFill>
                  <a:srgbClr val="0070C0"/>
                </a:solidFill>
              </a:rPr>
              <a:t>) </a:t>
            </a:r>
            <a:r>
              <a:rPr lang="cs-CZ" dirty="0"/>
              <a:t>… </a:t>
            </a:r>
            <a:r>
              <a:rPr lang="cs-CZ" dirty="0" err="1">
                <a:solidFill>
                  <a:srgbClr val="FFC000"/>
                </a:solidFill>
                <a:effectLst>
                  <a:outerShdw blurRad="38100" dist="38100" dir="2700000" algn="tl">
                    <a:srgbClr val="000000">
                      <a:alpha val="43137"/>
                    </a:srgbClr>
                  </a:outerShdw>
                </a:effectLst>
              </a:rPr>
              <a:t>Actin</a:t>
            </a:r>
            <a:r>
              <a:rPr lang="cs-CZ" dirty="0">
                <a:solidFill>
                  <a:srgbClr val="FFC000"/>
                </a:solidFill>
                <a:effectLst>
                  <a:outerShdw blurRad="38100" dist="38100" dir="2700000" algn="tl">
                    <a:srgbClr val="000000">
                      <a:alpha val="43137"/>
                    </a:srgbClr>
                  </a:outerShdw>
                </a:effectLst>
              </a:rPr>
              <a:t> </a:t>
            </a:r>
            <a:r>
              <a:rPr lang="cs-CZ" dirty="0"/>
              <a:t>+ </a:t>
            </a:r>
            <a:r>
              <a:rPr lang="cs-CZ" dirty="0" err="1"/>
              <a:t>Tropomyosin</a:t>
            </a:r>
            <a:r>
              <a:rPr lang="cs-CZ" dirty="0"/>
              <a:t>, </a:t>
            </a:r>
            <a:r>
              <a:rPr lang="cs-CZ" dirty="0" err="1">
                <a:solidFill>
                  <a:srgbClr val="C00000"/>
                </a:solidFill>
              </a:rPr>
              <a:t>Myosin</a:t>
            </a:r>
            <a:endParaRPr lang="cs-CZ" dirty="0">
              <a:solidFill>
                <a:srgbClr val="C00000"/>
              </a:solidFill>
            </a:endParaRPr>
          </a:p>
        </p:txBody>
      </p:sp>
    </p:spTree>
    <p:extLst>
      <p:ext uri="{BB962C8B-B14F-4D97-AF65-F5344CB8AC3E}">
        <p14:creationId xmlns:p14="http://schemas.microsoft.com/office/powerpoint/2010/main" val="1369272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so90BB"/>
          <p:cNvPicPr>
            <a:picLocks noChangeAspect="1" noChangeArrowheads="1"/>
          </p:cNvPicPr>
          <p:nvPr/>
        </p:nvPicPr>
        <p:blipFill>
          <a:blip r:embed="rId2">
            <a:extLst>
              <a:ext uri="{28A0092B-C50C-407E-A947-70E740481C1C}">
                <a14:useLocalDpi xmlns:a14="http://schemas.microsoft.com/office/drawing/2010/main" val="0"/>
              </a:ext>
            </a:extLst>
          </a:blip>
          <a:srcRect b="1689"/>
          <a:stretch>
            <a:fillRect/>
          </a:stretch>
        </p:blipFill>
        <p:spPr bwMode="auto">
          <a:xfrm>
            <a:off x="4682014" y="-3892"/>
            <a:ext cx="5579585" cy="68618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43" name="Text Box 6"/>
          <p:cNvSpPr txBox="1">
            <a:spLocks noChangeArrowheads="1"/>
          </p:cNvSpPr>
          <p:nvPr/>
        </p:nvSpPr>
        <p:spPr bwMode="auto">
          <a:xfrm>
            <a:off x="936977" y="1551563"/>
            <a:ext cx="3441348"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cs-CZ" sz="2400" b="1" dirty="0">
                <a:solidFill>
                  <a:srgbClr val="7030A0"/>
                </a:solidFill>
              </a:rPr>
              <a:t>Funkce svalu</a:t>
            </a:r>
          </a:p>
          <a:p>
            <a:pPr algn="ctr" eaLnBrk="1" hangingPunct="1">
              <a:spcBef>
                <a:spcPts val="0"/>
              </a:spcBef>
              <a:buFontTx/>
              <a:buNone/>
            </a:pPr>
            <a:endParaRPr lang="cs-CZ" altLang="cs-CZ" sz="2000" b="1" dirty="0">
              <a:solidFill>
                <a:srgbClr val="0070C0"/>
              </a:solidFill>
            </a:endParaRPr>
          </a:p>
          <a:p>
            <a:pPr algn="ctr" eaLnBrk="1" hangingPunct="1">
              <a:spcBef>
                <a:spcPts val="0"/>
              </a:spcBef>
              <a:buFontTx/>
              <a:buNone/>
            </a:pPr>
            <a:r>
              <a:rPr lang="cs-CZ" altLang="cs-CZ" sz="2000" b="1" dirty="0">
                <a:solidFill>
                  <a:schemeClr val="accent1">
                    <a:lumMod val="75000"/>
                  </a:schemeClr>
                </a:solidFill>
                <a:latin typeface="+mn-lt"/>
              </a:rPr>
              <a:t>PŘEMĚNA CHEMICKÉ ENERGIE</a:t>
            </a:r>
          </a:p>
          <a:p>
            <a:pPr algn="ctr" eaLnBrk="1" hangingPunct="1">
              <a:spcBef>
                <a:spcPts val="0"/>
              </a:spcBef>
              <a:buFontTx/>
              <a:buNone/>
            </a:pPr>
            <a:r>
              <a:rPr lang="cs-CZ" altLang="cs-CZ" sz="2000" b="1" dirty="0">
                <a:solidFill>
                  <a:schemeClr val="accent1">
                    <a:lumMod val="75000"/>
                  </a:schemeClr>
                </a:solidFill>
                <a:latin typeface="+mn-lt"/>
              </a:rPr>
              <a:t>NA MECHANICKOU (~25%)</a:t>
            </a:r>
          </a:p>
          <a:p>
            <a:pPr algn="ctr" eaLnBrk="1" hangingPunct="1">
              <a:spcBef>
                <a:spcPts val="0"/>
              </a:spcBef>
              <a:buFontTx/>
              <a:buNone/>
            </a:pPr>
            <a:r>
              <a:rPr lang="cs-CZ" altLang="cs-CZ" sz="2000" dirty="0">
                <a:solidFill>
                  <a:srgbClr val="0070C0"/>
                </a:solidFill>
                <a:latin typeface="+mn-lt"/>
              </a:rPr>
              <a:t>A TEPELNOU (~75%)</a:t>
            </a:r>
          </a:p>
          <a:p>
            <a:pPr algn="ctr" eaLnBrk="1" hangingPunct="1">
              <a:spcBef>
                <a:spcPts val="0"/>
              </a:spcBef>
              <a:buFontTx/>
              <a:buNone/>
            </a:pPr>
            <a:r>
              <a:rPr lang="cs-CZ" altLang="cs-CZ" sz="1200" dirty="0"/>
              <a:t>(</a:t>
            </a:r>
            <a:r>
              <a:rPr lang="cs-CZ" altLang="cs-CZ" sz="1200" dirty="0" err="1"/>
              <a:t>Silbernagl</a:t>
            </a:r>
            <a:r>
              <a:rPr lang="cs-CZ" altLang="cs-CZ" sz="1200" dirty="0"/>
              <a:t>, </a:t>
            </a:r>
            <a:r>
              <a:rPr lang="cs-CZ" altLang="cs-CZ" sz="1200" dirty="0" err="1"/>
              <a:t>Despopoulos</a:t>
            </a:r>
            <a:r>
              <a:rPr lang="cs-CZ" altLang="cs-CZ" sz="1200" dirty="0"/>
              <a:t>, 2004)</a:t>
            </a:r>
          </a:p>
        </p:txBody>
      </p:sp>
    </p:spTree>
    <p:extLst>
      <p:ext uri="{BB962C8B-B14F-4D97-AF65-F5344CB8AC3E}">
        <p14:creationId xmlns:p14="http://schemas.microsoft.com/office/powerpoint/2010/main" val="622508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2" cstate="print">
            <a:extLst>
              <a:ext uri="{28A0092B-C50C-407E-A947-70E740481C1C}">
                <a14:useLocalDpi xmlns:a14="http://schemas.microsoft.com/office/drawing/2010/main" val="0"/>
              </a:ext>
            </a:extLst>
          </a:blip>
          <a:srcRect l="1850" t="6104" r="19969" b="14136"/>
          <a:stretch/>
        </p:blipFill>
        <p:spPr>
          <a:xfrm>
            <a:off x="5074371" y="92794"/>
            <a:ext cx="5926640" cy="4091377"/>
          </a:xfrm>
          <a:prstGeom prst="rect">
            <a:avLst/>
          </a:prstGeom>
        </p:spPr>
      </p:pic>
      <p:sp>
        <p:nvSpPr>
          <p:cNvPr id="7" name="Obdélník 6"/>
          <p:cNvSpPr/>
          <p:nvPr/>
        </p:nvSpPr>
        <p:spPr>
          <a:xfrm rot="16200000">
            <a:off x="9127690" y="1907188"/>
            <a:ext cx="4091376" cy="276999"/>
          </a:xfrm>
          <a:prstGeom prst="rect">
            <a:avLst/>
          </a:prstGeom>
        </p:spPr>
        <p:txBody>
          <a:bodyPr wrap="none">
            <a:spAutoFit/>
          </a:bodyPr>
          <a:lstStyle/>
          <a:p>
            <a:r>
              <a:rPr lang="cs-CZ" sz="1200" dirty="0"/>
              <a:t>http://ulum.es/ciencia-en-el-deporte-ii-no-me-toques-la-fibra/</a:t>
            </a:r>
          </a:p>
        </p:txBody>
      </p:sp>
      <p:sp>
        <p:nvSpPr>
          <p:cNvPr id="5" name="Text Box 5"/>
          <p:cNvSpPr txBox="1">
            <a:spLocks noChangeArrowheads="1"/>
          </p:cNvSpPr>
          <p:nvPr/>
        </p:nvSpPr>
        <p:spPr bwMode="auto">
          <a:xfrm>
            <a:off x="880122" y="305724"/>
            <a:ext cx="4010634"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s-CZ" altLang="cs-CZ" sz="2400" b="1" dirty="0">
                <a:solidFill>
                  <a:schemeClr val="accent1">
                    <a:lumMod val="75000"/>
                  </a:schemeClr>
                </a:solidFill>
              </a:rPr>
              <a:t>TYPY SVALOVÝCH VLÁKEN</a:t>
            </a:r>
          </a:p>
          <a:p>
            <a:pPr algn="ctr"/>
            <a:endParaRPr lang="cs-CZ" altLang="cs-CZ" sz="2400" b="1" dirty="0">
              <a:solidFill>
                <a:srgbClr val="0070C0"/>
              </a:solidFill>
            </a:endParaRPr>
          </a:p>
          <a:p>
            <a:r>
              <a:rPr lang="cs-CZ" altLang="cs-CZ" sz="2400" dirty="0">
                <a:solidFill>
                  <a:srgbClr val="FF0000"/>
                </a:solidFill>
              </a:rPr>
              <a:t>Pomalá – „červená“ - </a:t>
            </a:r>
            <a:r>
              <a:rPr lang="cs-CZ" altLang="cs-CZ" sz="2400" b="1" dirty="0">
                <a:solidFill>
                  <a:srgbClr val="FF0000"/>
                </a:solidFill>
              </a:rPr>
              <a:t>typ I</a:t>
            </a:r>
          </a:p>
          <a:p>
            <a:r>
              <a:rPr lang="cs-CZ" altLang="cs-CZ" sz="2400" dirty="0">
                <a:solidFill>
                  <a:srgbClr val="FF0000"/>
                </a:solidFill>
              </a:rPr>
              <a:t>(SO - </a:t>
            </a:r>
            <a:r>
              <a:rPr lang="cs-CZ" altLang="cs-CZ" sz="2400" dirty="0" err="1">
                <a:solidFill>
                  <a:srgbClr val="FF0000"/>
                </a:solidFill>
              </a:rPr>
              <a:t>slow</a:t>
            </a:r>
            <a:r>
              <a:rPr lang="cs-CZ" altLang="cs-CZ" sz="2400" dirty="0">
                <a:solidFill>
                  <a:srgbClr val="FF0000"/>
                </a:solidFill>
              </a:rPr>
              <a:t> </a:t>
            </a:r>
            <a:r>
              <a:rPr lang="cs-CZ" altLang="cs-CZ" sz="2400" dirty="0" err="1">
                <a:solidFill>
                  <a:srgbClr val="FF0000"/>
                </a:solidFill>
              </a:rPr>
              <a:t>oxidative</a:t>
            </a:r>
            <a:r>
              <a:rPr lang="cs-CZ" altLang="cs-CZ" sz="2400" dirty="0">
                <a:solidFill>
                  <a:srgbClr val="FF0000"/>
                </a:solidFill>
              </a:rPr>
              <a:t>)</a:t>
            </a:r>
          </a:p>
          <a:p>
            <a:endParaRPr lang="cs-CZ" altLang="cs-CZ" sz="2400" dirty="0">
              <a:solidFill>
                <a:srgbClr val="FF0000"/>
              </a:solidFill>
            </a:endParaRPr>
          </a:p>
          <a:p>
            <a:r>
              <a:rPr lang="cs-CZ" altLang="cs-CZ" sz="2400" dirty="0">
                <a:solidFill>
                  <a:srgbClr val="7030A0"/>
                </a:solidFill>
              </a:rPr>
              <a:t>Rychlá – „červená“ - </a:t>
            </a:r>
            <a:r>
              <a:rPr lang="cs-CZ" altLang="cs-CZ" sz="2400" b="1" dirty="0">
                <a:solidFill>
                  <a:srgbClr val="7030A0"/>
                </a:solidFill>
              </a:rPr>
              <a:t>typ IIA</a:t>
            </a:r>
          </a:p>
          <a:p>
            <a:r>
              <a:rPr lang="cs-CZ" altLang="cs-CZ" sz="2400" dirty="0">
                <a:solidFill>
                  <a:srgbClr val="7030A0"/>
                </a:solidFill>
              </a:rPr>
              <a:t>(FOG - fast </a:t>
            </a:r>
            <a:r>
              <a:rPr lang="cs-CZ" altLang="cs-CZ" sz="2400" dirty="0" err="1">
                <a:solidFill>
                  <a:srgbClr val="7030A0"/>
                </a:solidFill>
              </a:rPr>
              <a:t>oxidative</a:t>
            </a:r>
            <a:r>
              <a:rPr lang="cs-CZ" altLang="cs-CZ" sz="2400" dirty="0">
                <a:solidFill>
                  <a:srgbClr val="7030A0"/>
                </a:solidFill>
              </a:rPr>
              <a:t> </a:t>
            </a:r>
            <a:r>
              <a:rPr lang="cs-CZ" altLang="cs-CZ" sz="2400" dirty="0" err="1">
                <a:solidFill>
                  <a:srgbClr val="7030A0"/>
                </a:solidFill>
              </a:rPr>
              <a:t>glycolytic</a:t>
            </a:r>
            <a:r>
              <a:rPr lang="cs-CZ" altLang="cs-CZ" sz="2400" dirty="0">
                <a:solidFill>
                  <a:srgbClr val="7030A0"/>
                </a:solidFill>
              </a:rPr>
              <a:t>)</a:t>
            </a:r>
          </a:p>
          <a:p>
            <a:endParaRPr lang="cs-CZ" altLang="cs-CZ" sz="2400" dirty="0">
              <a:solidFill>
                <a:srgbClr val="7030A0"/>
              </a:solidFill>
            </a:endParaRPr>
          </a:p>
          <a:p>
            <a:r>
              <a:rPr lang="cs-CZ" altLang="cs-CZ" sz="2400" dirty="0">
                <a:solidFill>
                  <a:srgbClr val="0070C0"/>
                </a:solidFill>
              </a:rPr>
              <a:t>Rychlá – „bílá“ - typ </a:t>
            </a:r>
            <a:r>
              <a:rPr lang="cs-CZ" altLang="cs-CZ" sz="2400" b="1" dirty="0" err="1">
                <a:solidFill>
                  <a:srgbClr val="0070C0"/>
                </a:solidFill>
              </a:rPr>
              <a:t>IIx</a:t>
            </a:r>
            <a:r>
              <a:rPr lang="cs-CZ" altLang="cs-CZ" sz="2400" b="1" dirty="0">
                <a:solidFill>
                  <a:srgbClr val="0070C0"/>
                </a:solidFill>
              </a:rPr>
              <a:t> </a:t>
            </a:r>
            <a:r>
              <a:rPr lang="cs-CZ" altLang="cs-CZ" sz="2400" dirty="0">
                <a:solidFill>
                  <a:srgbClr val="0070C0"/>
                </a:solidFill>
              </a:rPr>
              <a:t>a </a:t>
            </a:r>
            <a:r>
              <a:rPr lang="cs-CZ" altLang="cs-CZ" sz="2400" b="1" dirty="0">
                <a:solidFill>
                  <a:srgbClr val="0070C0"/>
                </a:solidFill>
              </a:rPr>
              <a:t>IIB</a:t>
            </a:r>
          </a:p>
          <a:p>
            <a:r>
              <a:rPr lang="cs-CZ" altLang="cs-CZ" sz="2400" dirty="0">
                <a:solidFill>
                  <a:srgbClr val="0070C0"/>
                </a:solidFill>
              </a:rPr>
              <a:t>(FG – fast </a:t>
            </a:r>
            <a:r>
              <a:rPr lang="cs-CZ" altLang="cs-CZ" sz="2400" dirty="0" err="1">
                <a:solidFill>
                  <a:srgbClr val="0070C0"/>
                </a:solidFill>
              </a:rPr>
              <a:t>glycolytic</a:t>
            </a:r>
            <a:r>
              <a:rPr lang="cs-CZ" altLang="cs-CZ" sz="2400" dirty="0">
                <a:solidFill>
                  <a:srgbClr val="0070C0"/>
                </a:solidFill>
              </a:rPr>
              <a:t>)</a:t>
            </a:r>
          </a:p>
          <a:p>
            <a:endParaRPr lang="cs-CZ" altLang="cs-CZ" sz="2400" dirty="0">
              <a:solidFill>
                <a:srgbClr val="0070C0"/>
              </a:solidFill>
            </a:endParaRPr>
          </a:p>
          <a:p>
            <a:r>
              <a:rPr lang="cs-CZ" altLang="cs-CZ" sz="2400" dirty="0"/>
              <a:t>Intermediární - typ III (nediferencovaná - vývojová)</a:t>
            </a:r>
          </a:p>
        </p:txBody>
      </p:sp>
      <p:graphicFrame>
        <p:nvGraphicFramePr>
          <p:cNvPr id="4" name="Group 96">
            <a:extLst>
              <a:ext uri="{FF2B5EF4-FFF2-40B4-BE49-F238E27FC236}">
                <a16:creationId xmlns:a16="http://schemas.microsoft.com/office/drawing/2014/main" id="{F1B92EFC-F9CD-B3D3-6594-0060F8FFAC39}"/>
              </a:ext>
            </a:extLst>
          </p:cNvPr>
          <p:cNvGraphicFramePr>
            <a:graphicFrameLocks/>
          </p:cNvGraphicFramePr>
          <p:nvPr/>
        </p:nvGraphicFramePr>
        <p:xfrm>
          <a:off x="5245152" y="4481561"/>
          <a:ext cx="5928226" cy="1991693"/>
        </p:xfrm>
        <a:graphic>
          <a:graphicData uri="http://schemas.openxmlformats.org/drawingml/2006/table">
            <a:tbl>
              <a:tblPr/>
              <a:tblGrid>
                <a:gridCol w="2058566">
                  <a:extLst>
                    <a:ext uri="{9D8B030D-6E8A-4147-A177-3AD203B41FA5}">
                      <a16:colId xmlns:a16="http://schemas.microsoft.com/office/drawing/2014/main" val="20000"/>
                    </a:ext>
                  </a:extLst>
                </a:gridCol>
                <a:gridCol w="1820944">
                  <a:extLst>
                    <a:ext uri="{9D8B030D-6E8A-4147-A177-3AD203B41FA5}">
                      <a16:colId xmlns:a16="http://schemas.microsoft.com/office/drawing/2014/main" val="20001"/>
                    </a:ext>
                  </a:extLst>
                </a:gridCol>
                <a:gridCol w="2048716">
                  <a:extLst>
                    <a:ext uri="{9D8B030D-6E8A-4147-A177-3AD203B41FA5}">
                      <a16:colId xmlns:a16="http://schemas.microsoft.com/office/drawing/2014/main" val="20002"/>
                    </a:ext>
                  </a:extLst>
                </a:gridCol>
              </a:tblGrid>
              <a:tr h="528653">
                <a:tc gridSpan="3">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Podíl typů vláken na složení svalů elitních atletů (%)</a:t>
                      </a:r>
                      <a:endParaRPr kumimoji="0" lang="cs-CZ" altLang="cs-CZ"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3155">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Disciplína</a:t>
                      </a:r>
                      <a:endParaRPr kumimoji="0" lang="cs-CZ" altLang="cs-CZ"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I</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IIa</a:t>
                      </a:r>
                      <a:r>
                        <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 </a:t>
                      </a:r>
                      <a:r>
                        <a:rPr kumimoji="0" lang="cs-CZ" altLang="cs-CZ"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IIx</a:t>
                      </a:r>
                      <a:r>
                        <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a:t>
                      </a:r>
                      <a:endParaRPr kumimoji="0" lang="cs-CZ" altLang="cs-CZ"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3155">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800" b="0"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Vytrvalostní běžci</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70-80</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20-30</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3155">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800" b="0"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Sprinteři</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25-30</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70-75</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3155">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Nesportovci</a:t>
                      </a:r>
                      <a:endParaRPr kumimoji="0" lang="cs-CZ" altLang="cs-CZ"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47-53</a:t>
                      </a:r>
                      <a:endParaRPr kumimoji="0" lang="cs-CZ" altLang="cs-CZ"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47-53</a:t>
                      </a:r>
                      <a:endParaRPr kumimoji="0" lang="cs-CZ" altLang="cs-CZ"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75399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nvGraphicFramePr>
        <p:xfrm>
          <a:off x="1882714" y="1497476"/>
          <a:ext cx="8529404" cy="4705350"/>
        </p:xfrm>
        <a:graphic>
          <a:graphicData uri="http://schemas.openxmlformats.org/drawingml/2006/table">
            <a:tbl>
              <a:tblPr>
                <a:tableStyleId>{08FB837D-C827-4EFA-A057-4D05807E0F7C}</a:tableStyleId>
              </a:tblPr>
              <a:tblGrid>
                <a:gridCol w="2452796">
                  <a:extLst>
                    <a:ext uri="{9D8B030D-6E8A-4147-A177-3AD203B41FA5}">
                      <a16:colId xmlns:a16="http://schemas.microsoft.com/office/drawing/2014/main" val="20000"/>
                    </a:ext>
                  </a:extLst>
                </a:gridCol>
                <a:gridCol w="1894352">
                  <a:extLst>
                    <a:ext uri="{9D8B030D-6E8A-4147-A177-3AD203B41FA5}">
                      <a16:colId xmlns:a16="http://schemas.microsoft.com/office/drawing/2014/main" val="20001"/>
                    </a:ext>
                  </a:extLst>
                </a:gridCol>
                <a:gridCol w="2068643">
                  <a:extLst>
                    <a:ext uri="{9D8B030D-6E8A-4147-A177-3AD203B41FA5}">
                      <a16:colId xmlns:a16="http://schemas.microsoft.com/office/drawing/2014/main" val="20002"/>
                    </a:ext>
                  </a:extLst>
                </a:gridCol>
                <a:gridCol w="2113613">
                  <a:extLst>
                    <a:ext uri="{9D8B030D-6E8A-4147-A177-3AD203B41FA5}">
                      <a16:colId xmlns:a16="http://schemas.microsoft.com/office/drawing/2014/main" val="20003"/>
                    </a:ext>
                  </a:extLst>
                </a:gridCol>
              </a:tblGrid>
              <a:tr h="398622">
                <a:tc>
                  <a:txBody>
                    <a:bodyPr/>
                    <a:lstStyle/>
                    <a:p>
                      <a:pPr algn="ctr">
                        <a:spcAft>
                          <a:spcPts val="0"/>
                        </a:spcAft>
                      </a:pPr>
                      <a:r>
                        <a:rPr lang="cs-CZ" sz="2000" dirty="0">
                          <a:effectLst/>
                        </a:rPr>
                        <a:t>vlastnosti</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cs-CZ" sz="2000" dirty="0">
                          <a:effectLst/>
                        </a:rPr>
                        <a:t>typ I</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cs-CZ" sz="2000" dirty="0">
                          <a:effectLst/>
                        </a:rPr>
                        <a:t>typ </a:t>
                      </a:r>
                      <a:r>
                        <a:rPr lang="cs-CZ" sz="2000" dirty="0" err="1">
                          <a:effectLst/>
                        </a:rPr>
                        <a:t>IIa</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cs-CZ" sz="2000" dirty="0">
                          <a:effectLst/>
                        </a:rPr>
                        <a:t>typ </a:t>
                      </a:r>
                      <a:r>
                        <a:rPr lang="cs-CZ" sz="2000" dirty="0" err="1">
                          <a:effectLst/>
                        </a:rPr>
                        <a:t>IIx</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8622">
                <a:tc>
                  <a:txBody>
                    <a:bodyPr/>
                    <a:lstStyle/>
                    <a:p>
                      <a:pPr algn="l">
                        <a:spcAft>
                          <a:spcPts val="0"/>
                        </a:spcAft>
                      </a:pPr>
                      <a:r>
                        <a:rPr lang="cs-CZ" sz="2000" dirty="0">
                          <a:effectLst/>
                        </a:rPr>
                        <a:t>rychlost kontrakce</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a:spcAft>
                          <a:spcPts val="0"/>
                        </a:spcAft>
                      </a:pPr>
                      <a:r>
                        <a:rPr lang="cs-CZ" sz="2000" dirty="0">
                          <a:effectLst/>
                        </a:rPr>
                        <a:t>POMALÁ</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a:spcAft>
                          <a:spcPts val="0"/>
                        </a:spcAft>
                      </a:pPr>
                      <a:r>
                        <a:rPr lang="cs-CZ" sz="2000" dirty="0">
                          <a:effectLst/>
                        </a:rPr>
                        <a:t>RYCHLÁ</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algn="ctr">
                        <a:spcAft>
                          <a:spcPts val="0"/>
                        </a:spcAft>
                      </a:pPr>
                      <a:r>
                        <a:rPr lang="cs-CZ" sz="2000" dirty="0">
                          <a:effectLst/>
                        </a:rPr>
                        <a:t>RYCHLÁ</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10001"/>
                  </a:ext>
                </a:extLst>
              </a:tr>
              <a:tr h="398622">
                <a:tc>
                  <a:txBody>
                    <a:bodyPr/>
                    <a:lstStyle/>
                    <a:p>
                      <a:pPr algn="l">
                        <a:spcAft>
                          <a:spcPts val="0"/>
                        </a:spcAft>
                      </a:pPr>
                      <a:r>
                        <a:rPr lang="cs-CZ" sz="2000" dirty="0">
                          <a:effectLst/>
                        </a:rPr>
                        <a:t>síla kontrakce</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spcAft>
                          <a:spcPts val="0"/>
                        </a:spcAft>
                      </a:pPr>
                      <a:r>
                        <a:rPr lang="cs-CZ" sz="2000" dirty="0">
                          <a:effectLst/>
                        </a:rPr>
                        <a:t>NÍZKÁ</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a:spcAft>
                          <a:spcPts val="0"/>
                        </a:spcAft>
                      </a:pPr>
                      <a:r>
                        <a:rPr lang="cs-CZ" sz="2000">
                          <a:effectLst/>
                        </a:rPr>
                        <a:t>STŘEDNÍ</a:t>
                      </a:r>
                      <a:endParaRPr lang="cs-CZ" sz="2000">
                        <a:effectLst/>
                        <a:latin typeface="Times New Roman" panose="02020603050405020304" pitchFamily="18" charset="0"/>
                        <a:ea typeface="Times New Roman" panose="02020603050405020304" pitchFamily="18" charset="0"/>
                      </a:endParaRPr>
                    </a:p>
                  </a:txBody>
                  <a:tcPr marL="47625" marR="47625" marT="47625" marB="47625">
                    <a:solidFill>
                      <a:schemeClr val="accent6">
                        <a:lumMod val="20000"/>
                        <a:lumOff val="80000"/>
                      </a:schemeClr>
                    </a:solidFill>
                  </a:tcPr>
                </a:tc>
                <a:tc>
                  <a:txBody>
                    <a:bodyPr/>
                    <a:lstStyle/>
                    <a:p>
                      <a:pPr algn="ctr">
                        <a:spcAft>
                          <a:spcPts val="0"/>
                        </a:spcAft>
                      </a:pPr>
                      <a:r>
                        <a:rPr lang="cs-CZ" sz="2000">
                          <a:effectLst/>
                        </a:rPr>
                        <a:t>VYSOKÁ</a:t>
                      </a:r>
                      <a:endParaRPr lang="cs-CZ" sz="2000">
                        <a:effectLst/>
                        <a:latin typeface="Times New Roman" panose="02020603050405020304" pitchFamily="18" charset="0"/>
                        <a:ea typeface="Times New Roman" panose="02020603050405020304" pitchFamily="18" charset="0"/>
                      </a:endParaRPr>
                    </a:p>
                  </a:txBody>
                  <a:tcPr marL="47625" marR="47625" marT="47625" marB="47625" anchor="ct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10002"/>
                  </a:ext>
                </a:extLst>
              </a:tr>
              <a:tr h="398622">
                <a:tc>
                  <a:txBody>
                    <a:bodyPr/>
                    <a:lstStyle/>
                    <a:p>
                      <a:pPr algn="l">
                        <a:spcAft>
                          <a:spcPts val="0"/>
                        </a:spcAft>
                      </a:pPr>
                      <a:r>
                        <a:rPr lang="cs-CZ" sz="2000" dirty="0">
                          <a:effectLst/>
                        </a:rPr>
                        <a:t>odolnost vůči únavě</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spcAft>
                          <a:spcPts val="0"/>
                        </a:spcAft>
                      </a:pPr>
                      <a:r>
                        <a:rPr lang="cs-CZ" sz="2000" dirty="0">
                          <a:effectLst/>
                        </a:rPr>
                        <a:t>ODOLNÁ</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a:spcAft>
                          <a:spcPts val="0"/>
                        </a:spcAft>
                      </a:pPr>
                      <a:r>
                        <a:rPr lang="cs-CZ" sz="2000">
                          <a:effectLst/>
                        </a:rPr>
                        <a:t>ODOLNÁ</a:t>
                      </a:r>
                      <a:endParaRPr lang="cs-CZ" sz="2000">
                        <a:effectLst/>
                        <a:latin typeface="Times New Roman" panose="02020603050405020304" pitchFamily="18" charset="0"/>
                        <a:ea typeface="Times New Roman" panose="02020603050405020304" pitchFamily="18" charset="0"/>
                      </a:endParaRPr>
                    </a:p>
                  </a:txBody>
                  <a:tcPr marL="47625" marR="47625" marT="47625" marB="47625">
                    <a:solidFill>
                      <a:schemeClr val="accent6">
                        <a:lumMod val="20000"/>
                        <a:lumOff val="80000"/>
                      </a:schemeClr>
                    </a:solidFill>
                  </a:tcPr>
                </a:tc>
                <a:tc>
                  <a:txBody>
                    <a:bodyPr/>
                    <a:lstStyle/>
                    <a:p>
                      <a:pPr algn="ctr">
                        <a:spcAft>
                          <a:spcPts val="0"/>
                        </a:spcAft>
                      </a:pPr>
                      <a:r>
                        <a:rPr lang="cs-CZ" sz="2000">
                          <a:effectLst/>
                        </a:rPr>
                        <a:t>UNAVITELNÁ</a:t>
                      </a:r>
                      <a:endParaRPr lang="cs-CZ" sz="2000">
                        <a:effectLst/>
                        <a:latin typeface="Times New Roman" panose="02020603050405020304" pitchFamily="18" charset="0"/>
                        <a:ea typeface="Times New Roman" panose="02020603050405020304" pitchFamily="18" charset="0"/>
                      </a:endParaRPr>
                    </a:p>
                  </a:txBody>
                  <a:tcPr marL="47625" marR="47625" marT="47625" marB="47625" anchor="ct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10003"/>
                  </a:ext>
                </a:extLst>
              </a:tr>
              <a:tr h="660729">
                <a:tc>
                  <a:txBody>
                    <a:bodyPr/>
                    <a:lstStyle/>
                    <a:p>
                      <a:pPr algn="l">
                        <a:spcAft>
                          <a:spcPts val="0"/>
                        </a:spcAft>
                      </a:pPr>
                      <a:r>
                        <a:rPr lang="cs-CZ" sz="2000" dirty="0">
                          <a:effectLst/>
                        </a:rPr>
                        <a:t>metabolismus</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spcAft>
                          <a:spcPts val="0"/>
                        </a:spcAft>
                      </a:pPr>
                      <a:r>
                        <a:rPr lang="cs-CZ" sz="2000" dirty="0">
                          <a:effectLst/>
                        </a:rPr>
                        <a:t>OXIDATIVNÍ</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a:spcAft>
                          <a:spcPts val="0"/>
                        </a:spcAft>
                      </a:pPr>
                      <a:r>
                        <a:rPr lang="cs-CZ" sz="2000" dirty="0">
                          <a:effectLst/>
                        </a:rPr>
                        <a:t>OXIDATIVNÍ GYLKOLYTICKÝ</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solidFill>
                      <a:schemeClr val="accent6">
                        <a:lumMod val="20000"/>
                        <a:lumOff val="80000"/>
                      </a:schemeClr>
                    </a:solidFill>
                  </a:tcPr>
                </a:tc>
                <a:tc>
                  <a:txBody>
                    <a:bodyPr/>
                    <a:lstStyle/>
                    <a:p>
                      <a:pPr algn="ctr">
                        <a:spcAft>
                          <a:spcPts val="0"/>
                        </a:spcAft>
                      </a:pPr>
                      <a:r>
                        <a:rPr lang="cs-CZ" sz="2000">
                          <a:effectLst/>
                        </a:rPr>
                        <a:t>GLYKOLYTICKÝ</a:t>
                      </a:r>
                      <a:endParaRPr lang="cs-CZ" sz="2000">
                        <a:effectLst/>
                        <a:latin typeface="Times New Roman" panose="02020603050405020304" pitchFamily="18" charset="0"/>
                        <a:ea typeface="Times New Roman" panose="02020603050405020304" pitchFamily="18" charset="0"/>
                      </a:endParaRPr>
                    </a:p>
                  </a:txBody>
                  <a:tcPr marL="47625" marR="47625" marT="47625" marB="47625" anchor="ct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10004"/>
                  </a:ext>
                </a:extLst>
              </a:tr>
              <a:tr h="398622">
                <a:tc>
                  <a:txBody>
                    <a:bodyPr/>
                    <a:lstStyle/>
                    <a:p>
                      <a:pPr algn="l">
                        <a:spcAft>
                          <a:spcPts val="0"/>
                        </a:spcAft>
                      </a:pPr>
                      <a:r>
                        <a:rPr lang="cs-CZ" sz="2000" dirty="0">
                          <a:effectLst/>
                        </a:rPr>
                        <a:t>obsah glykogenu</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spcAft>
                          <a:spcPts val="0"/>
                        </a:spcAft>
                      </a:pPr>
                      <a:r>
                        <a:rPr lang="cs-CZ" sz="2000" dirty="0">
                          <a:effectLst/>
                        </a:rPr>
                        <a:t>NÍZKÝ</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a:spcAft>
                          <a:spcPts val="0"/>
                        </a:spcAft>
                      </a:pPr>
                      <a:r>
                        <a:rPr lang="cs-CZ" sz="2000" dirty="0">
                          <a:effectLst/>
                        </a:rPr>
                        <a:t>VYSOKÝ</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solidFill>
                      <a:schemeClr val="accent6">
                        <a:lumMod val="20000"/>
                        <a:lumOff val="80000"/>
                      </a:schemeClr>
                    </a:solidFill>
                  </a:tcPr>
                </a:tc>
                <a:tc>
                  <a:txBody>
                    <a:bodyPr/>
                    <a:lstStyle/>
                    <a:p>
                      <a:pPr algn="ctr">
                        <a:spcAft>
                          <a:spcPts val="0"/>
                        </a:spcAft>
                      </a:pPr>
                      <a:r>
                        <a:rPr lang="cs-CZ" sz="2000">
                          <a:effectLst/>
                        </a:rPr>
                        <a:t>VYSOKÝ</a:t>
                      </a:r>
                      <a:endParaRPr lang="cs-CZ" sz="2000">
                        <a:effectLst/>
                        <a:latin typeface="Times New Roman" panose="02020603050405020304" pitchFamily="18" charset="0"/>
                        <a:ea typeface="Times New Roman" panose="02020603050405020304" pitchFamily="18" charset="0"/>
                      </a:endParaRPr>
                    </a:p>
                  </a:txBody>
                  <a:tcPr marL="47625" marR="47625" marT="47625" marB="47625" anchor="ct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10005"/>
                  </a:ext>
                </a:extLst>
              </a:tr>
              <a:tr h="398622">
                <a:tc>
                  <a:txBody>
                    <a:bodyPr/>
                    <a:lstStyle/>
                    <a:p>
                      <a:pPr algn="l">
                        <a:spcAft>
                          <a:spcPts val="0"/>
                        </a:spcAft>
                      </a:pPr>
                      <a:r>
                        <a:rPr lang="cs-CZ" sz="2000" dirty="0">
                          <a:effectLst/>
                        </a:rPr>
                        <a:t>hustota mitochondrií</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spcAft>
                          <a:spcPts val="0"/>
                        </a:spcAft>
                      </a:pPr>
                      <a:r>
                        <a:rPr lang="cs-CZ" sz="2000">
                          <a:effectLst/>
                        </a:rPr>
                        <a:t>VYSOKÁ</a:t>
                      </a:r>
                      <a:endParaRPr lang="cs-CZ" sz="200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a:spcAft>
                          <a:spcPts val="0"/>
                        </a:spcAft>
                      </a:pPr>
                      <a:r>
                        <a:rPr lang="cs-CZ" sz="2000" dirty="0">
                          <a:effectLst/>
                        </a:rPr>
                        <a:t>STŘEDNÍ</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solidFill>
                      <a:schemeClr val="accent6">
                        <a:lumMod val="20000"/>
                        <a:lumOff val="80000"/>
                      </a:schemeClr>
                    </a:solidFill>
                  </a:tcPr>
                </a:tc>
                <a:tc>
                  <a:txBody>
                    <a:bodyPr/>
                    <a:lstStyle/>
                    <a:p>
                      <a:pPr algn="ctr">
                        <a:spcAft>
                          <a:spcPts val="0"/>
                        </a:spcAft>
                      </a:pPr>
                      <a:r>
                        <a:rPr lang="cs-CZ" sz="2000">
                          <a:effectLst/>
                        </a:rPr>
                        <a:t>NÍZKÁ</a:t>
                      </a:r>
                      <a:endParaRPr lang="cs-CZ" sz="2000">
                        <a:effectLst/>
                        <a:latin typeface="Times New Roman" panose="02020603050405020304" pitchFamily="18" charset="0"/>
                        <a:ea typeface="Times New Roman" panose="02020603050405020304" pitchFamily="18" charset="0"/>
                      </a:endParaRPr>
                    </a:p>
                  </a:txBody>
                  <a:tcPr marL="47625" marR="47625" marT="47625" marB="47625" anchor="ct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10006"/>
                  </a:ext>
                </a:extLst>
              </a:tr>
              <a:tr h="398622">
                <a:tc>
                  <a:txBody>
                    <a:bodyPr/>
                    <a:lstStyle/>
                    <a:p>
                      <a:pPr algn="l">
                        <a:spcAft>
                          <a:spcPts val="0"/>
                        </a:spcAft>
                      </a:pPr>
                      <a:r>
                        <a:rPr lang="cs-CZ" sz="2000" dirty="0">
                          <a:effectLst/>
                        </a:rPr>
                        <a:t>hustota kapilár</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spcAft>
                          <a:spcPts val="0"/>
                        </a:spcAft>
                      </a:pPr>
                      <a:r>
                        <a:rPr lang="cs-CZ" sz="2000">
                          <a:effectLst/>
                        </a:rPr>
                        <a:t>VYSOKÁ</a:t>
                      </a:r>
                      <a:endParaRPr lang="cs-CZ" sz="200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a:spcAft>
                          <a:spcPts val="0"/>
                        </a:spcAft>
                      </a:pPr>
                      <a:r>
                        <a:rPr lang="cs-CZ" sz="2000" dirty="0">
                          <a:effectLst/>
                        </a:rPr>
                        <a:t>STŘEDNÍ</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solidFill>
                      <a:schemeClr val="accent6">
                        <a:lumMod val="20000"/>
                        <a:lumOff val="80000"/>
                      </a:schemeClr>
                    </a:solidFill>
                  </a:tcPr>
                </a:tc>
                <a:tc>
                  <a:txBody>
                    <a:bodyPr/>
                    <a:lstStyle/>
                    <a:p>
                      <a:pPr algn="ctr">
                        <a:spcAft>
                          <a:spcPts val="0"/>
                        </a:spcAft>
                      </a:pPr>
                      <a:r>
                        <a:rPr lang="cs-CZ" sz="2000" dirty="0">
                          <a:effectLst/>
                        </a:rPr>
                        <a:t>NÍZKÁ</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10007"/>
                  </a:ext>
                </a:extLst>
              </a:tr>
              <a:tr h="398622">
                <a:tc>
                  <a:txBody>
                    <a:bodyPr/>
                    <a:lstStyle/>
                    <a:p>
                      <a:pPr algn="l">
                        <a:spcAft>
                          <a:spcPts val="0"/>
                        </a:spcAft>
                      </a:pPr>
                      <a:r>
                        <a:rPr lang="cs-CZ" sz="2000" dirty="0">
                          <a:effectLst/>
                        </a:rPr>
                        <a:t>aktivita </a:t>
                      </a:r>
                      <a:r>
                        <a:rPr lang="cs-CZ" sz="2000" dirty="0" err="1">
                          <a:effectLst/>
                        </a:rPr>
                        <a:t>ATPázy</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spcAft>
                          <a:spcPts val="0"/>
                        </a:spcAft>
                      </a:pPr>
                      <a:r>
                        <a:rPr lang="cs-CZ" sz="2000">
                          <a:effectLst/>
                        </a:rPr>
                        <a:t>NÍZKÁ</a:t>
                      </a:r>
                      <a:endParaRPr lang="cs-CZ" sz="200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a:spcAft>
                          <a:spcPts val="0"/>
                        </a:spcAft>
                      </a:pPr>
                      <a:r>
                        <a:rPr lang="cs-CZ" sz="2000" dirty="0">
                          <a:effectLst/>
                        </a:rPr>
                        <a:t>VYSOKÁ</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solidFill>
                      <a:schemeClr val="accent6">
                        <a:lumMod val="20000"/>
                        <a:lumOff val="80000"/>
                      </a:schemeClr>
                    </a:solidFill>
                  </a:tcPr>
                </a:tc>
                <a:tc>
                  <a:txBody>
                    <a:bodyPr/>
                    <a:lstStyle/>
                    <a:p>
                      <a:pPr algn="ctr">
                        <a:spcAft>
                          <a:spcPts val="0"/>
                        </a:spcAft>
                      </a:pPr>
                      <a:r>
                        <a:rPr lang="cs-CZ" sz="2000" dirty="0">
                          <a:effectLst/>
                        </a:rPr>
                        <a:t>VYSOKÁ</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10008"/>
                  </a:ext>
                </a:extLst>
              </a:tr>
              <a:tr h="398622">
                <a:tc>
                  <a:txBody>
                    <a:bodyPr/>
                    <a:lstStyle/>
                    <a:p>
                      <a:pPr algn="l">
                        <a:spcAft>
                          <a:spcPts val="0"/>
                        </a:spcAft>
                      </a:pPr>
                      <a:r>
                        <a:rPr lang="cs-CZ" sz="2000" dirty="0">
                          <a:effectLst/>
                        </a:rPr>
                        <a:t>glykolytická kapacita</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algn="ctr">
                        <a:spcAft>
                          <a:spcPts val="0"/>
                        </a:spcAft>
                      </a:pPr>
                      <a:r>
                        <a:rPr lang="cs-CZ" sz="2000">
                          <a:effectLst/>
                        </a:rPr>
                        <a:t>NÍZKÁ</a:t>
                      </a:r>
                      <a:endParaRPr lang="cs-CZ" sz="200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algn="ctr">
                        <a:spcAft>
                          <a:spcPts val="0"/>
                        </a:spcAft>
                      </a:pPr>
                      <a:r>
                        <a:rPr lang="cs-CZ" sz="2000" dirty="0">
                          <a:effectLst/>
                        </a:rPr>
                        <a:t>VYSOKÁ</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solidFill>
                      <a:schemeClr val="accent6">
                        <a:lumMod val="20000"/>
                        <a:lumOff val="80000"/>
                      </a:schemeClr>
                    </a:solidFill>
                  </a:tcPr>
                </a:tc>
                <a:tc>
                  <a:txBody>
                    <a:bodyPr/>
                    <a:lstStyle/>
                    <a:p>
                      <a:pPr algn="ctr">
                        <a:spcAft>
                          <a:spcPts val="0"/>
                        </a:spcAft>
                      </a:pPr>
                      <a:r>
                        <a:rPr lang="cs-CZ" sz="2000" dirty="0">
                          <a:effectLst/>
                        </a:rPr>
                        <a:t>VYSOKÁ</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10009"/>
                  </a:ext>
                </a:extLst>
              </a:tr>
              <a:tr h="398622">
                <a:tc>
                  <a:txBody>
                    <a:bodyPr/>
                    <a:lstStyle/>
                    <a:p>
                      <a:pPr algn="l">
                        <a:spcAft>
                          <a:spcPts val="0"/>
                        </a:spcAft>
                      </a:pPr>
                      <a:r>
                        <a:rPr lang="cs-CZ" sz="2000" dirty="0">
                          <a:effectLst/>
                        </a:rPr>
                        <a:t>průměr vlákna</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cs-CZ" sz="2000">
                          <a:effectLst/>
                        </a:rPr>
                        <a:t>MALÝ</a:t>
                      </a:r>
                      <a:endParaRPr lang="cs-CZ" sz="2000">
                        <a:effectLst/>
                        <a:latin typeface="Times New Roman" panose="02020603050405020304" pitchFamily="18" charset="0"/>
                        <a:ea typeface="Times New Roman" panose="02020603050405020304" pitchFamily="18" charset="0"/>
                      </a:endParaRPr>
                    </a:p>
                  </a:txBody>
                  <a:tcPr marL="47625" marR="47625" marT="47625" marB="47625"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cs-CZ" sz="2000">
                          <a:effectLst/>
                        </a:rPr>
                        <a:t>STŘEDNÍ</a:t>
                      </a:r>
                      <a:endParaRPr lang="cs-CZ" sz="2000">
                        <a:effectLst/>
                        <a:latin typeface="Times New Roman" panose="02020603050405020304" pitchFamily="18" charset="0"/>
                        <a:ea typeface="Times New Roman" panose="02020603050405020304" pitchFamily="18" charset="0"/>
                      </a:endParaRPr>
                    </a:p>
                  </a:txBody>
                  <a:tcPr marL="47625" marR="47625" marT="47625" marB="47625">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cs-CZ" sz="2000" dirty="0">
                          <a:effectLst/>
                        </a:rPr>
                        <a:t>VELKÝ</a:t>
                      </a:r>
                      <a:endParaRPr lang="cs-CZ" sz="2000" dirty="0">
                        <a:effectLst/>
                        <a:latin typeface="Times New Roman" panose="02020603050405020304" pitchFamily="18" charset="0"/>
                        <a:ea typeface="Times New Roman" panose="02020603050405020304" pitchFamily="18" charset="0"/>
                      </a:endParaRPr>
                    </a:p>
                  </a:txBody>
                  <a:tcPr marL="47625" marR="47625" marT="47625" marB="47625"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0"/>
                  </a:ext>
                </a:extLst>
              </a:tr>
            </a:tbl>
          </a:graphicData>
        </a:graphic>
      </p:graphicFrame>
      <p:sp>
        <p:nvSpPr>
          <p:cNvPr id="4" name="Obdélník 3"/>
          <p:cNvSpPr/>
          <p:nvPr/>
        </p:nvSpPr>
        <p:spPr>
          <a:xfrm>
            <a:off x="1871528" y="467565"/>
            <a:ext cx="8528703" cy="738664"/>
          </a:xfrm>
          <a:prstGeom prst="rect">
            <a:avLst/>
          </a:prstGeom>
        </p:spPr>
        <p:txBody>
          <a:bodyPr wrap="square">
            <a:spAutoFit/>
          </a:bodyPr>
          <a:lstStyle/>
          <a:p>
            <a:pPr algn="ctr">
              <a:spcAft>
                <a:spcPts val="0"/>
              </a:spcAft>
            </a:pPr>
            <a:r>
              <a:rPr lang="cs-CZ" sz="2400" dirty="0">
                <a:solidFill>
                  <a:schemeClr val="accent1">
                    <a:lumMod val="75000"/>
                  </a:schemeClr>
                </a:solidFill>
                <a:latin typeface="Calibri" panose="020F0502020204030204" pitchFamily="34" charset="0"/>
                <a:ea typeface="Times New Roman" panose="02020603050405020304" pitchFamily="18" charset="0"/>
                <a:cs typeface="Calibri" panose="020F0502020204030204" pitchFamily="34" charset="0"/>
              </a:rPr>
              <a:t>Základní vlastnosti různých typů svalových vláken</a:t>
            </a:r>
          </a:p>
          <a:p>
            <a:pPr algn="ctr">
              <a:spcAft>
                <a:spcPts val="0"/>
              </a:spcAft>
            </a:pPr>
            <a:r>
              <a:rPr lang="cs-CZ" dirty="0">
                <a:solidFill>
                  <a:srgbClr val="000000"/>
                </a:solidFill>
                <a:latin typeface="Calibri" panose="020F0502020204030204" pitchFamily="34" charset="0"/>
                <a:ea typeface="Times New Roman" panose="02020603050405020304" pitchFamily="18" charset="0"/>
                <a:cs typeface="Calibri" panose="020F0502020204030204" pitchFamily="34" charset="0"/>
              </a:rPr>
              <a:t>(upraveno dle Hamar, Lipková 1998)</a:t>
            </a:r>
            <a:endParaRPr lang="cs-CZ" b="1"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47386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028988E-1D71-FD2E-A4B8-1D847DB8F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97" y="0"/>
            <a:ext cx="7413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DA7D1E1D-AA0E-B83F-B83E-FA57CBA993A0}"/>
              </a:ext>
            </a:extLst>
          </p:cNvPr>
          <p:cNvSpPr txBox="1"/>
          <p:nvPr/>
        </p:nvSpPr>
        <p:spPr>
          <a:xfrm>
            <a:off x="7834922" y="6209757"/>
            <a:ext cx="4161693" cy="369332"/>
          </a:xfrm>
          <a:prstGeom prst="rect">
            <a:avLst/>
          </a:prstGeom>
          <a:noFill/>
        </p:spPr>
        <p:txBody>
          <a:bodyPr wrap="square" rtlCol="0">
            <a:spAutoFit/>
          </a:bodyPr>
          <a:lstStyle/>
          <a:p>
            <a:r>
              <a:rPr lang="cs-CZ" dirty="0"/>
              <a:t>(</a:t>
            </a:r>
            <a:r>
              <a:rPr lang="cs-CZ" dirty="0" err="1"/>
              <a:t>Bernaciková</a:t>
            </a:r>
            <a:r>
              <a:rPr lang="cs-CZ" dirty="0"/>
              <a:t> a kol., Fyziologie, MU, 2012)</a:t>
            </a:r>
          </a:p>
        </p:txBody>
      </p:sp>
    </p:spTree>
    <p:extLst>
      <p:ext uri="{BB962C8B-B14F-4D97-AF65-F5344CB8AC3E}">
        <p14:creationId xmlns:p14="http://schemas.microsoft.com/office/powerpoint/2010/main" val="59912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Powers0004"/>
          <p:cNvPicPr>
            <a:picLocks noChangeAspect="1" noChangeArrowheads="1"/>
          </p:cNvPicPr>
          <p:nvPr/>
        </p:nvPicPr>
        <p:blipFill rotWithShape="1">
          <a:blip r:embed="rId2">
            <a:extLst>
              <a:ext uri="{28A0092B-C50C-407E-A947-70E740481C1C}">
                <a14:useLocalDpi xmlns:a14="http://schemas.microsoft.com/office/drawing/2010/main" val="0"/>
              </a:ext>
            </a:extLst>
          </a:blip>
          <a:srcRect l="528" t="1594" r="1971" b="776"/>
          <a:stretch/>
        </p:blipFill>
        <p:spPr bwMode="auto">
          <a:xfrm>
            <a:off x="5439231" y="109891"/>
            <a:ext cx="6136033" cy="66634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 Box 5"/>
          <p:cNvSpPr txBox="1">
            <a:spLocks noChangeArrowheads="1"/>
          </p:cNvSpPr>
          <p:nvPr/>
        </p:nvSpPr>
        <p:spPr bwMode="auto">
          <a:xfrm>
            <a:off x="255492" y="1964284"/>
            <a:ext cx="527543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cs-CZ" altLang="cs-CZ" sz="2400" b="1" dirty="0">
                <a:solidFill>
                  <a:schemeClr val="accent1">
                    <a:lumMod val="75000"/>
                  </a:schemeClr>
                </a:solidFill>
              </a:rPr>
              <a:t>Změny podílu</a:t>
            </a:r>
          </a:p>
          <a:p>
            <a:pPr algn="ctr" eaLnBrk="1" hangingPunct="1">
              <a:spcBef>
                <a:spcPts val="0"/>
              </a:spcBef>
              <a:buFontTx/>
              <a:buNone/>
            </a:pPr>
            <a:r>
              <a:rPr lang="cs-CZ" altLang="cs-CZ" sz="2400" b="1" dirty="0">
                <a:solidFill>
                  <a:schemeClr val="accent1">
                    <a:lumMod val="75000"/>
                  </a:schemeClr>
                </a:solidFill>
              </a:rPr>
              <a:t>různých typů svalových vláken</a:t>
            </a:r>
          </a:p>
          <a:p>
            <a:pPr algn="ctr" eaLnBrk="1" hangingPunct="1">
              <a:spcBef>
                <a:spcPts val="0"/>
              </a:spcBef>
              <a:buFontTx/>
              <a:buNone/>
            </a:pPr>
            <a:r>
              <a:rPr lang="cs-CZ" altLang="cs-CZ" sz="2400" b="1" dirty="0">
                <a:solidFill>
                  <a:schemeClr val="accent1">
                    <a:lumMod val="75000"/>
                  </a:schemeClr>
                </a:solidFill>
              </a:rPr>
              <a:t>po vytrvalostním tréninku</a:t>
            </a:r>
            <a:r>
              <a:rPr lang="cs-CZ" altLang="cs-CZ" sz="2400" dirty="0">
                <a:solidFill>
                  <a:schemeClr val="accent1">
                    <a:lumMod val="75000"/>
                  </a:schemeClr>
                </a:solidFill>
              </a:rPr>
              <a:t> </a:t>
            </a:r>
          </a:p>
          <a:p>
            <a:pPr algn="ctr" eaLnBrk="1" hangingPunct="1">
              <a:spcBef>
                <a:spcPts val="0"/>
              </a:spcBef>
              <a:buFontTx/>
              <a:buNone/>
            </a:pPr>
            <a:r>
              <a:rPr lang="cs-CZ" altLang="cs-CZ" sz="1800" dirty="0"/>
              <a:t>(</a:t>
            </a:r>
            <a:r>
              <a:rPr lang="cs-CZ" altLang="cs-CZ" sz="1800" dirty="0" err="1"/>
              <a:t>Powers</a:t>
            </a:r>
            <a:r>
              <a:rPr lang="cs-CZ" altLang="cs-CZ" sz="1800" dirty="0"/>
              <a:t>, 2007)</a:t>
            </a:r>
          </a:p>
        </p:txBody>
      </p:sp>
    </p:spTree>
    <p:extLst>
      <p:ext uri="{BB962C8B-B14F-4D97-AF65-F5344CB8AC3E}">
        <p14:creationId xmlns:p14="http://schemas.microsoft.com/office/powerpoint/2010/main" val="4160445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009" y="1174488"/>
            <a:ext cx="6710244" cy="5666429"/>
          </a:xfrm>
          <a:prstGeom prst="rect">
            <a:avLst/>
          </a:prstGeom>
        </p:spPr>
      </p:pic>
      <p:sp>
        <p:nvSpPr>
          <p:cNvPr id="3" name="Obdélník 2"/>
          <p:cNvSpPr/>
          <p:nvPr/>
        </p:nvSpPr>
        <p:spPr>
          <a:xfrm>
            <a:off x="2776501" y="401534"/>
            <a:ext cx="6638997" cy="954107"/>
          </a:xfrm>
          <a:prstGeom prst="rect">
            <a:avLst/>
          </a:prstGeom>
        </p:spPr>
        <p:txBody>
          <a:bodyPr wrap="none">
            <a:spAutoFit/>
          </a:bodyPr>
          <a:lstStyle/>
          <a:p>
            <a:pPr algn="ctr"/>
            <a:r>
              <a:rPr lang="cs-CZ" sz="2400" b="1" cap="all" dirty="0">
                <a:solidFill>
                  <a:srgbClr val="0070C0"/>
                </a:solidFill>
              </a:rPr>
              <a:t>HYPERTROFIE </a:t>
            </a:r>
            <a:r>
              <a:rPr lang="cs-CZ" sz="2400" b="1" cap="all" dirty="0" err="1">
                <a:solidFill>
                  <a:srgbClr val="0070C0"/>
                </a:solidFill>
              </a:rPr>
              <a:t>RůZNých</a:t>
            </a:r>
            <a:r>
              <a:rPr lang="cs-CZ" sz="2400" b="1" cap="all" dirty="0">
                <a:solidFill>
                  <a:srgbClr val="0070C0"/>
                </a:solidFill>
              </a:rPr>
              <a:t> typů svalových vláken</a:t>
            </a:r>
          </a:p>
          <a:p>
            <a:pPr algn="ctr"/>
            <a:r>
              <a:rPr lang="cs-CZ" sz="2000" cap="all" dirty="0"/>
              <a:t>Při různé intenzitě tréninkové fyzické zátěže</a:t>
            </a:r>
          </a:p>
          <a:p>
            <a:pPr algn="ctr"/>
            <a:r>
              <a:rPr lang="cs-CZ" sz="1200" dirty="0"/>
              <a:t>http://danogborn.com/underestimating-type-i-fibres/</a:t>
            </a:r>
          </a:p>
        </p:txBody>
      </p:sp>
    </p:spTree>
    <p:extLst>
      <p:ext uri="{BB962C8B-B14F-4D97-AF65-F5344CB8AC3E}">
        <p14:creationId xmlns:p14="http://schemas.microsoft.com/office/powerpoint/2010/main" val="4029218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601" y="627675"/>
            <a:ext cx="5330913" cy="3789946"/>
          </a:xfrm>
          <a:prstGeom prst="rect">
            <a:avLst/>
          </a:prstGeom>
          <a:ln>
            <a:solidFill>
              <a:schemeClr val="tx1"/>
            </a:solidFill>
          </a:ln>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7360" y="634051"/>
            <a:ext cx="5339547" cy="3783570"/>
          </a:xfrm>
          <a:prstGeom prst="rect">
            <a:avLst/>
          </a:prstGeom>
          <a:ln>
            <a:solidFill>
              <a:schemeClr val="tx1"/>
            </a:solidFill>
          </a:ln>
        </p:spPr>
      </p:pic>
      <p:sp>
        <p:nvSpPr>
          <p:cNvPr id="6" name="Obdélník 5"/>
          <p:cNvSpPr/>
          <p:nvPr/>
        </p:nvSpPr>
        <p:spPr>
          <a:xfrm>
            <a:off x="2436825" y="26860"/>
            <a:ext cx="7318350" cy="630942"/>
          </a:xfrm>
          <a:prstGeom prst="rect">
            <a:avLst/>
          </a:prstGeom>
        </p:spPr>
        <p:txBody>
          <a:bodyPr wrap="none">
            <a:spAutoFit/>
          </a:bodyPr>
          <a:lstStyle/>
          <a:p>
            <a:pPr algn="ctr"/>
            <a:r>
              <a:rPr lang="cs-CZ" sz="2400" b="1" cap="all" dirty="0">
                <a:solidFill>
                  <a:srgbClr val="0070C0"/>
                </a:solidFill>
              </a:rPr>
              <a:t>VÝVOJ HYPERTROFIE / HYPOTROFIE svalových vláken</a:t>
            </a:r>
          </a:p>
          <a:p>
            <a:pPr algn="ctr"/>
            <a:r>
              <a:rPr lang="cs-CZ" sz="1100" dirty="0"/>
              <a:t>http://jeb.biologists.org/content/219/2/235</a:t>
            </a:r>
          </a:p>
        </p:txBody>
      </p:sp>
      <p:pic>
        <p:nvPicPr>
          <p:cNvPr id="3" name="Obrázek 2"/>
          <p:cNvPicPr>
            <a:picLocks noChangeAspect="1"/>
          </p:cNvPicPr>
          <p:nvPr/>
        </p:nvPicPr>
        <p:blipFill rotWithShape="1">
          <a:blip r:embed="rId4">
            <a:extLst>
              <a:ext uri="{28A0092B-C50C-407E-A947-70E740481C1C}">
                <a14:useLocalDpi xmlns:a14="http://schemas.microsoft.com/office/drawing/2010/main" val="0"/>
              </a:ext>
            </a:extLst>
          </a:blip>
          <a:srcRect l="8311" t="6713"/>
          <a:stretch/>
        </p:blipFill>
        <p:spPr>
          <a:xfrm>
            <a:off x="4037609" y="4511124"/>
            <a:ext cx="2790703" cy="2204372"/>
          </a:xfrm>
          <a:prstGeom prst="rect">
            <a:avLst/>
          </a:prstGeom>
          <a:ln>
            <a:solidFill>
              <a:schemeClr val="tx1"/>
            </a:solidFill>
          </a:ln>
        </p:spPr>
      </p:pic>
      <p:sp>
        <p:nvSpPr>
          <p:cNvPr id="2" name="TextovéPole 1">
            <a:extLst>
              <a:ext uri="{FF2B5EF4-FFF2-40B4-BE49-F238E27FC236}">
                <a16:creationId xmlns:a16="http://schemas.microsoft.com/office/drawing/2014/main" id="{6423CB68-F96E-F8C7-F990-6605F72DD9D4}"/>
              </a:ext>
            </a:extLst>
          </p:cNvPr>
          <p:cNvSpPr txBox="1"/>
          <p:nvPr/>
        </p:nvSpPr>
        <p:spPr>
          <a:xfrm>
            <a:off x="6828312" y="4874646"/>
            <a:ext cx="1341911" cy="1477328"/>
          </a:xfrm>
          <a:prstGeom prst="rect">
            <a:avLst/>
          </a:prstGeom>
          <a:noFill/>
        </p:spPr>
        <p:txBody>
          <a:bodyPr wrap="square" rtlCol="0">
            <a:spAutoFit/>
          </a:bodyPr>
          <a:lstStyle/>
          <a:p>
            <a:pPr algn="r"/>
            <a:r>
              <a:rPr lang="cs-CZ" dirty="0"/>
              <a:t>Hypertrofie</a:t>
            </a:r>
          </a:p>
          <a:p>
            <a:pPr algn="r"/>
            <a:endParaRPr lang="cs-CZ" dirty="0"/>
          </a:p>
          <a:p>
            <a:pPr algn="r"/>
            <a:endParaRPr lang="cs-CZ" dirty="0"/>
          </a:p>
          <a:p>
            <a:pPr algn="r"/>
            <a:endParaRPr lang="cs-CZ" dirty="0"/>
          </a:p>
          <a:p>
            <a:pPr algn="r"/>
            <a:r>
              <a:rPr lang="cs-CZ" dirty="0"/>
              <a:t>Hyperplazie</a:t>
            </a:r>
          </a:p>
        </p:txBody>
      </p:sp>
    </p:spTree>
    <p:extLst>
      <p:ext uri="{BB962C8B-B14F-4D97-AF65-F5344CB8AC3E}">
        <p14:creationId xmlns:p14="http://schemas.microsoft.com/office/powerpoint/2010/main" val="2215463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9214" y="1043958"/>
            <a:ext cx="8080388" cy="5614597"/>
          </a:xfrm>
          <a:prstGeom prst="rect">
            <a:avLst/>
          </a:prstGeom>
          <a:ln>
            <a:solidFill>
              <a:schemeClr val="accent1"/>
            </a:solidFill>
          </a:ln>
        </p:spPr>
      </p:pic>
      <p:sp>
        <p:nvSpPr>
          <p:cNvPr id="6" name="TextovéPole 5"/>
          <p:cNvSpPr txBox="1"/>
          <p:nvPr/>
        </p:nvSpPr>
        <p:spPr>
          <a:xfrm>
            <a:off x="2650210" y="341954"/>
            <a:ext cx="6962713" cy="646331"/>
          </a:xfrm>
          <a:prstGeom prst="rect">
            <a:avLst/>
          </a:prstGeom>
          <a:noFill/>
        </p:spPr>
        <p:txBody>
          <a:bodyPr wrap="square" rtlCol="0">
            <a:spAutoFit/>
          </a:bodyPr>
          <a:lstStyle/>
          <a:p>
            <a:pPr algn="ctr"/>
            <a:r>
              <a:rPr lang="cs-CZ" sz="2400" b="1" dirty="0">
                <a:solidFill>
                  <a:srgbClr val="0070C0"/>
                </a:solidFill>
              </a:rPr>
              <a:t>Rozvoj neurální adaptace, hypertrofie a síly</a:t>
            </a:r>
          </a:p>
          <a:p>
            <a:pPr algn="ctr"/>
            <a:r>
              <a:rPr lang="cs-CZ" sz="1200" dirty="0"/>
              <a:t>(</a:t>
            </a:r>
            <a:r>
              <a:rPr lang="cs-CZ" sz="1200" dirty="0" err="1"/>
              <a:t>Kraemer</a:t>
            </a:r>
            <a:r>
              <a:rPr lang="cs-CZ" sz="1200" dirty="0"/>
              <a:t> et al., 2012)</a:t>
            </a:r>
          </a:p>
        </p:txBody>
      </p:sp>
      <p:sp>
        <p:nvSpPr>
          <p:cNvPr id="2" name="TextovéPole 1">
            <a:extLst>
              <a:ext uri="{FF2B5EF4-FFF2-40B4-BE49-F238E27FC236}">
                <a16:creationId xmlns:a16="http://schemas.microsoft.com/office/drawing/2014/main" id="{C9CF0362-81B4-2F75-F96B-D1AB1D98C305}"/>
              </a:ext>
            </a:extLst>
          </p:cNvPr>
          <p:cNvSpPr txBox="1"/>
          <p:nvPr/>
        </p:nvSpPr>
        <p:spPr>
          <a:xfrm>
            <a:off x="8757140" y="4876800"/>
            <a:ext cx="855784" cy="369332"/>
          </a:xfrm>
          <a:prstGeom prst="rect">
            <a:avLst/>
          </a:prstGeom>
          <a:solidFill>
            <a:schemeClr val="bg1"/>
          </a:solidFill>
        </p:spPr>
        <p:txBody>
          <a:bodyPr wrap="square" rtlCol="0">
            <a:spAutoFit/>
          </a:bodyPr>
          <a:lstStyle/>
          <a:p>
            <a:r>
              <a:rPr lang="cs-CZ" dirty="0" err="1"/>
              <a:t>Neural</a:t>
            </a:r>
            <a:endParaRPr lang="cs-CZ" dirty="0"/>
          </a:p>
        </p:txBody>
      </p:sp>
    </p:spTree>
    <p:extLst>
      <p:ext uri="{BB962C8B-B14F-4D97-AF65-F5344CB8AC3E}">
        <p14:creationId xmlns:p14="http://schemas.microsoft.com/office/powerpoint/2010/main" val="2408940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1D0ED75-E950-94C0-B455-38399F8BFF55}"/>
              </a:ext>
            </a:extLst>
          </p:cNvPr>
          <p:cNvSpPr txBox="1"/>
          <p:nvPr/>
        </p:nvSpPr>
        <p:spPr>
          <a:xfrm>
            <a:off x="1207439" y="595973"/>
            <a:ext cx="9777122" cy="1282402"/>
          </a:xfrm>
          <a:prstGeom prst="rect">
            <a:avLst/>
          </a:prstGeom>
          <a:noFill/>
          <a:ln>
            <a:solidFill>
              <a:schemeClr val="accent1">
                <a:lumMod val="75000"/>
              </a:schemeClr>
            </a:solidFill>
          </a:ln>
        </p:spPr>
        <p:txBody>
          <a:bodyPr wrap="square">
            <a:spAutoFit/>
          </a:bodyPr>
          <a:lstStyle/>
          <a:p>
            <a:pPr>
              <a:spcAft>
                <a:spcPts val="800"/>
              </a:spcAft>
            </a:pPr>
            <a:r>
              <a:rPr lang="cs-CZ" sz="2400" b="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1. Pohyb vlastního těla v prostoru </a:t>
            </a:r>
            <a:r>
              <a:rPr lang="cs-CZ" sz="24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(chůze, běh, plavání apod.)</a:t>
            </a:r>
            <a:endParaRPr lang="cs-CZ" sz="2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cs-CZ" sz="2000" i="1" u="sng" kern="100" dirty="0">
                <a:effectLst/>
                <a:latin typeface="Calibri" panose="020F0502020204030204" pitchFamily="34" charset="0"/>
                <a:ea typeface="Calibri" panose="020F0502020204030204" pitchFamily="34" charset="0"/>
                <a:cs typeface="Calibri" panose="020F0502020204030204" pitchFamily="34" charset="0"/>
              </a:rPr>
              <a:t>Okamžitý ukazatel PA:</a:t>
            </a:r>
            <a:r>
              <a:rPr lang="cs-CZ" sz="2000" i="1" kern="100" dirty="0">
                <a:effectLst/>
                <a:latin typeface="Calibri" panose="020F0502020204030204" pitchFamily="34" charset="0"/>
                <a:ea typeface="Calibri" panose="020F0502020204030204" pitchFamily="34" charset="0"/>
                <a:cs typeface="Calibri" panose="020F0502020204030204" pitchFamily="34" charset="0"/>
              </a:rPr>
              <a:t> </a:t>
            </a:r>
            <a:r>
              <a:rPr lang="cs-CZ" sz="2000" b="1" i="1" kern="100" dirty="0">
                <a:effectLst/>
                <a:latin typeface="Calibri" panose="020F0502020204030204" pitchFamily="34" charset="0"/>
                <a:ea typeface="Calibri" panose="020F0502020204030204" pitchFamily="34" charset="0"/>
                <a:cs typeface="Calibri" panose="020F0502020204030204" pitchFamily="34" charset="0"/>
              </a:rPr>
              <a:t>Rychlost</a:t>
            </a:r>
            <a:r>
              <a:rPr lang="cs-CZ" sz="2000" i="1" kern="100" dirty="0">
                <a:effectLst/>
                <a:latin typeface="Calibri" panose="020F0502020204030204" pitchFamily="34" charset="0"/>
                <a:ea typeface="Calibri" panose="020F0502020204030204" pitchFamily="34" charset="0"/>
                <a:cs typeface="Calibri" panose="020F0502020204030204" pitchFamily="34" charset="0"/>
              </a:rPr>
              <a:t> = Vzdálenost / Čas </a:t>
            </a:r>
            <a:r>
              <a:rPr lang="en-GB" sz="2000" i="1" kern="100" dirty="0">
                <a:effectLst/>
                <a:latin typeface="Calibri" panose="020F0502020204030204" pitchFamily="34" charset="0"/>
                <a:ea typeface="Calibri" panose="020F0502020204030204" pitchFamily="34" charset="0"/>
                <a:cs typeface="Calibri" panose="020F0502020204030204" pitchFamily="34" charset="0"/>
              </a:rPr>
              <a:t>[</a:t>
            </a:r>
            <a:r>
              <a:rPr lang="cs-CZ" sz="2000" i="1" kern="100" dirty="0">
                <a:effectLst/>
                <a:latin typeface="Calibri" panose="020F0502020204030204" pitchFamily="34" charset="0"/>
                <a:ea typeface="Calibri" panose="020F0502020204030204" pitchFamily="34" charset="0"/>
                <a:cs typeface="Calibri" panose="020F0502020204030204" pitchFamily="34" charset="0"/>
              </a:rPr>
              <a:t>m·s</a:t>
            </a:r>
            <a:r>
              <a:rPr lang="cs-CZ" sz="2000" i="1" kern="100" baseline="30000" dirty="0">
                <a:effectLst/>
                <a:latin typeface="Calibri" panose="020F0502020204030204" pitchFamily="34" charset="0"/>
                <a:ea typeface="Calibri" panose="020F0502020204030204" pitchFamily="34" charset="0"/>
                <a:cs typeface="Calibri" panose="020F0502020204030204" pitchFamily="34" charset="0"/>
              </a:rPr>
              <a:t>-1</a:t>
            </a:r>
            <a:r>
              <a:rPr lang="en-GB" sz="2000" i="1" kern="100" dirty="0">
                <a:effectLst/>
                <a:latin typeface="Calibri" panose="020F0502020204030204" pitchFamily="34" charset="0"/>
                <a:ea typeface="Calibri" panose="020F0502020204030204" pitchFamily="34" charset="0"/>
                <a:cs typeface="Calibri" panose="020F0502020204030204" pitchFamily="34" charset="0"/>
              </a:rPr>
              <a:t>]</a:t>
            </a:r>
            <a:endParaRPr lang="cs-CZ"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cs-CZ" sz="2000" i="1" u="sng" kern="100" dirty="0">
                <a:effectLst/>
                <a:latin typeface="Calibri" panose="020F0502020204030204" pitchFamily="34" charset="0"/>
                <a:ea typeface="Calibri" panose="020F0502020204030204" pitchFamily="34" charset="0"/>
                <a:cs typeface="Calibri" panose="020F0502020204030204" pitchFamily="34" charset="0"/>
              </a:rPr>
              <a:t>Celkový ukazatel PA:</a:t>
            </a:r>
            <a:r>
              <a:rPr lang="cs-CZ" sz="2000" i="1" kern="100" dirty="0">
                <a:effectLst/>
                <a:latin typeface="Calibri" panose="020F0502020204030204" pitchFamily="34" charset="0"/>
                <a:ea typeface="Calibri" panose="020F0502020204030204" pitchFamily="34" charset="0"/>
                <a:cs typeface="Calibri" panose="020F0502020204030204" pitchFamily="34" charset="0"/>
              </a:rPr>
              <a:t> </a:t>
            </a:r>
            <a:r>
              <a:rPr lang="cs-CZ" sz="2000" b="1" i="1" kern="100" dirty="0">
                <a:effectLst/>
                <a:latin typeface="Calibri" panose="020F0502020204030204" pitchFamily="34" charset="0"/>
                <a:ea typeface="Calibri" panose="020F0502020204030204" pitchFamily="34" charset="0"/>
                <a:cs typeface="Calibri" panose="020F0502020204030204" pitchFamily="34" charset="0"/>
              </a:rPr>
              <a:t>Celková vzdálenost </a:t>
            </a:r>
            <a:r>
              <a:rPr lang="cs-CZ" sz="2000" i="1" kern="100" dirty="0">
                <a:effectLst/>
                <a:latin typeface="Calibri" panose="020F0502020204030204" pitchFamily="34" charset="0"/>
                <a:ea typeface="Calibri" panose="020F0502020204030204" pitchFamily="34" charset="0"/>
                <a:cs typeface="Calibri" panose="020F0502020204030204" pitchFamily="34" charset="0"/>
              </a:rPr>
              <a:t>[m]</a:t>
            </a:r>
          </a:p>
        </p:txBody>
      </p:sp>
      <p:sp>
        <p:nvSpPr>
          <p:cNvPr id="11" name="TextovéPole 10">
            <a:extLst>
              <a:ext uri="{FF2B5EF4-FFF2-40B4-BE49-F238E27FC236}">
                <a16:creationId xmlns:a16="http://schemas.microsoft.com/office/drawing/2014/main" id="{DF829C97-0F8A-219A-A2DF-E3268CEC735B}"/>
              </a:ext>
            </a:extLst>
          </p:cNvPr>
          <p:cNvSpPr txBox="1"/>
          <p:nvPr/>
        </p:nvSpPr>
        <p:spPr>
          <a:xfrm>
            <a:off x="1207438" y="2030257"/>
            <a:ext cx="9777123" cy="1282402"/>
          </a:xfrm>
          <a:prstGeom prst="rect">
            <a:avLst/>
          </a:prstGeom>
          <a:noFill/>
          <a:ln>
            <a:solidFill>
              <a:schemeClr val="accent1">
                <a:lumMod val="75000"/>
              </a:schemeClr>
            </a:solidFill>
          </a:ln>
        </p:spPr>
        <p:txBody>
          <a:bodyPr wrap="square">
            <a:spAutoFit/>
          </a:bodyPr>
          <a:lstStyle/>
          <a:p>
            <a:pPr>
              <a:spcAft>
                <a:spcPts val="800"/>
              </a:spcAft>
            </a:pPr>
            <a:r>
              <a:rPr lang="cs-CZ" sz="2400" b="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2. Působení na jiné těleso </a:t>
            </a:r>
            <a:r>
              <a:rPr lang="cs-CZ" sz="24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(trenažery, ergometry, posilovací stroje, činky atd.)</a:t>
            </a:r>
            <a:endParaRPr lang="cs-CZ" sz="2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cs-CZ" sz="2000" i="1" u="sng" kern="100" dirty="0">
                <a:effectLst/>
                <a:latin typeface="Calibri" panose="020F0502020204030204" pitchFamily="34" charset="0"/>
                <a:ea typeface="Calibri" panose="020F0502020204030204" pitchFamily="34" charset="0"/>
                <a:cs typeface="Calibri" panose="020F0502020204030204" pitchFamily="34" charset="0"/>
              </a:rPr>
              <a:t>Okamžitý ukazatel tělesné zátěže:</a:t>
            </a:r>
            <a:r>
              <a:rPr lang="cs-CZ" sz="2000" i="1" kern="100" dirty="0">
                <a:effectLst/>
                <a:latin typeface="Calibri" panose="020F0502020204030204" pitchFamily="34" charset="0"/>
                <a:ea typeface="Calibri" panose="020F0502020204030204" pitchFamily="34" charset="0"/>
                <a:cs typeface="Calibri" panose="020F0502020204030204" pitchFamily="34" charset="0"/>
              </a:rPr>
              <a:t> </a:t>
            </a:r>
            <a:r>
              <a:rPr lang="cs-CZ" sz="2000" b="1" i="1" kern="100" dirty="0">
                <a:effectLst/>
                <a:latin typeface="Calibri" panose="020F0502020204030204" pitchFamily="34" charset="0"/>
                <a:ea typeface="Calibri" panose="020F0502020204030204" pitchFamily="34" charset="0"/>
                <a:cs typeface="Calibri" panose="020F0502020204030204" pitchFamily="34" charset="0"/>
              </a:rPr>
              <a:t>Výkon</a:t>
            </a:r>
            <a:r>
              <a:rPr lang="cs-CZ" sz="2000" i="1" kern="100" dirty="0">
                <a:effectLst/>
                <a:latin typeface="Calibri" panose="020F0502020204030204" pitchFamily="34" charset="0"/>
                <a:ea typeface="Calibri" panose="020F0502020204030204" pitchFamily="34" charset="0"/>
                <a:cs typeface="Calibri" panose="020F0502020204030204" pitchFamily="34" charset="0"/>
              </a:rPr>
              <a:t> = Práce  / Čas</a:t>
            </a:r>
            <a:endParaRPr lang="cs-CZ"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cs-CZ" sz="2000" i="1" u="sng" kern="100" dirty="0">
                <a:effectLst/>
                <a:latin typeface="Calibri" panose="020F0502020204030204" pitchFamily="34" charset="0"/>
                <a:ea typeface="Calibri" panose="020F0502020204030204" pitchFamily="34" charset="0"/>
                <a:cs typeface="Calibri" panose="020F0502020204030204" pitchFamily="34" charset="0"/>
              </a:rPr>
              <a:t>Celkov</a:t>
            </a:r>
            <a:r>
              <a:rPr lang="cs-CZ" sz="2000" i="1" u="sng" kern="100" dirty="0">
                <a:latin typeface="Calibri" panose="020F0502020204030204" pitchFamily="34" charset="0"/>
                <a:ea typeface="Calibri" panose="020F0502020204030204" pitchFamily="34" charset="0"/>
                <a:cs typeface="Calibri" panose="020F0502020204030204" pitchFamily="34" charset="0"/>
              </a:rPr>
              <a:t>é</a:t>
            </a:r>
            <a:r>
              <a:rPr lang="cs-CZ" sz="2000" i="1" u="sng" kern="100" dirty="0">
                <a:effectLst/>
                <a:latin typeface="Calibri" panose="020F0502020204030204" pitchFamily="34" charset="0"/>
                <a:ea typeface="Calibri" panose="020F0502020204030204" pitchFamily="34" charset="0"/>
                <a:cs typeface="Calibri" panose="020F0502020204030204" pitchFamily="34" charset="0"/>
              </a:rPr>
              <a:t> ukazatele tělesné zátěže:</a:t>
            </a:r>
            <a:r>
              <a:rPr lang="cs-CZ" sz="2000" i="1" kern="100" dirty="0">
                <a:effectLst/>
                <a:latin typeface="Calibri" panose="020F0502020204030204" pitchFamily="34" charset="0"/>
                <a:ea typeface="Calibri" panose="020F0502020204030204" pitchFamily="34" charset="0"/>
                <a:cs typeface="Calibri" panose="020F0502020204030204" pitchFamily="34" charset="0"/>
              </a:rPr>
              <a:t> </a:t>
            </a:r>
            <a:r>
              <a:rPr lang="cs-CZ" sz="2000" b="1" i="1" kern="100" dirty="0">
                <a:effectLst/>
                <a:latin typeface="Calibri" panose="020F0502020204030204" pitchFamily="34" charset="0"/>
                <a:ea typeface="Calibri" panose="020F0502020204030204" pitchFamily="34" charset="0"/>
                <a:cs typeface="Calibri" panose="020F0502020204030204" pitchFamily="34" charset="0"/>
              </a:rPr>
              <a:t>Práce</a:t>
            </a:r>
            <a:r>
              <a:rPr lang="cs-CZ" sz="2000" i="1" kern="100" dirty="0">
                <a:effectLst/>
                <a:latin typeface="Calibri" panose="020F0502020204030204" pitchFamily="34" charset="0"/>
                <a:ea typeface="Calibri" panose="020F0502020204030204" pitchFamily="34" charset="0"/>
                <a:cs typeface="Calibri" panose="020F0502020204030204" pitchFamily="34" charset="0"/>
              </a:rPr>
              <a:t> = </a:t>
            </a:r>
            <a:r>
              <a:rPr lang="cs-CZ" sz="2000" i="1" kern="100" dirty="0" err="1">
                <a:effectLst/>
                <a:latin typeface="Calibri" panose="020F0502020204030204" pitchFamily="34" charset="0"/>
                <a:ea typeface="Calibri" panose="020F0502020204030204" pitchFamily="34" charset="0"/>
                <a:cs typeface="Calibri" panose="020F0502020204030204" pitchFamily="34" charset="0"/>
              </a:rPr>
              <a:t>Výkon●Čas</a:t>
            </a:r>
            <a:r>
              <a:rPr lang="cs-CZ" sz="2000" i="1" kern="100" dirty="0">
                <a:latin typeface="Calibri" panose="020F0502020204030204" pitchFamily="34" charset="0"/>
                <a:ea typeface="Calibri" panose="020F0502020204030204" pitchFamily="34" charset="0"/>
                <a:cs typeface="Calibri" panose="020F0502020204030204" pitchFamily="34" charset="0"/>
              </a:rPr>
              <a:t>; </a:t>
            </a:r>
            <a:r>
              <a:rPr lang="cs-CZ" sz="2000" i="1" kern="100" dirty="0">
                <a:effectLst/>
                <a:latin typeface="Calibri" panose="020F0502020204030204" pitchFamily="34" charset="0"/>
                <a:ea typeface="Calibri" panose="020F0502020204030204" pitchFamily="34" charset="0"/>
                <a:cs typeface="Calibri" panose="020F0502020204030204" pitchFamily="34" charset="0"/>
              </a:rPr>
              <a:t>Práce = </a:t>
            </a:r>
            <a:r>
              <a:rPr lang="cs-CZ" sz="2000" i="1" kern="100" dirty="0" err="1">
                <a:effectLst/>
                <a:latin typeface="Calibri" panose="020F0502020204030204" pitchFamily="34" charset="0"/>
                <a:ea typeface="Calibri" panose="020F0502020204030204" pitchFamily="34" charset="0"/>
                <a:cs typeface="Calibri" panose="020F0502020204030204" pitchFamily="34" charset="0"/>
              </a:rPr>
              <a:t>Síla●Dráha</a:t>
            </a:r>
            <a:endParaRPr lang="cs-CZ"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ovéPole 12">
            <a:extLst>
              <a:ext uri="{FF2B5EF4-FFF2-40B4-BE49-F238E27FC236}">
                <a16:creationId xmlns:a16="http://schemas.microsoft.com/office/drawing/2014/main" id="{6466BFA2-2A48-FE1A-FF11-927418495876}"/>
              </a:ext>
            </a:extLst>
          </p:cNvPr>
          <p:cNvSpPr txBox="1"/>
          <p:nvPr/>
        </p:nvSpPr>
        <p:spPr>
          <a:xfrm>
            <a:off x="1207437" y="4596046"/>
            <a:ext cx="9777123" cy="2215991"/>
          </a:xfrm>
          <a:prstGeom prst="rect">
            <a:avLst/>
          </a:prstGeom>
          <a:noFill/>
          <a:ln>
            <a:solidFill>
              <a:schemeClr val="accent1">
                <a:lumMod val="75000"/>
              </a:schemeClr>
            </a:solidFill>
          </a:ln>
        </p:spPr>
        <p:txBody>
          <a:bodyPr wrap="square">
            <a:spAutoFit/>
          </a:bodyPr>
          <a:lstStyle/>
          <a:p>
            <a:pPr algn="ctr"/>
            <a:r>
              <a:rPr lang="cs-CZ" sz="2400" kern="100" dirty="0">
                <a:solidFill>
                  <a:srgbClr val="FF0000"/>
                </a:solidFill>
                <a:latin typeface="Calibri" panose="020F0502020204030204" pitchFamily="34" charset="0"/>
                <a:ea typeface="Calibri" panose="020F0502020204030204" pitchFamily="34" charset="0"/>
                <a:cs typeface="Calibri" panose="020F0502020204030204" pitchFamily="34" charset="0"/>
              </a:rPr>
              <a:t>ČINNOST ORGANIZMU PŘI POHYBU</a:t>
            </a:r>
          </a:p>
          <a:p>
            <a:r>
              <a:rPr lang="cs-CZ" sz="2400" b="1" kern="1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Změny v těle –</a:t>
            </a:r>
            <a:r>
              <a:rPr lang="cs-CZ" sz="2400" b="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ve vnitřním prostředí - v buňkách - v orgánech - systémech</a:t>
            </a:r>
            <a:endParaRPr lang="cs-CZ" sz="2400" b="1" kern="1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cs-CZ" sz="2400" i="1" u="sng" kern="100" dirty="0">
                <a:latin typeface="Calibri" panose="020F0502020204030204" pitchFamily="34" charset="0"/>
                <a:ea typeface="Calibri" panose="020F0502020204030204" pitchFamily="34" charset="0"/>
                <a:cs typeface="Calibri" panose="020F0502020204030204" pitchFamily="34" charset="0"/>
              </a:rPr>
              <a:t>Ukazatelé:</a:t>
            </a:r>
            <a:r>
              <a:rPr lang="cs-CZ" sz="2400" i="1" kern="100" dirty="0">
                <a:latin typeface="Calibri" panose="020F0502020204030204" pitchFamily="34" charset="0"/>
                <a:ea typeface="Calibri" panose="020F0502020204030204" pitchFamily="34" charset="0"/>
                <a:cs typeface="Calibri" panose="020F0502020204030204" pitchFamily="34" charset="0"/>
              </a:rPr>
              <a:t> subjektivní pocit (RPE), pH, srdeční frekvence (SF) atd., (viz dále)</a:t>
            </a:r>
          </a:p>
          <a:p>
            <a:pPr eaLnBrk="1" hangingPunct="1">
              <a:spcBef>
                <a:spcPct val="50000"/>
              </a:spcBef>
              <a:buFontTx/>
              <a:buNone/>
            </a:pPr>
            <a:r>
              <a:rPr lang="cs-CZ" altLang="cs-CZ" sz="2400" dirty="0">
                <a:solidFill>
                  <a:schemeClr val="accent2">
                    <a:lumMod val="50000"/>
                  </a:schemeClr>
                </a:solidFill>
              </a:rPr>
              <a:t>Odhad vynaložené E při zatížení organizmu na bicyklovém ergometru:</a:t>
            </a:r>
          </a:p>
          <a:p>
            <a:pPr eaLnBrk="1" hangingPunct="1">
              <a:spcBef>
                <a:spcPct val="50000"/>
              </a:spcBef>
              <a:buFontTx/>
              <a:buNone/>
            </a:pPr>
            <a:r>
              <a:rPr lang="cs-CZ" altLang="cs-CZ" sz="2000" dirty="0"/>
              <a:t>E </a:t>
            </a:r>
            <a:r>
              <a:rPr lang="en-US" altLang="cs-CZ" sz="2000" dirty="0"/>
              <a:t>[</a:t>
            </a:r>
            <a:r>
              <a:rPr lang="cs-CZ" altLang="cs-CZ" sz="2000" dirty="0"/>
              <a:t>j</a:t>
            </a:r>
            <a:r>
              <a:rPr lang="en-US" altLang="cs-CZ" sz="2000" dirty="0"/>
              <a:t>]</a:t>
            </a:r>
            <a:r>
              <a:rPr lang="cs-CZ" altLang="cs-CZ" sz="2000" dirty="0"/>
              <a:t> = </a:t>
            </a:r>
            <a:r>
              <a:rPr lang="en-US" altLang="cs-CZ" sz="2000" dirty="0"/>
              <a:t>{</a:t>
            </a:r>
            <a:r>
              <a:rPr lang="cs-CZ" altLang="cs-CZ" sz="2000" dirty="0"/>
              <a:t> P(W) * t(s) </a:t>
            </a:r>
            <a:r>
              <a:rPr lang="en-US" altLang="cs-CZ" sz="2000" dirty="0"/>
              <a:t>}</a:t>
            </a:r>
            <a:r>
              <a:rPr lang="cs-CZ" altLang="cs-CZ" sz="2000" dirty="0"/>
              <a:t> * 4  (při 25% účinnosti práce se 75% E přemění na teplo)</a:t>
            </a:r>
            <a:endParaRPr lang="cs-CZ"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Nadpis 1">
            <a:extLst>
              <a:ext uri="{FF2B5EF4-FFF2-40B4-BE49-F238E27FC236}">
                <a16:creationId xmlns:a16="http://schemas.microsoft.com/office/drawing/2014/main" id="{E17544EF-7F50-50AB-433A-B91783663D95}"/>
              </a:ext>
            </a:extLst>
          </p:cNvPr>
          <p:cNvSpPr txBox="1">
            <a:spLocks/>
          </p:cNvSpPr>
          <p:nvPr/>
        </p:nvSpPr>
        <p:spPr>
          <a:xfrm>
            <a:off x="1524000" y="138296"/>
            <a:ext cx="9144000" cy="46938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algn="ctr">
              <a:lnSpc>
                <a:spcPct val="106000"/>
              </a:lnSpc>
            </a:pPr>
            <a:r>
              <a:rPr lang="cs-CZ" sz="3200" b="1" dirty="0">
                <a:solidFill>
                  <a:schemeClr val="accent1">
                    <a:lumMod val="75000"/>
                  </a:schemeClr>
                </a:solidFill>
              </a:rPr>
              <a:t>Co je POHYBOVÁ AKTIVITA ČLOVĚKA ?</a:t>
            </a:r>
          </a:p>
        </p:txBody>
      </p:sp>
      <p:sp>
        <p:nvSpPr>
          <p:cNvPr id="3" name="TextovéPole 2">
            <a:extLst>
              <a:ext uri="{FF2B5EF4-FFF2-40B4-BE49-F238E27FC236}">
                <a16:creationId xmlns:a16="http://schemas.microsoft.com/office/drawing/2014/main" id="{3247475D-A694-736B-4AF9-557F9BE24560}"/>
              </a:ext>
            </a:extLst>
          </p:cNvPr>
          <p:cNvSpPr txBox="1"/>
          <p:nvPr/>
        </p:nvSpPr>
        <p:spPr>
          <a:xfrm>
            <a:off x="1207437" y="3464541"/>
            <a:ext cx="9777123" cy="933589"/>
          </a:xfrm>
          <a:prstGeom prst="rect">
            <a:avLst/>
          </a:prstGeom>
          <a:noFill/>
          <a:ln>
            <a:solidFill>
              <a:schemeClr val="accent1">
                <a:lumMod val="75000"/>
              </a:schemeClr>
            </a:solidFill>
          </a:ln>
        </p:spPr>
        <p:txBody>
          <a:bodyPr wrap="square">
            <a:spAutoFit/>
          </a:bodyPr>
          <a:lstStyle/>
          <a:p>
            <a:pPr>
              <a:spcAft>
                <a:spcPts val="800"/>
              </a:spcAft>
            </a:pPr>
            <a:r>
              <a:rPr lang="cs-CZ" sz="2400" b="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3. Kombinace působení na jiné těleso s pohybem vlastního těla v prostoru</a:t>
            </a:r>
          </a:p>
          <a:p>
            <a:pPr>
              <a:spcAft>
                <a:spcPts val="800"/>
              </a:spcAft>
            </a:pPr>
            <a:r>
              <a:rPr lang="cs-CZ" sz="24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(jízda na kole, veslování na vodě atd.)</a:t>
            </a:r>
            <a:endParaRPr lang="cs-CZ" sz="2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7430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01" y="2874354"/>
            <a:ext cx="11626998" cy="38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Rectangle 5"/>
          <p:cNvSpPr>
            <a:spLocks noChangeArrowheads="1"/>
          </p:cNvSpPr>
          <p:nvPr/>
        </p:nvSpPr>
        <p:spPr bwMode="auto">
          <a:xfrm>
            <a:off x="3635022" y="454197"/>
            <a:ext cx="4921956" cy="22632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400" b="1" dirty="0">
                <a:latin typeface="Century Gothic" panose="020B0502020202020204" pitchFamily="34" charset="0"/>
              </a:rPr>
              <a:t>SÍLA / ČAS</a:t>
            </a:r>
          </a:p>
          <a:p>
            <a:pPr algn="ctr" eaLnBrk="1" hangingPunct="1">
              <a:spcBef>
                <a:spcPct val="0"/>
              </a:spcBef>
              <a:buFontTx/>
              <a:buNone/>
            </a:pPr>
            <a:r>
              <a:rPr lang="cs-CZ" altLang="cs-CZ" sz="2400" b="1" dirty="0">
                <a:solidFill>
                  <a:srgbClr val="0033CC"/>
                </a:solidFill>
                <a:latin typeface="Century Gothic" panose="020B0502020202020204" pitchFamily="34" charset="0"/>
              </a:rPr>
              <a:t>sprinterů</a:t>
            </a:r>
            <a:r>
              <a:rPr lang="cs-CZ" altLang="cs-CZ" sz="2400" b="1" dirty="0">
                <a:latin typeface="Century Gothic" panose="020B0502020202020204" pitchFamily="34" charset="0"/>
              </a:rPr>
              <a:t> a </a:t>
            </a:r>
            <a:r>
              <a:rPr lang="cs-CZ" altLang="cs-CZ" sz="2400" b="1" dirty="0">
                <a:solidFill>
                  <a:srgbClr val="FF0000"/>
                </a:solidFill>
                <a:latin typeface="Century Gothic" panose="020B0502020202020204" pitchFamily="34" charset="0"/>
              </a:rPr>
              <a:t>vytrvalců</a:t>
            </a:r>
            <a:br>
              <a:rPr lang="cs-CZ" altLang="cs-CZ" sz="2400" b="1" dirty="0">
                <a:solidFill>
                  <a:srgbClr val="FF0000"/>
                </a:solidFill>
                <a:latin typeface="Century Gothic" panose="020B0502020202020204" pitchFamily="34" charset="0"/>
              </a:rPr>
            </a:br>
            <a:r>
              <a:rPr lang="cs-CZ" altLang="cs-CZ" sz="2400" b="1" dirty="0">
                <a:latin typeface="Century Gothic" panose="020B0502020202020204" pitchFamily="34" charset="0"/>
              </a:rPr>
              <a:t>čas dosažení 30%, 50% a 100% maximální síly</a:t>
            </a:r>
          </a:p>
          <a:p>
            <a:pPr algn="ctr" eaLnBrk="1" hangingPunct="1">
              <a:spcBef>
                <a:spcPct val="0"/>
              </a:spcBef>
              <a:buFontTx/>
              <a:buNone/>
            </a:pPr>
            <a:r>
              <a:rPr lang="cs-CZ" altLang="cs-CZ" sz="2400" dirty="0">
                <a:latin typeface="Century Gothic" panose="020B0502020202020204" pitchFamily="34" charset="0"/>
              </a:rPr>
              <a:t>při izometrické dynamometrii extenzorů kolen</a:t>
            </a:r>
            <a:endParaRPr lang="cs-CZ" altLang="cs-CZ" sz="2400" dirty="0"/>
          </a:p>
        </p:txBody>
      </p:sp>
      <p:pic>
        <p:nvPicPr>
          <p:cNvPr id="2" name="Picture 4" descr="Dynamo1">
            <a:extLst>
              <a:ext uri="{FF2B5EF4-FFF2-40B4-BE49-F238E27FC236}">
                <a16:creationId xmlns:a16="http://schemas.microsoft.com/office/drawing/2014/main" id="{44B7A3C6-BCD3-CA3F-B216-F9854740A4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46" b="24319"/>
          <a:stretch/>
        </p:blipFill>
        <p:spPr bwMode="auto">
          <a:xfrm>
            <a:off x="8543887" y="108245"/>
            <a:ext cx="3501094" cy="172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Dynamo2">
            <a:extLst>
              <a:ext uri="{FF2B5EF4-FFF2-40B4-BE49-F238E27FC236}">
                <a16:creationId xmlns:a16="http://schemas.microsoft.com/office/drawing/2014/main" id="{F3A7503A-80CB-EDF3-CF86-C35D75A1F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35" y="84866"/>
            <a:ext cx="3612444" cy="272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53A88AA3-D73F-A97D-500B-A8CE6FB78BB1}"/>
              </a:ext>
            </a:extLst>
          </p:cNvPr>
          <p:cNvSpPr txBox="1"/>
          <p:nvPr/>
        </p:nvSpPr>
        <p:spPr>
          <a:xfrm>
            <a:off x="8568416" y="84865"/>
            <a:ext cx="3612181" cy="369332"/>
          </a:xfrm>
          <a:prstGeom prst="rect">
            <a:avLst/>
          </a:prstGeom>
          <a:noFill/>
        </p:spPr>
        <p:txBody>
          <a:bodyPr wrap="square" rtlCol="0">
            <a:spAutoFit/>
          </a:bodyPr>
          <a:lstStyle/>
          <a:p>
            <a:pPr algn="ctr"/>
            <a:r>
              <a:rPr lang="cs-CZ" dirty="0"/>
              <a:t>senzor s piezoelektrickým krystalem</a:t>
            </a:r>
          </a:p>
        </p:txBody>
      </p:sp>
      <p:sp>
        <p:nvSpPr>
          <p:cNvPr id="5" name="TextovéPole 4">
            <a:extLst>
              <a:ext uri="{FF2B5EF4-FFF2-40B4-BE49-F238E27FC236}">
                <a16:creationId xmlns:a16="http://schemas.microsoft.com/office/drawing/2014/main" id="{9699721F-ADBA-6222-8484-01627C502818}"/>
              </a:ext>
            </a:extLst>
          </p:cNvPr>
          <p:cNvSpPr txBox="1"/>
          <p:nvPr/>
        </p:nvSpPr>
        <p:spPr>
          <a:xfrm>
            <a:off x="1817493" y="131032"/>
            <a:ext cx="1780295" cy="646331"/>
          </a:xfrm>
          <a:prstGeom prst="rect">
            <a:avLst/>
          </a:prstGeom>
          <a:solidFill>
            <a:schemeClr val="bg1">
              <a:alpha val="52000"/>
            </a:schemeClr>
          </a:solidFill>
        </p:spPr>
        <p:txBody>
          <a:bodyPr wrap="square" rtlCol="0">
            <a:spAutoFit/>
          </a:bodyPr>
          <a:lstStyle/>
          <a:p>
            <a:pPr algn="ctr"/>
            <a:r>
              <a:rPr lang="cs-CZ" dirty="0"/>
              <a:t>Dynamometrické křeslo</a:t>
            </a:r>
          </a:p>
        </p:txBody>
      </p:sp>
    </p:spTree>
    <p:extLst>
      <p:ext uri="{BB962C8B-B14F-4D97-AF65-F5344CB8AC3E}">
        <p14:creationId xmlns:p14="http://schemas.microsoft.com/office/powerpoint/2010/main" val="3194199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3217" y="2928155"/>
            <a:ext cx="5302001" cy="3541047"/>
          </a:xfrm>
          <a:prstGeom prst="rect">
            <a:avLst/>
          </a:prstGeom>
          <a:ln w="12700">
            <a:solidFill>
              <a:srgbClr val="0070C0"/>
            </a:solidFill>
          </a:ln>
        </p:spPr>
      </p:pic>
      <p:sp>
        <p:nvSpPr>
          <p:cNvPr id="3" name="Obdélník 2"/>
          <p:cNvSpPr/>
          <p:nvPr/>
        </p:nvSpPr>
        <p:spPr>
          <a:xfrm>
            <a:off x="4866742" y="6192203"/>
            <a:ext cx="2414956" cy="276999"/>
          </a:xfrm>
          <a:prstGeom prst="rect">
            <a:avLst/>
          </a:prstGeom>
        </p:spPr>
        <p:txBody>
          <a:bodyPr wrap="none">
            <a:spAutoFit/>
          </a:bodyPr>
          <a:lstStyle/>
          <a:p>
            <a:r>
              <a:rPr lang="cs-CZ" sz="1200" dirty="0">
                <a:solidFill>
                  <a:srgbClr val="002060"/>
                </a:solidFill>
              </a:rPr>
              <a:t>http://www.active-sport.cz/galerie/</a:t>
            </a:r>
          </a:p>
        </p:txBody>
      </p:sp>
      <p:sp>
        <p:nvSpPr>
          <p:cNvPr id="4" name="TextovéPole 3"/>
          <p:cNvSpPr txBox="1"/>
          <p:nvPr/>
        </p:nvSpPr>
        <p:spPr>
          <a:xfrm>
            <a:off x="2174003" y="5730538"/>
            <a:ext cx="7800433" cy="461665"/>
          </a:xfrm>
          <a:prstGeom prst="rect">
            <a:avLst/>
          </a:prstGeom>
          <a:noFill/>
        </p:spPr>
        <p:txBody>
          <a:bodyPr wrap="square" rtlCol="0">
            <a:spAutoFit/>
          </a:bodyPr>
          <a:lstStyle/>
          <a:p>
            <a:pPr algn="ctr"/>
            <a:r>
              <a:rPr lang="cs-CZ" sz="2400" dirty="0">
                <a:solidFill>
                  <a:srgbClr val="002060"/>
                </a:solidFill>
              </a:rPr>
              <a:t>měření síly v průběhu šlapání</a:t>
            </a:r>
          </a:p>
        </p:txBody>
      </p:sp>
      <p:sp>
        <p:nvSpPr>
          <p:cNvPr id="7" name="Nadpis 1"/>
          <p:cNvSpPr txBox="1">
            <a:spLocks/>
          </p:cNvSpPr>
          <p:nvPr/>
        </p:nvSpPr>
        <p:spPr>
          <a:xfrm>
            <a:off x="986590" y="1252731"/>
            <a:ext cx="10397481" cy="1444592"/>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cs-CZ" dirty="0">
                <a:solidFill>
                  <a:srgbClr val="002060"/>
                </a:solidFill>
              </a:rPr>
              <a:t>CYKLO-DYNAMOMETRIE</a:t>
            </a:r>
            <a:br>
              <a:rPr lang="cs-CZ" dirty="0">
                <a:solidFill>
                  <a:srgbClr val="002060"/>
                </a:solidFill>
              </a:rPr>
            </a:br>
            <a:r>
              <a:rPr lang="cs-CZ" cap="none" dirty="0">
                <a:solidFill>
                  <a:srgbClr val="002060"/>
                </a:solidFill>
              </a:rPr>
              <a:t>měření sil na osách klik bicyklu – bicyklovém ergometru</a:t>
            </a:r>
          </a:p>
          <a:p>
            <a:pPr algn="ctr"/>
            <a:r>
              <a:rPr lang="cs-CZ" sz="2400" cap="none" dirty="0">
                <a:solidFill>
                  <a:srgbClr val="002060"/>
                </a:solidFill>
              </a:rPr>
              <a:t>Jan Novotný, 2015</a:t>
            </a:r>
          </a:p>
        </p:txBody>
      </p:sp>
    </p:spTree>
    <p:extLst>
      <p:ext uri="{BB962C8B-B14F-4D97-AF65-F5344CB8AC3E}">
        <p14:creationId xmlns:p14="http://schemas.microsoft.com/office/powerpoint/2010/main" val="1682593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055" y="664374"/>
            <a:ext cx="3802756" cy="2591573"/>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4055" y="3426106"/>
            <a:ext cx="3804478" cy="3185617"/>
          </a:xfrm>
          <a:prstGeom prst="rect">
            <a:avLst/>
          </a:prstGeom>
        </p:spPr>
      </p:pic>
      <p:sp>
        <p:nvSpPr>
          <p:cNvPr id="8" name="Obdélník 7">
            <a:hlinkClick r:id="rId4"/>
          </p:cNvPr>
          <p:cNvSpPr/>
          <p:nvPr/>
        </p:nvSpPr>
        <p:spPr>
          <a:xfrm>
            <a:off x="3514710" y="664374"/>
            <a:ext cx="3193118" cy="584775"/>
          </a:xfrm>
          <a:prstGeom prst="rect">
            <a:avLst/>
          </a:prstGeom>
        </p:spPr>
        <p:txBody>
          <a:bodyPr wrap="none">
            <a:spAutoFit/>
          </a:bodyPr>
          <a:lstStyle/>
          <a:p>
            <a:r>
              <a:rPr lang="cs-CZ" sz="3200" dirty="0">
                <a:solidFill>
                  <a:srgbClr val="002060"/>
                </a:solidFill>
                <a:hlinkClick r:id="rId4"/>
              </a:rPr>
              <a:t>www.wattbike.com</a:t>
            </a:r>
            <a:endParaRPr lang="cs-CZ" sz="3200" dirty="0">
              <a:solidFill>
                <a:srgbClr val="002060"/>
              </a:solidFill>
            </a:endParaRPr>
          </a:p>
        </p:txBody>
      </p:sp>
      <p:pic>
        <p:nvPicPr>
          <p:cNvPr id="11" name="Obráze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457" y="1658954"/>
            <a:ext cx="7424878" cy="4944970"/>
          </a:xfrm>
          <a:prstGeom prst="rect">
            <a:avLst/>
          </a:prstGeom>
        </p:spPr>
      </p:pic>
      <p:sp>
        <p:nvSpPr>
          <p:cNvPr id="12" name="Obdélník 11"/>
          <p:cNvSpPr/>
          <p:nvPr/>
        </p:nvSpPr>
        <p:spPr>
          <a:xfrm>
            <a:off x="2923593" y="6326925"/>
            <a:ext cx="4597021" cy="276999"/>
          </a:xfrm>
          <a:prstGeom prst="rect">
            <a:avLst/>
          </a:prstGeom>
        </p:spPr>
        <p:txBody>
          <a:bodyPr wrap="square">
            <a:spAutoFit/>
          </a:bodyPr>
          <a:lstStyle/>
          <a:p>
            <a:pPr algn="ctr"/>
            <a:r>
              <a:rPr lang="cs-CZ" sz="1200" dirty="0">
                <a:solidFill>
                  <a:srgbClr val="002060"/>
                </a:solidFill>
              </a:rPr>
              <a:t>http://www.velo101.com/magazine/article/test-du-wattbike--1567</a:t>
            </a:r>
          </a:p>
        </p:txBody>
      </p:sp>
      <p:sp>
        <p:nvSpPr>
          <p:cNvPr id="3" name="TextovéPole 2"/>
          <p:cNvSpPr txBox="1"/>
          <p:nvPr/>
        </p:nvSpPr>
        <p:spPr>
          <a:xfrm>
            <a:off x="393032" y="3445237"/>
            <a:ext cx="3657600" cy="369332"/>
          </a:xfrm>
          <a:prstGeom prst="rect">
            <a:avLst/>
          </a:prstGeom>
          <a:noFill/>
        </p:spPr>
        <p:txBody>
          <a:bodyPr wrap="square" rtlCol="0">
            <a:spAutoFit/>
          </a:bodyPr>
          <a:lstStyle/>
          <a:p>
            <a:pPr algn="ctr"/>
            <a:r>
              <a:rPr lang="cs-CZ" b="1" dirty="0">
                <a:solidFill>
                  <a:srgbClr val="0000FF"/>
                </a:solidFill>
              </a:rPr>
              <a:t>Celková síla na středové ose klik</a:t>
            </a:r>
          </a:p>
        </p:txBody>
      </p:sp>
    </p:spTree>
    <p:extLst>
      <p:ext uri="{BB962C8B-B14F-4D97-AF65-F5344CB8AC3E}">
        <p14:creationId xmlns:p14="http://schemas.microsoft.com/office/powerpoint/2010/main" val="660470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565" y="3990694"/>
            <a:ext cx="3862791" cy="2578413"/>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0018" y="3990694"/>
            <a:ext cx="3862792" cy="2578413"/>
          </a:xfrm>
          <a:prstGeom prst="rect">
            <a:avLst/>
          </a:prstGeom>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65" y="853092"/>
            <a:ext cx="3711126" cy="2477176"/>
          </a:xfrm>
          <a:prstGeom prst="rect">
            <a:avLst/>
          </a:prstGeom>
        </p:spPr>
      </p:pic>
      <p:pic>
        <p:nvPicPr>
          <p:cNvPr id="5" name="Obráze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0018" y="853092"/>
            <a:ext cx="3862792" cy="2578414"/>
          </a:xfrm>
          <a:prstGeom prst="rect">
            <a:avLst/>
          </a:prstGeom>
        </p:spPr>
      </p:pic>
      <p:pic>
        <p:nvPicPr>
          <p:cNvPr id="7" name="Obráze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8644" y="1301106"/>
            <a:ext cx="4961752" cy="4819988"/>
          </a:xfrm>
          <a:prstGeom prst="rect">
            <a:avLst/>
          </a:prstGeom>
          <a:ln w="12700">
            <a:solidFill>
              <a:srgbClr val="002060"/>
            </a:solidFill>
          </a:ln>
        </p:spPr>
      </p:pic>
      <p:sp>
        <p:nvSpPr>
          <p:cNvPr id="8" name="Obdélník 7"/>
          <p:cNvSpPr/>
          <p:nvPr/>
        </p:nvSpPr>
        <p:spPr>
          <a:xfrm>
            <a:off x="8775336" y="6389227"/>
            <a:ext cx="2414956" cy="276999"/>
          </a:xfrm>
          <a:prstGeom prst="rect">
            <a:avLst/>
          </a:prstGeom>
        </p:spPr>
        <p:txBody>
          <a:bodyPr wrap="none">
            <a:spAutoFit/>
          </a:bodyPr>
          <a:lstStyle/>
          <a:p>
            <a:r>
              <a:rPr lang="cs-CZ" sz="1200" dirty="0"/>
              <a:t>http://www.active-sport.cz/galerie/</a:t>
            </a:r>
          </a:p>
        </p:txBody>
      </p:sp>
      <p:cxnSp>
        <p:nvCxnSpPr>
          <p:cNvPr id="10" name="Přímá spojnice se šipkou 9"/>
          <p:cNvCxnSpPr/>
          <p:nvPr/>
        </p:nvCxnSpPr>
        <p:spPr>
          <a:xfrm>
            <a:off x="2812648" y="2066553"/>
            <a:ext cx="1504708" cy="75746"/>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flipV="1">
            <a:off x="2796290" y="5279900"/>
            <a:ext cx="1495530" cy="782372"/>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flipV="1">
            <a:off x="7797412" y="2142299"/>
            <a:ext cx="2185402" cy="900702"/>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a:off x="7797412" y="5279900"/>
            <a:ext cx="2185404"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Kříž 18"/>
          <p:cNvSpPr/>
          <p:nvPr/>
        </p:nvSpPr>
        <p:spPr>
          <a:xfrm rot="18979142">
            <a:off x="3677314" y="1348560"/>
            <a:ext cx="4704413" cy="4725078"/>
          </a:xfrm>
          <a:prstGeom prst="plus">
            <a:avLst>
              <a:gd name="adj" fmla="val 48900"/>
            </a:avLst>
          </a:prstGeom>
          <a:solidFill>
            <a:srgbClr val="FF0000">
              <a:alpha val="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TextovéPole 25"/>
          <p:cNvSpPr txBox="1"/>
          <p:nvPr/>
        </p:nvSpPr>
        <p:spPr>
          <a:xfrm>
            <a:off x="849158" y="262861"/>
            <a:ext cx="10227916" cy="523220"/>
          </a:xfrm>
          <a:prstGeom prst="rect">
            <a:avLst/>
          </a:prstGeom>
          <a:noFill/>
        </p:spPr>
        <p:txBody>
          <a:bodyPr wrap="square" rtlCol="0">
            <a:spAutoFit/>
          </a:bodyPr>
          <a:lstStyle/>
          <a:p>
            <a:pPr algn="ctr"/>
            <a:r>
              <a:rPr lang="cs-CZ" sz="2800" cap="all" dirty="0">
                <a:solidFill>
                  <a:srgbClr val="002060"/>
                </a:solidFill>
              </a:rPr>
              <a:t>dynamometrická křivka celkové síly na STŘEDOVÉ ose klik</a:t>
            </a:r>
          </a:p>
        </p:txBody>
      </p:sp>
    </p:spTree>
    <p:extLst>
      <p:ext uri="{BB962C8B-B14F-4D97-AF65-F5344CB8AC3E}">
        <p14:creationId xmlns:p14="http://schemas.microsoft.com/office/powerpoint/2010/main" val="2692440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14349" y="1295399"/>
            <a:ext cx="3724275" cy="830997"/>
          </a:xfrm>
          <a:prstGeom prst="rect">
            <a:avLst/>
          </a:prstGeom>
          <a:solidFill>
            <a:schemeClr val="tx1"/>
          </a:solidFill>
        </p:spPr>
        <p:txBody>
          <a:bodyPr wrap="square" rtlCol="0">
            <a:spAutoFit/>
          </a:bodyPr>
          <a:lstStyle/>
          <a:p>
            <a:pPr algn="ctr"/>
            <a:r>
              <a:rPr lang="cs-CZ" sz="2400" dirty="0">
                <a:solidFill>
                  <a:srgbClr val="FF0000"/>
                </a:solidFill>
              </a:rPr>
              <a:t>ZAČÁTEČNÍK</a:t>
            </a:r>
          </a:p>
          <a:p>
            <a:pPr algn="ctr"/>
            <a:r>
              <a:rPr lang="cs-CZ" sz="2400" dirty="0">
                <a:solidFill>
                  <a:srgbClr val="FF0000"/>
                </a:solidFill>
              </a:rPr>
              <a:t>CYKLOTURISTA</a:t>
            </a:r>
          </a:p>
        </p:txBody>
      </p:sp>
      <p:sp>
        <p:nvSpPr>
          <p:cNvPr id="4" name="TextovéPole 3"/>
          <p:cNvSpPr txBox="1"/>
          <p:nvPr/>
        </p:nvSpPr>
        <p:spPr>
          <a:xfrm>
            <a:off x="4324350" y="1295400"/>
            <a:ext cx="3638549" cy="830997"/>
          </a:xfrm>
          <a:prstGeom prst="rect">
            <a:avLst/>
          </a:prstGeom>
          <a:solidFill>
            <a:schemeClr val="tx1"/>
          </a:solidFill>
        </p:spPr>
        <p:txBody>
          <a:bodyPr wrap="square" rtlCol="0">
            <a:spAutoFit/>
          </a:bodyPr>
          <a:lstStyle/>
          <a:p>
            <a:pPr algn="ctr"/>
            <a:r>
              <a:rPr lang="cs-CZ" sz="2400" dirty="0">
                <a:solidFill>
                  <a:srgbClr val="FF0000"/>
                </a:solidFill>
              </a:rPr>
              <a:t>POKROČILÝ</a:t>
            </a:r>
          </a:p>
          <a:p>
            <a:pPr algn="ctr"/>
            <a:r>
              <a:rPr lang="cs-CZ" sz="2400" dirty="0">
                <a:solidFill>
                  <a:srgbClr val="FF0000"/>
                </a:solidFill>
              </a:rPr>
              <a:t>CYKLISTA</a:t>
            </a:r>
          </a:p>
        </p:txBody>
      </p:sp>
      <p:sp>
        <p:nvSpPr>
          <p:cNvPr id="5" name="TextovéPole 4"/>
          <p:cNvSpPr txBox="1"/>
          <p:nvPr/>
        </p:nvSpPr>
        <p:spPr>
          <a:xfrm>
            <a:off x="8048625" y="1295399"/>
            <a:ext cx="3638550" cy="830997"/>
          </a:xfrm>
          <a:prstGeom prst="rect">
            <a:avLst/>
          </a:prstGeom>
          <a:solidFill>
            <a:schemeClr val="tx1"/>
          </a:solidFill>
        </p:spPr>
        <p:txBody>
          <a:bodyPr wrap="square" rtlCol="0">
            <a:spAutoFit/>
          </a:bodyPr>
          <a:lstStyle/>
          <a:p>
            <a:pPr algn="ctr"/>
            <a:r>
              <a:rPr lang="cs-CZ" sz="2400" dirty="0">
                <a:solidFill>
                  <a:srgbClr val="FF0000"/>
                </a:solidFill>
              </a:rPr>
              <a:t>ŠPIČKOVÝ</a:t>
            </a:r>
          </a:p>
          <a:p>
            <a:pPr algn="ctr"/>
            <a:r>
              <a:rPr lang="cs-CZ" sz="2400" dirty="0">
                <a:solidFill>
                  <a:srgbClr val="FF0000"/>
                </a:solidFill>
              </a:rPr>
              <a:t>CYKLISTA</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50" y="2209800"/>
            <a:ext cx="11172825" cy="3724275"/>
          </a:xfrm>
          <a:prstGeom prst="rect">
            <a:avLst/>
          </a:prstGeom>
        </p:spPr>
      </p:pic>
      <p:sp>
        <p:nvSpPr>
          <p:cNvPr id="7" name="TextovéPole 6"/>
          <p:cNvSpPr txBox="1"/>
          <p:nvPr/>
        </p:nvSpPr>
        <p:spPr>
          <a:xfrm>
            <a:off x="557211" y="438150"/>
            <a:ext cx="11172825" cy="523220"/>
          </a:xfrm>
          <a:prstGeom prst="rect">
            <a:avLst/>
          </a:prstGeom>
          <a:noFill/>
        </p:spPr>
        <p:txBody>
          <a:bodyPr wrap="square" rtlCol="0">
            <a:spAutoFit/>
          </a:bodyPr>
          <a:lstStyle/>
          <a:p>
            <a:pPr algn="ctr"/>
            <a:r>
              <a:rPr lang="cs-CZ" sz="2800" dirty="0">
                <a:solidFill>
                  <a:srgbClr val="002060"/>
                </a:solidFill>
              </a:rPr>
              <a:t>TVAR DYNAMOMETRICKÉ KŘIVKY U </a:t>
            </a:r>
            <a:r>
              <a:rPr lang="cs-CZ" sz="2800" dirty="0" err="1">
                <a:solidFill>
                  <a:srgbClr val="002060"/>
                </a:solidFill>
              </a:rPr>
              <a:t>R</a:t>
            </a:r>
            <a:r>
              <a:rPr lang="cs-CZ" sz="2800" cap="all" dirty="0" err="1">
                <a:solidFill>
                  <a:srgbClr val="002060"/>
                </a:solidFill>
              </a:rPr>
              <a:t>ů</a:t>
            </a:r>
            <a:r>
              <a:rPr lang="cs-CZ" sz="2800" dirty="0" err="1">
                <a:solidFill>
                  <a:srgbClr val="002060"/>
                </a:solidFill>
              </a:rPr>
              <a:t>ZNĚ</a:t>
            </a:r>
            <a:r>
              <a:rPr lang="cs-CZ" sz="2800" dirty="0">
                <a:solidFill>
                  <a:srgbClr val="002060"/>
                </a:solidFill>
              </a:rPr>
              <a:t> TRÉNOVANÝCH </a:t>
            </a:r>
            <a:r>
              <a:rPr lang="cs-CZ" sz="2800" dirty="0" err="1">
                <a:solidFill>
                  <a:srgbClr val="002060"/>
                </a:solidFill>
              </a:rPr>
              <a:t>CYKLIST</a:t>
            </a:r>
            <a:r>
              <a:rPr lang="cs-CZ" sz="2800" cap="all" dirty="0" err="1">
                <a:solidFill>
                  <a:srgbClr val="002060"/>
                </a:solidFill>
              </a:rPr>
              <a:t>ů</a:t>
            </a:r>
            <a:endParaRPr lang="cs-CZ" sz="2800" dirty="0">
              <a:solidFill>
                <a:srgbClr val="002060"/>
              </a:solidFill>
            </a:endParaRPr>
          </a:p>
        </p:txBody>
      </p:sp>
      <p:sp>
        <p:nvSpPr>
          <p:cNvPr id="8" name="TextovéPole 7"/>
          <p:cNvSpPr txBox="1"/>
          <p:nvPr/>
        </p:nvSpPr>
        <p:spPr>
          <a:xfrm>
            <a:off x="8048625" y="5927938"/>
            <a:ext cx="3638549" cy="830997"/>
          </a:xfrm>
          <a:prstGeom prst="rect">
            <a:avLst/>
          </a:prstGeom>
          <a:noFill/>
        </p:spPr>
        <p:txBody>
          <a:bodyPr wrap="square" rtlCol="0">
            <a:spAutoFit/>
          </a:bodyPr>
          <a:lstStyle/>
          <a:p>
            <a:pPr algn="ctr"/>
            <a:r>
              <a:rPr lang="cs-CZ" sz="2400" dirty="0">
                <a:latin typeface="Calibri" panose="020F0502020204030204" pitchFamily="34" charset="0"/>
                <a:cs typeface="Arial" panose="020B0604020202020204" pitchFamily="34" charset="0"/>
              </a:rPr>
              <a:t>↑: </a:t>
            </a:r>
            <a:r>
              <a:rPr lang="cs-CZ" sz="2400" dirty="0" err="1">
                <a:latin typeface="Calibri" panose="020F0502020204030204" pitchFamily="34" charset="0"/>
              </a:rPr>
              <a:t>max</a:t>
            </a:r>
            <a:endParaRPr lang="cs-CZ" sz="2400" dirty="0">
              <a:latin typeface="Calibri" panose="020F0502020204030204" pitchFamily="34" charset="0"/>
            </a:endParaRPr>
          </a:p>
          <a:p>
            <a:pPr algn="ctr"/>
            <a:r>
              <a:rPr lang="cs-CZ" sz="2400" b="1" dirty="0">
                <a:latin typeface="Calibri" panose="020F0502020204030204" pitchFamily="34" charset="0"/>
                <a:cs typeface="Arial" panose="020B0604020202020204" pitchFamily="34" charset="0"/>
              </a:rPr>
              <a:t>↑↑: min</a:t>
            </a:r>
            <a:r>
              <a:rPr lang="cs-CZ" sz="2400" b="1" dirty="0">
                <a:latin typeface="Calibri" panose="020F0502020204030204" pitchFamily="34" charset="0"/>
              </a:rPr>
              <a:t>, min/</a:t>
            </a:r>
            <a:r>
              <a:rPr lang="cs-CZ" sz="2400" b="1" dirty="0" err="1">
                <a:latin typeface="Calibri" panose="020F0502020204030204" pitchFamily="34" charset="0"/>
              </a:rPr>
              <a:t>max</a:t>
            </a:r>
            <a:r>
              <a:rPr lang="cs-CZ" sz="2400" b="1" dirty="0">
                <a:latin typeface="Calibri" panose="020F0502020204030204" pitchFamily="34" charset="0"/>
              </a:rPr>
              <a:t>, </a:t>
            </a:r>
            <a:r>
              <a:rPr lang="cs-CZ" sz="2400" b="1" dirty="0" err="1">
                <a:latin typeface="Calibri" panose="020F0502020204030204" pitchFamily="34" charset="0"/>
              </a:rPr>
              <a:t>mean</a:t>
            </a:r>
            <a:r>
              <a:rPr lang="cs-CZ" sz="2400" b="1" dirty="0">
                <a:latin typeface="Calibri" panose="020F0502020204030204" pitchFamily="34" charset="0"/>
              </a:rPr>
              <a:t> </a:t>
            </a:r>
          </a:p>
        </p:txBody>
      </p:sp>
      <p:sp>
        <p:nvSpPr>
          <p:cNvPr id="9" name="Obdélník 8"/>
          <p:cNvSpPr/>
          <p:nvPr/>
        </p:nvSpPr>
        <p:spPr>
          <a:xfrm>
            <a:off x="9124451" y="5564743"/>
            <a:ext cx="2605585" cy="369332"/>
          </a:xfrm>
          <a:prstGeom prst="rect">
            <a:avLst/>
          </a:prstGeom>
        </p:spPr>
        <p:txBody>
          <a:bodyPr wrap="none">
            <a:spAutoFit/>
          </a:bodyPr>
          <a:lstStyle/>
          <a:p>
            <a:r>
              <a:rPr lang="cs-CZ" dirty="0">
                <a:solidFill>
                  <a:srgbClr val="002060"/>
                </a:solidFill>
              </a:rPr>
              <a:t>http://cyclestudio.com.au/</a:t>
            </a:r>
          </a:p>
        </p:txBody>
      </p:sp>
      <p:sp>
        <p:nvSpPr>
          <p:cNvPr id="2" name="Obdélník 1"/>
          <p:cNvSpPr/>
          <p:nvPr/>
        </p:nvSpPr>
        <p:spPr>
          <a:xfrm>
            <a:off x="514349" y="5957878"/>
            <a:ext cx="3810001" cy="830997"/>
          </a:xfrm>
          <a:prstGeom prst="rect">
            <a:avLst/>
          </a:prstGeom>
        </p:spPr>
        <p:txBody>
          <a:bodyPr wrap="square">
            <a:spAutoFit/>
          </a:bodyPr>
          <a:lstStyle/>
          <a:p>
            <a:pPr algn="ctr"/>
            <a:r>
              <a:rPr lang="cs-CZ" sz="2400" dirty="0">
                <a:latin typeface="Calibri" panose="020F0502020204030204" pitchFamily="34" charset="0"/>
                <a:cs typeface="Arial" panose="020B0604020202020204" pitchFamily="34" charset="0"/>
              </a:rPr>
              <a:t>↓: </a:t>
            </a:r>
            <a:r>
              <a:rPr lang="cs-CZ" sz="2400" dirty="0" err="1">
                <a:latin typeface="Calibri" panose="020F0502020204030204" pitchFamily="34" charset="0"/>
                <a:cs typeface="Arial" panose="020B0604020202020204" pitchFamily="34" charset="0"/>
              </a:rPr>
              <a:t>max</a:t>
            </a:r>
            <a:endParaRPr lang="cs-CZ" sz="2400" dirty="0">
              <a:latin typeface="Calibri" panose="020F0502020204030204" pitchFamily="34" charset="0"/>
              <a:cs typeface="Arial" panose="020B0604020202020204" pitchFamily="34" charset="0"/>
            </a:endParaRPr>
          </a:p>
          <a:p>
            <a:pPr algn="ctr"/>
            <a:r>
              <a:rPr lang="cs-CZ" sz="2400" b="1" dirty="0">
                <a:latin typeface="Calibri" panose="020F0502020204030204" pitchFamily="34" charset="0"/>
                <a:cs typeface="Arial" panose="020B0604020202020204" pitchFamily="34" charset="0"/>
              </a:rPr>
              <a:t>↓: </a:t>
            </a:r>
            <a:r>
              <a:rPr lang="cs-CZ" sz="2400" b="1" dirty="0">
                <a:latin typeface="Calibri" panose="020F0502020204030204" pitchFamily="34" charset="0"/>
              </a:rPr>
              <a:t>min, min/</a:t>
            </a:r>
            <a:r>
              <a:rPr lang="cs-CZ" sz="2400" b="1" dirty="0" err="1">
                <a:latin typeface="Calibri" panose="020F0502020204030204" pitchFamily="34" charset="0"/>
              </a:rPr>
              <a:t>max</a:t>
            </a:r>
            <a:r>
              <a:rPr lang="cs-CZ" sz="2400" b="1" dirty="0">
                <a:latin typeface="Calibri" panose="020F0502020204030204" pitchFamily="34" charset="0"/>
                <a:cs typeface="Arial" panose="020B0604020202020204" pitchFamily="34" charset="0"/>
              </a:rPr>
              <a:t>, </a:t>
            </a:r>
            <a:r>
              <a:rPr lang="cs-CZ" sz="2400" b="1" dirty="0" err="1">
                <a:latin typeface="Calibri" panose="020F0502020204030204" pitchFamily="34" charset="0"/>
                <a:cs typeface="Arial" panose="020B0604020202020204" pitchFamily="34" charset="0"/>
              </a:rPr>
              <a:t>mean</a:t>
            </a:r>
            <a:endParaRPr lang="cs-CZ" sz="2400" b="1" dirty="0">
              <a:latin typeface="Calibri" panose="020F0502020204030204" pitchFamily="34" charset="0"/>
            </a:endParaRPr>
          </a:p>
        </p:txBody>
      </p:sp>
    </p:spTree>
    <p:extLst>
      <p:ext uri="{BB962C8B-B14F-4D97-AF65-F5344CB8AC3E}">
        <p14:creationId xmlns:p14="http://schemas.microsoft.com/office/powerpoint/2010/main" val="3610609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013284" y="328863"/>
            <a:ext cx="7210927" cy="369332"/>
          </a:xfrm>
          <a:prstGeom prst="rect">
            <a:avLst/>
          </a:prstGeom>
          <a:noFill/>
        </p:spPr>
        <p:txBody>
          <a:bodyPr wrap="square" rtlCol="0">
            <a:spAutoFit/>
          </a:bodyPr>
          <a:lstStyle/>
          <a:p>
            <a:pPr algn="ctr"/>
            <a:r>
              <a:rPr lang="cs-CZ" dirty="0"/>
              <a:t>pro optimalizaci šlapání</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284" y="86574"/>
            <a:ext cx="8216566" cy="6643506"/>
          </a:xfrm>
          <a:prstGeom prst="rect">
            <a:avLst/>
          </a:prstGeom>
        </p:spPr>
      </p:pic>
      <p:sp>
        <p:nvSpPr>
          <p:cNvPr id="5" name="TextovéPole 4"/>
          <p:cNvSpPr txBox="1"/>
          <p:nvPr/>
        </p:nvSpPr>
        <p:spPr>
          <a:xfrm>
            <a:off x="2013284" y="229450"/>
            <a:ext cx="8216566" cy="1077218"/>
          </a:xfrm>
          <a:prstGeom prst="rect">
            <a:avLst/>
          </a:prstGeom>
          <a:solidFill>
            <a:schemeClr val="tx1"/>
          </a:solidFill>
        </p:spPr>
        <p:txBody>
          <a:bodyPr wrap="square" rtlCol="0">
            <a:spAutoFit/>
          </a:bodyPr>
          <a:lstStyle/>
          <a:p>
            <a:pPr algn="ctr"/>
            <a:r>
              <a:rPr lang="cs-CZ" sz="3200" dirty="0">
                <a:solidFill>
                  <a:srgbClr val="002060"/>
                </a:solidFill>
              </a:rPr>
              <a:t>DYNAMOMETRICKÉ KŘIVKY</a:t>
            </a:r>
          </a:p>
          <a:p>
            <a:pPr algn="ctr"/>
            <a:r>
              <a:rPr lang="cs-CZ" sz="3200" dirty="0">
                <a:solidFill>
                  <a:srgbClr val="002060"/>
                </a:solidFill>
              </a:rPr>
              <a:t>U </a:t>
            </a:r>
            <a:r>
              <a:rPr lang="cs-CZ" sz="3200" dirty="0" err="1">
                <a:solidFill>
                  <a:srgbClr val="002060"/>
                </a:solidFill>
              </a:rPr>
              <a:t>R</a:t>
            </a:r>
            <a:r>
              <a:rPr lang="cs-CZ" sz="3200" cap="all" dirty="0" err="1">
                <a:solidFill>
                  <a:srgbClr val="002060"/>
                </a:solidFill>
              </a:rPr>
              <a:t>ů</a:t>
            </a:r>
            <a:r>
              <a:rPr lang="cs-CZ" sz="3200" dirty="0" err="1">
                <a:solidFill>
                  <a:srgbClr val="002060"/>
                </a:solidFill>
              </a:rPr>
              <a:t>ZNÝCH</a:t>
            </a:r>
            <a:r>
              <a:rPr lang="cs-CZ" sz="3200" dirty="0">
                <a:solidFill>
                  <a:srgbClr val="002060"/>
                </a:solidFill>
              </a:rPr>
              <a:t> TRÉNOVANÝCH </a:t>
            </a:r>
            <a:r>
              <a:rPr lang="cs-CZ" sz="3200" dirty="0" err="1">
                <a:solidFill>
                  <a:srgbClr val="002060"/>
                </a:solidFill>
              </a:rPr>
              <a:t>CYKLIST</a:t>
            </a:r>
            <a:r>
              <a:rPr lang="cs-CZ" sz="3200" cap="all" dirty="0" err="1">
                <a:solidFill>
                  <a:srgbClr val="002060"/>
                </a:solidFill>
              </a:rPr>
              <a:t>ů</a:t>
            </a:r>
            <a:endParaRPr lang="cs-CZ" sz="3200" dirty="0">
              <a:solidFill>
                <a:srgbClr val="002060"/>
              </a:solidFill>
            </a:endParaRPr>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237" y="3424237"/>
            <a:ext cx="9525" cy="9525"/>
          </a:xfrm>
          <a:prstGeom prst="rect">
            <a:avLst/>
          </a:prstGeom>
        </p:spPr>
      </p:pic>
      <p:pic>
        <p:nvPicPr>
          <p:cNvPr id="10" name="Obráze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100" y="1665221"/>
            <a:ext cx="2636766" cy="1643270"/>
          </a:xfrm>
          <a:prstGeom prst="rect">
            <a:avLst/>
          </a:prstGeom>
        </p:spPr>
      </p:pic>
      <p:sp>
        <p:nvSpPr>
          <p:cNvPr id="11" name="Obdélník 10"/>
          <p:cNvSpPr/>
          <p:nvPr/>
        </p:nvSpPr>
        <p:spPr>
          <a:xfrm>
            <a:off x="442100" y="3031491"/>
            <a:ext cx="2636766" cy="277000"/>
          </a:xfrm>
          <a:prstGeom prst="rect">
            <a:avLst/>
          </a:prstGeom>
        </p:spPr>
        <p:txBody>
          <a:bodyPr wrap="square">
            <a:spAutoFit/>
          </a:bodyPr>
          <a:lstStyle/>
          <a:p>
            <a:pPr algn="ctr"/>
            <a:r>
              <a:rPr lang="cs-CZ" sz="1200" dirty="0" err="1"/>
              <a:t>Chris</a:t>
            </a:r>
            <a:r>
              <a:rPr lang="cs-CZ" sz="1200" dirty="0"/>
              <a:t> </a:t>
            </a:r>
            <a:r>
              <a:rPr lang="cs-CZ" sz="1200" dirty="0" err="1"/>
              <a:t>Hoy</a:t>
            </a:r>
            <a:r>
              <a:rPr lang="cs-CZ" sz="1200" dirty="0"/>
              <a:t> (http://sport.idnes.cz)</a:t>
            </a:r>
          </a:p>
        </p:txBody>
      </p:sp>
      <p:pic>
        <p:nvPicPr>
          <p:cNvPr id="2050" name="Picture 2" descr="http://site.tri-sports.com/marketing/TSU/CD0110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9269" y="3903200"/>
            <a:ext cx="2116125" cy="1849417"/>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9269" y="1510999"/>
            <a:ext cx="2119017" cy="1922763"/>
          </a:xfrm>
          <a:prstGeom prst="rect">
            <a:avLst/>
          </a:prstGeom>
        </p:spPr>
      </p:pic>
      <p:sp>
        <p:nvSpPr>
          <p:cNvPr id="14" name="Obdélník 13"/>
          <p:cNvSpPr/>
          <p:nvPr/>
        </p:nvSpPr>
        <p:spPr>
          <a:xfrm>
            <a:off x="3176750" y="6416747"/>
            <a:ext cx="5828973" cy="276999"/>
          </a:xfrm>
          <a:prstGeom prst="rect">
            <a:avLst/>
          </a:prstGeom>
        </p:spPr>
        <p:txBody>
          <a:bodyPr wrap="square">
            <a:spAutoFit/>
          </a:bodyPr>
          <a:lstStyle/>
          <a:p>
            <a:pPr algn="ctr"/>
            <a:r>
              <a:rPr lang="cs-CZ" sz="1200" dirty="0">
                <a:solidFill>
                  <a:srgbClr val="002060"/>
                </a:solidFill>
              </a:rPr>
              <a:t>http://philsroadbikingblog.blogspot.cz/2011/12/is-pedalling-technique-like-mastering.html</a:t>
            </a:r>
          </a:p>
        </p:txBody>
      </p:sp>
    </p:spTree>
    <p:extLst>
      <p:ext uri="{BB962C8B-B14F-4D97-AF65-F5344CB8AC3E}">
        <p14:creationId xmlns:p14="http://schemas.microsoft.com/office/powerpoint/2010/main" val="2788572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LODE_Excalibur_Sport"/>
          <p:cNvPicPr>
            <a:picLocks noChangeAspect="1" noChangeArrowheads="1"/>
          </p:cNvPicPr>
          <p:nvPr/>
        </p:nvPicPr>
        <p:blipFill>
          <a:blip r:embed="rId2"/>
          <a:srcRect/>
          <a:stretch>
            <a:fillRect/>
          </a:stretch>
        </p:blipFill>
        <p:spPr bwMode="auto">
          <a:xfrm>
            <a:off x="717677" y="1783870"/>
            <a:ext cx="6022568" cy="3387902"/>
          </a:xfrm>
          <a:prstGeom prst="rect">
            <a:avLst/>
          </a:prstGeom>
          <a:noFill/>
        </p:spPr>
      </p:pic>
      <p:pic>
        <p:nvPicPr>
          <p:cNvPr id="35844" name="Picture 4" descr="LODE_ExcaliburStred_L"/>
          <p:cNvPicPr>
            <a:picLocks noChangeAspect="1" noChangeArrowheads="1"/>
          </p:cNvPicPr>
          <p:nvPr/>
        </p:nvPicPr>
        <p:blipFill>
          <a:blip r:embed="rId3"/>
          <a:srcRect/>
          <a:stretch>
            <a:fillRect/>
          </a:stretch>
        </p:blipFill>
        <p:spPr bwMode="auto">
          <a:xfrm>
            <a:off x="1446136" y="5278595"/>
            <a:ext cx="2282825" cy="1284287"/>
          </a:xfrm>
          <a:prstGeom prst="rect">
            <a:avLst/>
          </a:prstGeom>
          <a:noFill/>
        </p:spPr>
      </p:pic>
      <p:pic>
        <p:nvPicPr>
          <p:cNvPr id="35845" name="Picture 5" descr="LODE_ExcaliburStred_P"/>
          <p:cNvPicPr>
            <a:picLocks noChangeAspect="1" noChangeArrowheads="1"/>
          </p:cNvPicPr>
          <p:nvPr/>
        </p:nvPicPr>
        <p:blipFill>
          <a:blip r:embed="rId4"/>
          <a:srcRect/>
          <a:stretch>
            <a:fillRect/>
          </a:stretch>
        </p:blipFill>
        <p:spPr bwMode="auto">
          <a:xfrm>
            <a:off x="3950878" y="5278595"/>
            <a:ext cx="2312987" cy="1301750"/>
          </a:xfrm>
          <a:prstGeom prst="rect">
            <a:avLst/>
          </a:prstGeom>
          <a:noFill/>
        </p:spPr>
      </p:pic>
      <p:sp>
        <p:nvSpPr>
          <p:cNvPr id="35846" name="Rectangle 6"/>
          <p:cNvSpPr>
            <a:spLocks noChangeArrowheads="1"/>
          </p:cNvSpPr>
          <p:nvPr/>
        </p:nvSpPr>
        <p:spPr bwMode="auto">
          <a:xfrm>
            <a:off x="1430095" y="1061879"/>
            <a:ext cx="4597732" cy="707886"/>
          </a:xfrm>
          <a:prstGeom prst="rect">
            <a:avLst/>
          </a:prstGeom>
          <a:noFill/>
          <a:ln w="9525">
            <a:noFill/>
            <a:miter lim="800000"/>
            <a:headEnd/>
            <a:tailEnd/>
          </a:ln>
          <a:effectLst/>
        </p:spPr>
        <p:txBody>
          <a:bodyPr wrap="none">
            <a:spAutoFit/>
          </a:bodyPr>
          <a:lstStyle/>
          <a:p>
            <a:pPr algn="ctr" defTabSz="914400"/>
            <a:r>
              <a:rPr lang="cs-CZ" sz="2000" dirty="0">
                <a:solidFill>
                  <a:srgbClr val="002060"/>
                </a:solidFill>
              </a:rPr>
              <a:t>Bicyklový ergometr LODE – </a:t>
            </a:r>
            <a:r>
              <a:rPr lang="cs-CZ" sz="2000" dirty="0" err="1">
                <a:solidFill>
                  <a:srgbClr val="002060"/>
                </a:solidFill>
              </a:rPr>
              <a:t>Excalibur</a:t>
            </a:r>
            <a:r>
              <a:rPr lang="cs-CZ" sz="2000" dirty="0">
                <a:solidFill>
                  <a:srgbClr val="002060"/>
                </a:solidFill>
              </a:rPr>
              <a:t> Sport</a:t>
            </a:r>
          </a:p>
          <a:p>
            <a:pPr algn="ctr" defTabSz="914400"/>
            <a:r>
              <a:rPr lang="cs-CZ" sz="2000" dirty="0">
                <a:solidFill>
                  <a:srgbClr val="002060"/>
                </a:solidFill>
              </a:rPr>
              <a:t>Na Fakultě sportovních studií MU</a:t>
            </a:r>
          </a:p>
        </p:txBody>
      </p:sp>
      <p:sp>
        <p:nvSpPr>
          <p:cNvPr id="7" name="TextovéPole 6"/>
          <p:cNvSpPr txBox="1"/>
          <p:nvPr/>
        </p:nvSpPr>
        <p:spPr>
          <a:xfrm>
            <a:off x="3095882" y="385146"/>
            <a:ext cx="6018836" cy="523220"/>
          </a:xfrm>
          <a:prstGeom prst="rect">
            <a:avLst/>
          </a:prstGeom>
          <a:noFill/>
        </p:spPr>
        <p:txBody>
          <a:bodyPr wrap="square" rtlCol="0">
            <a:spAutoFit/>
          </a:bodyPr>
          <a:lstStyle/>
          <a:p>
            <a:pPr algn="ctr"/>
            <a:r>
              <a:rPr lang="cs-CZ" sz="2800" b="1" cap="all" dirty="0">
                <a:solidFill>
                  <a:srgbClr val="002060"/>
                </a:solidFill>
              </a:rPr>
              <a:t>Měření </a:t>
            </a:r>
            <a:r>
              <a:rPr lang="cs-CZ" sz="2800" b="1" cap="all" dirty="0" err="1">
                <a:solidFill>
                  <a:srgbClr val="002060"/>
                </a:solidFill>
              </a:rPr>
              <a:t>sIl</a:t>
            </a:r>
            <a:r>
              <a:rPr lang="cs-CZ" sz="2800" b="1" cap="all" dirty="0">
                <a:solidFill>
                  <a:srgbClr val="002060"/>
                </a:solidFill>
              </a:rPr>
              <a:t> na pravé a levé klice</a:t>
            </a:r>
          </a:p>
        </p:txBody>
      </p:sp>
      <p:sp>
        <p:nvSpPr>
          <p:cNvPr id="9" name="TextovéPole 8"/>
          <p:cNvSpPr txBox="1"/>
          <p:nvPr/>
        </p:nvSpPr>
        <p:spPr>
          <a:xfrm>
            <a:off x="6440131" y="1060733"/>
            <a:ext cx="5396794" cy="707886"/>
          </a:xfrm>
          <a:prstGeom prst="rect">
            <a:avLst/>
          </a:prstGeom>
          <a:noFill/>
        </p:spPr>
        <p:txBody>
          <a:bodyPr wrap="square" rtlCol="0">
            <a:spAutoFit/>
          </a:bodyPr>
          <a:lstStyle/>
          <a:p>
            <a:pPr algn="ctr"/>
            <a:r>
              <a:rPr lang="cs-CZ" sz="2000" dirty="0">
                <a:solidFill>
                  <a:srgbClr val="002060"/>
                </a:solidFill>
              </a:rPr>
              <a:t>Software LEM – </a:t>
            </a:r>
            <a:r>
              <a:rPr lang="cs-CZ" sz="2000" dirty="0" err="1">
                <a:solidFill>
                  <a:srgbClr val="002060"/>
                </a:solidFill>
              </a:rPr>
              <a:t>Lode</a:t>
            </a:r>
            <a:r>
              <a:rPr lang="cs-CZ" sz="2000" dirty="0">
                <a:solidFill>
                  <a:srgbClr val="002060"/>
                </a:solidFill>
              </a:rPr>
              <a:t> Ergometry </a:t>
            </a:r>
            <a:r>
              <a:rPr lang="cs-CZ" sz="2000" dirty="0" err="1">
                <a:solidFill>
                  <a:srgbClr val="002060"/>
                </a:solidFill>
              </a:rPr>
              <a:t>Manager</a:t>
            </a:r>
            <a:endParaRPr lang="cs-CZ" sz="2000" dirty="0">
              <a:solidFill>
                <a:srgbClr val="002060"/>
              </a:solidFill>
            </a:endParaRPr>
          </a:p>
          <a:p>
            <a:pPr algn="ctr"/>
            <a:r>
              <a:rPr lang="cs-CZ" sz="2000" dirty="0">
                <a:solidFill>
                  <a:srgbClr val="002060"/>
                </a:solidFill>
              </a:rPr>
              <a:t>Kroutící moment – </a:t>
            </a:r>
            <a:r>
              <a:rPr lang="cs-CZ" sz="2000" dirty="0" err="1">
                <a:solidFill>
                  <a:srgbClr val="002060"/>
                </a:solidFill>
              </a:rPr>
              <a:t>Torque</a:t>
            </a:r>
            <a:r>
              <a:rPr lang="cs-CZ" sz="2000" dirty="0">
                <a:solidFill>
                  <a:srgbClr val="002060"/>
                </a:solidFill>
              </a:rPr>
              <a:t> (</a:t>
            </a:r>
            <a:r>
              <a:rPr lang="cs-CZ" sz="2000" dirty="0" err="1">
                <a:solidFill>
                  <a:srgbClr val="002060"/>
                </a:solidFill>
              </a:rPr>
              <a:t>Nm</a:t>
            </a:r>
            <a:r>
              <a:rPr lang="cs-CZ" sz="2000" dirty="0">
                <a:solidFill>
                  <a:srgbClr val="002060"/>
                </a:solidFill>
              </a:rPr>
              <a:t>)</a:t>
            </a:r>
          </a:p>
        </p:txBody>
      </p:sp>
      <p:pic>
        <p:nvPicPr>
          <p:cNvPr id="2" name="Obráze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2084" y="1768619"/>
            <a:ext cx="4823694" cy="4794263"/>
          </a:xfrm>
          <a:prstGeom prst="rect">
            <a:avLst/>
          </a:prstGeom>
        </p:spPr>
      </p:pic>
      <p:sp>
        <p:nvSpPr>
          <p:cNvPr id="11" name="TextovéPole 10"/>
          <p:cNvSpPr txBox="1"/>
          <p:nvPr/>
        </p:nvSpPr>
        <p:spPr>
          <a:xfrm>
            <a:off x="7348464" y="3842585"/>
            <a:ext cx="402713" cy="646331"/>
          </a:xfrm>
          <a:prstGeom prst="rect">
            <a:avLst/>
          </a:prstGeom>
          <a:noFill/>
        </p:spPr>
        <p:txBody>
          <a:bodyPr wrap="square" rtlCol="0">
            <a:spAutoFit/>
          </a:bodyPr>
          <a:lstStyle/>
          <a:p>
            <a:r>
              <a:rPr lang="cs-CZ" sz="3600" b="1" dirty="0">
                <a:solidFill>
                  <a:srgbClr val="800000"/>
                </a:solidFill>
              </a:rPr>
              <a:t>L</a:t>
            </a:r>
          </a:p>
        </p:txBody>
      </p:sp>
      <p:sp>
        <p:nvSpPr>
          <p:cNvPr id="12" name="TextovéPole 11"/>
          <p:cNvSpPr txBox="1"/>
          <p:nvPr/>
        </p:nvSpPr>
        <p:spPr>
          <a:xfrm>
            <a:off x="10824167" y="3842585"/>
            <a:ext cx="402713" cy="646331"/>
          </a:xfrm>
          <a:prstGeom prst="rect">
            <a:avLst/>
          </a:prstGeom>
          <a:noFill/>
        </p:spPr>
        <p:txBody>
          <a:bodyPr wrap="square" rtlCol="0">
            <a:spAutoFit/>
          </a:bodyPr>
          <a:lstStyle/>
          <a:p>
            <a:r>
              <a:rPr lang="cs-CZ" sz="3600" b="1" dirty="0">
                <a:solidFill>
                  <a:srgbClr val="CC3300"/>
                </a:solidFill>
              </a:rPr>
              <a:t>P</a:t>
            </a:r>
          </a:p>
        </p:txBody>
      </p:sp>
    </p:spTree>
    <p:extLst>
      <p:ext uri="{BB962C8B-B14F-4D97-AF65-F5344CB8AC3E}">
        <p14:creationId xmlns:p14="http://schemas.microsoft.com/office/powerpoint/2010/main" val="106664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2148974" y="232894"/>
            <a:ext cx="8559132" cy="461665"/>
          </a:xfrm>
          <a:prstGeom prst="rect">
            <a:avLst/>
          </a:prstGeom>
          <a:noFill/>
          <a:ln w="9525">
            <a:noFill/>
            <a:miter lim="800000"/>
            <a:headEnd/>
            <a:tailEnd/>
          </a:ln>
          <a:effectLst/>
        </p:spPr>
        <p:txBody>
          <a:bodyPr wrap="square">
            <a:spAutoFit/>
          </a:bodyPr>
          <a:lstStyle/>
          <a:p>
            <a:pPr algn="ctr">
              <a:spcBef>
                <a:spcPct val="50000"/>
              </a:spcBef>
            </a:pPr>
            <a:r>
              <a:rPr lang="cs-CZ" sz="2400" b="1" dirty="0">
                <a:solidFill>
                  <a:schemeClr val="bg2"/>
                </a:solidFill>
              </a:rPr>
              <a:t>LEM – výsledky (</a:t>
            </a:r>
            <a:r>
              <a:rPr lang="cs-CZ" sz="2400" b="1" dirty="0" err="1">
                <a:solidFill>
                  <a:schemeClr val="bg2"/>
                </a:solidFill>
              </a:rPr>
              <a:t>L,P,celkem</a:t>
            </a:r>
            <a:r>
              <a:rPr lang="cs-CZ" sz="2400" b="1" dirty="0">
                <a:solidFill>
                  <a:schemeClr val="bg2"/>
                </a:solidFill>
              </a:rPr>
              <a:t>): Síla, (N), kroutící moment (</a:t>
            </a:r>
            <a:r>
              <a:rPr lang="cs-CZ" sz="2400" b="1" dirty="0" err="1">
                <a:solidFill>
                  <a:schemeClr val="bg2"/>
                </a:solidFill>
              </a:rPr>
              <a:t>Nm</a:t>
            </a:r>
            <a:r>
              <a:rPr lang="cs-CZ" sz="2400" b="1" dirty="0">
                <a:solidFill>
                  <a:schemeClr val="bg2"/>
                </a:solidFill>
              </a:rPr>
              <a:t>)</a:t>
            </a:r>
          </a:p>
        </p:txBody>
      </p:sp>
      <p:pic>
        <p:nvPicPr>
          <p:cNvPr id="38916" name="Picture 4" descr="LEM_Force_Torque"/>
          <p:cNvPicPr>
            <a:picLocks noChangeAspect="1" noChangeArrowheads="1"/>
          </p:cNvPicPr>
          <p:nvPr/>
        </p:nvPicPr>
        <p:blipFill>
          <a:blip r:embed="rId2"/>
          <a:srcRect/>
          <a:stretch>
            <a:fillRect/>
          </a:stretch>
        </p:blipFill>
        <p:spPr bwMode="auto">
          <a:xfrm>
            <a:off x="1563688" y="768350"/>
            <a:ext cx="9559925" cy="6089650"/>
          </a:xfrm>
          <a:prstGeom prst="rect">
            <a:avLst/>
          </a:prstGeom>
          <a:noFill/>
        </p:spPr>
      </p:pic>
      <p:sp>
        <p:nvSpPr>
          <p:cNvPr id="2" name="TextovéPole 1"/>
          <p:cNvSpPr txBox="1"/>
          <p:nvPr/>
        </p:nvSpPr>
        <p:spPr>
          <a:xfrm>
            <a:off x="2340077" y="2113935"/>
            <a:ext cx="402713" cy="646331"/>
          </a:xfrm>
          <a:prstGeom prst="rect">
            <a:avLst/>
          </a:prstGeom>
          <a:noFill/>
        </p:spPr>
        <p:txBody>
          <a:bodyPr wrap="square" rtlCol="0">
            <a:spAutoFit/>
          </a:bodyPr>
          <a:lstStyle/>
          <a:p>
            <a:r>
              <a:rPr lang="cs-CZ" sz="3600" b="1" dirty="0">
                <a:solidFill>
                  <a:srgbClr val="800000"/>
                </a:solidFill>
              </a:rPr>
              <a:t>L</a:t>
            </a:r>
          </a:p>
        </p:txBody>
      </p:sp>
      <p:sp>
        <p:nvSpPr>
          <p:cNvPr id="5" name="TextovéPole 4"/>
          <p:cNvSpPr txBox="1"/>
          <p:nvPr/>
        </p:nvSpPr>
        <p:spPr>
          <a:xfrm>
            <a:off x="2340076" y="5137354"/>
            <a:ext cx="402713" cy="646331"/>
          </a:xfrm>
          <a:prstGeom prst="rect">
            <a:avLst/>
          </a:prstGeom>
          <a:noFill/>
        </p:spPr>
        <p:txBody>
          <a:bodyPr wrap="square" rtlCol="0">
            <a:spAutoFit/>
          </a:bodyPr>
          <a:lstStyle/>
          <a:p>
            <a:r>
              <a:rPr lang="cs-CZ" sz="3600" b="1" dirty="0">
                <a:solidFill>
                  <a:srgbClr val="800000"/>
                </a:solidFill>
              </a:rPr>
              <a:t>L</a:t>
            </a:r>
          </a:p>
        </p:txBody>
      </p:sp>
      <p:sp>
        <p:nvSpPr>
          <p:cNvPr id="6" name="TextovéPole 5"/>
          <p:cNvSpPr txBox="1"/>
          <p:nvPr/>
        </p:nvSpPr>
        <p:spPr>
          <a:xfrm>
            <a:off x="5275006" y="2113935"/>
            <a:ext cx="402713" cy="646331"/>
          </a:xfrm>
          <a:prstGeom prst="rect">
            <a:avLst/>
          </a:prstGeom>
          <a:noFill/>
        </p:spPr>
        <p:txBody>
          <a:bodyPr wrap="square" rtlCol="0">
            <a:spAutoFit/>
          </a:bodyPr>
          <a:lstStyle/>
          <a:p>
            <a:r>
              <a:rPr lang="cs-CZ" sz="3600" b="1" dirty="0">
                <a:solidFill>
                  <a:srgbClr val="CC3300"/>
                </a:solidFill>
              </a:rPr>
              <a:t>P</a:t>
            </a:r>
          </a:p>
        </p:txBody>
      </p:sp>
      <p:sp>
        <p:nvSpPr>
          <p:cNvPr id="7" name="TextovéPole 6"/>
          <p:cNvSpPr txBox="1"/>
          <p:nvPr/>
        </p:nvSpPr>
        <p:spPr>
          <a:xfrm>
            <a:off x="5275006" y="5137353"/>
            <a:ext cx="402713" cy="646331"/>
          </a:xfrm>
          <a:prstGeom prst="rect">
            <a:avLst/>
          </a:prstGeom>
          <a:noFill/>
        </p:spPr>
        <p:txBody>
          <a:bodyPr wrap="square" rtlCol="0">
            <a:spAutoFit/>
          </a:bodyPr>
          <a:lstStyle/>
          <a:p>
            <a:r>
              <a:rPr lang="cs-CZ" sz="3600" b="1" dirty="0">
                <a:solidFill>
                  <a:srgbClr val="CC3300"/>
                </a:solidFill>
              </a:rPr>
              <a:t>P</a:t>
            </a:r>
          </a:p>
        </p:txBody>
      </p:sp>
    </p:spTree>
    <p:extLst>
      <p:ext uri="{BB962C8B-B14F-4D97-AF65-F5344CB8AC3E}">
        <p14:creationId xmlns:p14="http://schemas.microsoft.com/office/powerpoint/2010/main" val="3362887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E_met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7038" y="0"/>
            <a:ext cx="6684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a:extLst>
              <a:ext uri="{FF2B5EF4-FFF2-40B4-BE49-F238E27FC236}">
                <a16:creationId xmlns:a16="http://schemas.microsoft.com/office/drawing/2014/main" id="{FCEAE246-7522-01CF-1767-59ED76E2CFC3}"/>
              </a:ext>
            </a:extLst>
          </p:cNvPr>
          <p:cNvSpPr txBox="1"/>
          <p:nvPr/>
        </p:nvSpPr>
        <p:spPr>
          <a:xfrm>
            <a:off x="1735809" y="148471"/>
            <a:ext cx="3898085" cy="6709529"/>
          </a:xfrm>
          <a:prstGeom prst="rect">
            <a:avLst/>
          </a:prstGeom>
          <a:noFill/>
        </p:spPr>
        <p:txBody>
          <a:bodyPr wrap="square" rtlCol="0">
            <a:spAutoFit/>
          </a:bodyPr>
          <a:lstStyle/>
          <a:p>
            <a:pPr algn="r"/>
            <a:r>
              <a:rPr lang="cs-CZ" altLang="cs-CZ" sz="2400" dirty="0"/>
              <a:t>ŠTĚPENÍ</a:t>
            </a:r>
          </a:p>
          <a:p>
            <a:pPr algn="r"/>
            <a:r>
              <a:rPr lang="cs-CZ" altLang="cs-CZ" sz="2400" b="1" dirty="0">
                <a:solidFill>
                  <a:srgbClr val="FF0000"/>
                </a:solidFill>
              </a:rPr>
              <a:t>ADENOSIN-TRIFOSFÁTU</a:t>
            </a:r>
          </a:p>
          <a:p>
            <a:pPr algn="r"/>
            <a:r>
              <a:rPr lang="cs-CZ" altLang="cs-CZ" sz="2400" dirty="0"/>
              <a:t>(ATP - primární zdroj energie)</a:t>
            </a:r>
          </a:p>
          <a:p>
            <a:pPr algn="r"/>
            <a:endParaRPr lang="cs-CZ" sz="2400" dirty="0">
              <a:solidFill>
                <a:srgbClr val="7030A0"/>
              </a:solidFill>
            </a:endParaRPr>
          </a:p>
          <a:p>
            <a:pPr algn="r"/>
            <a:r>
              <a:rPr lang="cs-CZ" sz="2400" dirty="0">
                <a:solidFill>
                  <a:srgbClr val="7030A0"/>
                </a:solidFill>
              </a:rPr>
              <a:t>ANAEROBNÍ ŠTĚPENÍ</a:t>
            </a:r>
          </a:p>
          <a:p>
            <a:pPr algn="r"/>
            <a:r>
              <a:rPr lang="cs-CZ" sz="2400" b="1" dirty="0">
                <a:solidFill>
                  <a:srgbClr val="7030A0"/>
                </a:solidFill>
              </a:rPr>
              <a:t>KREATIN-FOSFÁTU</a:t>
            </a:r>
          </a:p>
          <a:p>
            <a:pPr algn="r"/>
            <a:endParaRPr lang="cs-CZ" sz="2000" b="1" dirty="0">
              <a:solidFill>
                <a:schemeClr val="accent5">
                  <a:lumMod val="75000"/>
                </a:schemeClr>
              </a:solidFill>
            </a:endParaRPr>
          </a:p>
          <a:p>
            <a:pPr algn="r"/>
            <a:endParaRPr lang="cs-CZ" sz="2000" b="1" dirty="0">
              <a:solidFill>
                <a:schemeClr val="accent5">
                  <a:lumMod val="75000"/>
                </a:schemeClr>
              </a:solidFill>
            </a:endParaRPr>
          </a:p>
          <a:p>
            <a:pPr algn="r"/>
            <a:r>
              <a:rPr lang="cs-CZ" sz="2400" b="1" dirty="0">
                <a:solidFill>
                  <a:schemeClr val="accent5">
                    <a:lumMod val="75000"/>
                  </a:schemeClr>
                </a:solidFill>
              </a:rPr>
              <a:t>ANAEROBNÍ</a:t>
            </a:r>
          </a:p>
          <a:p>
            <a:pPr algn="r"/>
            <a:r>
              <a:rPr lang="cs-CZ" sz="2400" b="1" dirty="0">
                <a:solidFill>
                  <a:schemeClr val="accent5">
                    <a:lumMod val="75000"/>
                  </a:schemeClr>
                </a:solidFill>
              </a:rPr>
              <a:t>GYKOLÝZA</a:t>
            </a:r>
          </a:p>
          <a:p>
            <a:pPr algn="r"/>
            <a:endParaRPr lang="cs-CZ" sz="2400" b="1" dirty="0">
              <a:solidFill>
                <a:schemeClr val="accent5">
                  <a:lumMod val="75000"/>
                </a:schemeClr>
              </a:solidFill>
            </a:endParaRPr>
          </a:p>
          <a:p>
            <a:pPr algn="r"/>
            <a:endParaRPr lang="cs-CZ" sz="2400" b="1" dirty="0">
              <a:solidFill>
                <a:schemeClr val="accent5">
                  <a:lumMod val="75000"/>
                </a:schemeClr>
              </a:solidFill>
            </a:endParaRPr>
          </a:p>
          <a:p>
            <a:pPr algn="r"/>
            <a:endParaRPr lang="cs-CZ" sz="2400" b="1" dirty="0">
              <a:solidFill>
                <a:schemeClr val="accent5">
                  <a:lumMod val="75000"/>
                </a:schemeClr>
              </a:solidFill>
            </a:endParaRPr>
          </a:p>
          <a:p>
            <a:pPr algn="r"/>
            <a:endParaRPr lang="cs-CZ" sz="2400" b="1" dirty="0"/>
          </a:p>
          <a:p>
            <a:pPr algn="r"/>
            <a:r>
              <a:rPr lang="cs-CZ" sz="2400" b="1" dirty="0">
                <a:solidFill>
                  <a:schemeClr val="accent2">
                    <a:lumMod val="75000"/>
                  </a:schemeClr>
                </a:solidFill>
              </a:rPr>
              <a:t>AEROBNÍ</a:t>
            </a:r>
          </a:p>
          <a:p>
            <a:pPr algn="r"/>
            <a:r>
              <a:rPr lang="cs-CZ" sz="2400" b="1" dirty="0">
                <a:solidFill>
                  <a:schemeClr val="accent2">
                    <a:lumMod val="75000"/>
                  </a:schemeClr>
                </a:solidFill>
              </a:rPr>
              <a:t>GLYKOLÝZA</a:t>
            </a:r>
          </a:p>
          <a:p>
            <a:pPr algn="r"/>
            <a:endParaRPr lang="cs-CZ" altLang="cs-CZ" sz="1800" b="1" dirty="0">
              <a:solidFill>
                <a:srgbClr val="C00000"/>
              </a:solidFill>
            </a:endParaRPr>
          </a:p>
          <a:p>
            <a:pPr algn="r"/>
            <a:endParaRPr lang="cs-CZ" altLang="cs-CZ" sz="1400" b="1" dirty="0">
              <a:solidFill>
                <a:srgbClr val="C00000"/>
              </a:solidFill>
            </a:endParaRPr>
          </a:p>
          <a:p>
            <a:pPr algn="r"/>
            <a:r>
              <a:rPr lang="cs-CZ" altLang="cs-CZ" sz="1800" dirty="0"/>
              <a:t>(</a:t>
            </a:r>
            <a:r>
              <a:rPr lang="cs-CZ" altLang="cs-CZ" sz="1800" dirty="0" err="1"/>
              <a:t>Silbernagl</a:t>
            </a:r>
            <a:r>
              <a:rPr lang="cs-CZ" altLang="cs-CZ" sz="1800" dirty="0"/>
              <a:t>, </a:t>
            </a:r>
            <a:r>
              <a:rPr lang="cs-CZ" altLang="cs-CZ" sz="1800" dirty="0" err="1"/>
              <a:t>Despopoulos</a:t>
            </a:r>
            <a:r>
              <a:rPr lang="cs-CZ" altLang="cs-CZ" sz="1800" dirty="0"/>
              <a:t>, 2004)</a:t>
            </a:r>
          </a:p>
        </p:txBody>
      </p:sp>
      <p:sp>
        <p:nvSpPr>
          <p:cNvPr id="3" name="Text Box 6"/>
          <p:cNvSpPr txBox="1">
            <a:spLocks noChangeArrowheads="1"/>
          </p:cNvSpPr>
          <p:nvPr/>
        </p:nvSpPr>
        <p:spPr bwMode="auto">
          <a:xfrm>
            <a:off x="242532" y="1933180"/>
            <a:ext cx="248774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cs-CZ" altLang="cs-CZ" sz="2400" b="1" cap="all" dirty="0"/>
              <a:t>Obnovování</a:t>
            </a:r>
          </a:p>
          <a:p>
            <a:pPr algn="ctr">
              <a:spcBef>
                <a:spcPts val="0"/>
              </a:spcBef>
              <a:buNone/>
            </a:pPr>
            <a:r>
              <a:rPr lang="cs-CZ" altLang="cs-CZ" sz="2400" b="1" cap="all" dirty="0"/>
              <a:t>primárního</a:t>
            </a:r>
          </a:p>
          <a:p>
            <a:pPr algn="ctr">
              <a:spcBef>
                <a:spcPts val="0"/>
              </a:spcBef>
              <a:buNone/>
            </a:pPr>
            <a:r>
              <a:rPr lang="cs-CZ" altLang="cs-CZ" sz="2400" b="1" cap="all" dirty="0"/>
              <a:t>zdroje</a:t>
            </a:r>
          </a:p>
          <a:p>
            <a:pPr algn="ctr">
              <a:spcBef>
                <a:spcPts val="0"/>
              </a:spcBef>
              <a:buNone/>
            </a:pPr>
            <a:r>
              <a:rPr lang="cs-CZ" altLang="cs-CZ" sz="2400" b="1" cap="all" dirty="0"/>
              <a:t>Energie</a:t>
            </a:r>
          </a:p>
          <a:p>
            <a:pPr algn="ctr">
              <a:spcBef>
                <a:spcPts val="0"/>
              </a:spcBef>
              <a:buNone/>
            </a:pPr>
            <a:endParaRPr lang="cs-CZ" altLang="cs-CZ" sz="2400" b="1" cap="all" dirty="0"/>
          </a:p>
          <a:p>
            <a:pPr algn="ctr">
              <a:spcBef>
                <a:spcPts val="0"/>
              </a:spcBef>
              <a:buNone/>
            </a:pPr>
            <a:r>
              <a:rPr lang="cs-CZ" altLang="cs-CZ" sz="2400" dirty="0"/>
              <a:t>(ZDROJE ENERGIE)</a:t>
            </a:r>
          </a:p>
          <a:p>
            <a:pPr algn="ctr">
              <a:spcBef>
                <a:spcPts val="0"/>
              </a:spcBef>
              <a:buNone/>
            </a:pPr>
            <a:endParaRPr lang="cs-CZ" altLang="cs-CZ" sz="2400" b="1" cap="all" dirty="0"/>
          </a:p>
          <a:p>
            <a:pPr algn="ctr">
              <a:spcBef>
                <a:spcPts val="0"/>
              </a:spcBef>
              <a:buNone/>
            </a:pPr>
            <a:r>
              <a:rPr lang="cs-CZ" altLang="cs-CZ" sz="2400" b="1" dirty="0"/>
              <a:t>pro svalovou práci</a:t>
            </a:r>
          </a:p>
        </p:txBody>
      </p:sp>
    </p:spTree>
    <p:extLst>
      <p:ext uri="{BB962C8B-B14F-4D97-AF65-F5344CB8AC3E}">
        <p14:creationId xmlns:p14="http://schemas.microsoft.com/office/powerpoint/2010/main" val="3025856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image depicts the anaerobic and aerobic metabolic cycles in the cells of the body. The image shows carbohydrate being used for fuel in anaerobic metabolism and shows carbohydrate, fat, and protein all being used for fuel in aerobic metabolism.">
            <a:extLst>
              <a:ext uri="{FF2B5EF4-FFF2-40B4-BE49-F238E27FC236}">
                <a16:creationId xmlns:a16="http://schemas.microsoft.com/office/drawing/2014/main" id="{494E4698-E3C1-1F41-FBAA-7F47C9EA69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47" t="1208" r="6948" b="654"/>
          <a:stretch/>
        </p:blipFill>
        <p:spPr bwMode="auto">
          <a:xfrm>
            <a:off x="3377047" y="-308"/>
            <a:ext cx="8786121" cy="6669989"/>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05E9EBB5-0184-B31E-6B20-296754CE29C4}"/>
              </a:ext>
            </a:extLst>
          </p:cNvPr>
          <p:cNvSpPr txBox="1"/>
          <p:nvPr/>
        </p:nvSpPr>
        <p:spPr>
          <a:xfrm>
            <a:off x="8267700" y="6303612"/>
            <a:ext cx="3924300" cy="584775"/>
          </a:xfrm>
          <a:prstGeom prst="rect">
            <a:avLst/>
          </a:prstGeom>
          <a:noFill/>
        </p:spPr>
        <p:txBody>
          <a:bodyPr wrap="square">
            <a:spAutoFit/>
          </a:bodyPr>
          <a:lstStyle/>
          <a:p>
            <a:r>
              <a:rPr lang="cs-CZ" sz="1600" dirty="0"/>
              <a:t>https://openoregon.pressbooks.pub/nutritionscience/chapter/10b-fuel-sources-exercise/</a:t>
            </a:r>
          </a:p>
        </p:txBody>
      </p:sp>
      <p:sp>
        <p:nvSpPr>
          <p:cNvPr id="2" name="TextovéPole 1">
            <a:extLst>
              <a:ext uri="{FF2B5EF4-FFF2-40B4-BE49-F238E27FC236}">
                <a16:creationId xmlns:a16="http://schemas.microsoft.com/office/drawing/2014/main" id="{04025E1F-6AB6-FF46-805B-7EC3AC5C878E}"/>
              </a:ext>
            </a:extLst>
          </p:cNvPr>
          <p:cNvSpPr txBox="1"/>
          <p:nvPr/>
        </p:nvSpPr>
        <p:spPr>
          <a:xfrm>
            <a:off x="626179" y="285796"/>
            <a:ext cx="2532076" cy="2246769"/>
          </a:xfrm>
          <a:prstGeom prst="rect">
            <a:avLst/>
          </a:prstGeom>
          <a:noFill/>
        </p:spPr>
        <p:txBody>
          <a:bodyPr wrap="square" rtlCol="0">
            <a:spAutoFit/>
          </a:bodyPr>
          <a:lstStyle/>
          <a:p>
            <a:r>
              <a:rPr lang="cs-CZ" sz="2800" b="1" dirty="0">
                <a:solidFill>
                  <a:schemeClr val="accent5">
                    <a:lumMod val="75000"/>
                  </a:schemeClr>
                </a:solidFill>
              </a:rPr>
              <a:t>Energetický metabolizmus</a:t>
            </a:r>
          </a:p>
          <a:p>
            <a:r>
              <a:rPr lang="cs-CZ" sz="2800" b="1" dirty="0"/>
              <a:t>Produkce Adenosin-</a:t>
            </a:r>
          </a:p>
          <a:p>
            <a:r>
              <a:rPr lang="cs-CZ" sz="2800" b="1" dirty="0" err="1"/>
              <a:t>tri</a:t>
            </a:r>
            <a:r>
              <a:rPr lang="cs-CZ" sz="2800" b="1" dirty="0"/>
              <a:t>-fosfátu </a:t>
            </a:r>
            <a:r>
              <a:rPr lang="cs-CZ" sz="2800" b="1" dirty="0">
                <a:highlight>
                  <a:srgbClr val="FFFF00"/>
                </a:highlight>
              </a:rPr>
              <a:t>(ATP)</a:t>
            </a:r>
            <a:endParaRPr lang="cs-CZ" sz="2800" b="1" dirty="0"/>
          </a:p>
        </p:txBody>
      </p:sp>
      <p:sp>
        <p:nvSpPr>
          <p:cNvPr id="5" name="Obdélník: se zakulacenými rohy 4">
            <a:extLst>
              <a:ext uri="{FF2B5EF4-FFF2-40B4-BE49-F238E27FC236}">
                <a16:creationId xmlns:a16="http://schemas.microsoft.com/office/drawing/2014/main" id="{B9BAAFEE-6B05-5845-89BE-A7FAED61BB8D}"/>
              </a:ext>
            </a:extLst>
          </p:cNvPr>
          <p:cNvSpPr/>
          <p:nvPr/>
        </p:nvSpPr>
        <p:spPr>
          <a:xfrm>
            <a:off x="7386515" y="401261"/>
            <a:ext cx="2168769" cy="715107"/>
          </a:xfrm>
          <a:prstGeom prst="roundRect">
            <a:avLst/>
          </a:prstGeom>
          <a:solidFill>
            <a:schemeClr val="accent5">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dirty="0">
                <a:solidFill>
                  <a:schemeClr val="tx1"/>
                </a:solidFill>
              </a:rPr>
              <a:t>ANAEROBNÍ</a:t>
            </a:r>
          </a:p>
          <a:p>
            <a:pPr algn="ctr"/>
            <a:r>
              <a:rPr lang="cs-CZ" sz="2000" b="1" dirty="0">
                <a:solidFill>
                  <a:schemeClr val="tx1"/>
                </a:solidFill>
              </a:rPr>
              <a:t>METABOLIZMUS</a:t>
            </a:r>
          </a:p>
        </p:txBody>
      </p:sp>
      <p:sp>
        <p:nvSpPr>
          <p:cNvPr id="6" name="Obdélník: se zakulacenými rohy 5">
            <a:extLst>
              <a:ext uri="{FF2B5EF4-FFF2-40B4-BE49-F238E27FC236}">
                <a16:creationId xmlns:a16="http://schemas.microsoft.com/office/drawing/2014/main" id="{C644D8FA-E5B8-DEA6-FB29-05D11305BAE7}"/>
              </a:ext>
            </a:extLst>
          </p:cNvPr>
          <p:cNvSpPr/>
          <p:nvPr/>
        </p:nvSpPr>
        <p:spPr>
          <a:xfrm>
            <a:off x="9192596" y="2468686"/>
            <a:ext cx="1989992" cy="715107"/>
          </a:xfrm>
          <a:prstGeom prst="roundRect">
            <a:avLst/>
          </a:prstGeom>
          <a:solidFill>
            <a:schemeClr val="accent2">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dirty="0">
                <a:solidFill>
                  <a:schemeClr val="tx1"/>
                </a:solidFill>
              </a:rPr>
              <a:t>AEROBNÍ</a:t>
            </a:r>
          </a:p>
          <a:p>
            <a:pPr algn="ctr"/>
            <a:r>
              <a:rPr lang="cs-CZ" sz="2000" b="1" dirty="0">
                <a:solidFill>
                  <a:schemeClr val="tx1"/>
                </a:solidFill>
              </a:rPr>
              <a:t>METABOLIZMUS</a:t>
            </a:r>
          </a:p>
        </p:txBody>
      </p:sp>
      <p:sp>
        <p:nvSpPr>
          <p:cNvPr id="8" name="Ovál 7">
            <a:extLst>
              <a:ext uri="{FF2B5EF4-FFF2-40B4-BE49-F238E27FC236}">
                <a16:creationId xmlns:a16="http://schemas.microsoft.com/office/drawing/2014/main" id="{23D20E70-C7A3-B8BE-B5AD-8A4225BE43F0}"/>
              </a:ext>
            </a:extLst>
          </p:cNvPr>
          <p:cNvSpPr/>
          <p:nvPr/>
        </p:nvSpPr>
        <p:spPr>
          <a:xfrm>
            <a:off x="4474406" y="8602"/>
            <a:ext cx="1998133" cy="554388"/>
          </a:xfrm>
          <a:prstGeom prst="ellipse">
            <a:avLst/>
          </a:prstGeom>
          <a:solidFill>
            <a:srgbClr val="9379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dirty="0"/>
              <a:t>CUKRY</a:t>
            </a:r>
          </a:p>
        </p:txBody>
      </p:sp>
      <p:sp>
        <p:nvSpPr>
          <p:cNvPr id="9" name="Ovál 8">
            <a:extLst>
              <a:ext uri="{FF2B5EF4-FFF2-40B4-BE49-F238E27FC236}">
                <a16:creationId xmlns:a16="http://schemas.microsoft.com/office/drawing/2014/main" id="{B093BCB8-8CA2-45CC-43B6-F1B99C08C230}"/>
              </a:ext>
            </a:extLst>
          </p:cNvPr>
          <p:cNvSpPr/>
          <p:nvPr/>
        </p:nvSpPr>
        <p:spPr>
          <a:xfrm>
            <a:off x="2939463" y="2388020"/>
            <a:ext cx="1870618" cy="554388"/>
          </a:xfrm>
          <a:prstGeom prst="ellipse">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dirty="0"/>
              <a:t>BÍLKOVINY</a:t>
            </a:r>
          </a:p>
        </p:txBody>
      </p:sp>
      <p:sp>
        <p:nvSpPr>
          <p:cNvPr id="10" name="Ovál 9">
            <a:extLst>
              <a:ext uri="{FF2B5EF4-FFF2-40B4-BE49-F238E27FC236}">
                <a16:creationId xmlns:a16="http://schemas.microsoft.com/office/drawing/2014/main" id="{DA92080B-C684-96D8-2365-81F9E0D3106E}"/>
              </a:ext>
            </a:extLst>
          </p:cNvPr>
          <p:cNvSpPr/>
          <p:nvPr/>
        </p:nvSpPr>
        <p:spPr>
          <a:xfrm>
            <a:off x="5226394" y="6303612"/>
            <a:ext cx="1495778" cy="554388"/>
          </a:xfrm>
          <a:prstGeom prst="ellipse">
            <a:avLst/>
          </a:prstGeom>
          <a:solidFill>
            <a:srgbClr val="D78B7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000" b="1" dirty="0"/>
              <a:t>TUKY</a:t>
            </a:r>
          </a:p>
        </p:txBody>
      </p:sp>
    </p:spTree>
    <p:extLst>
      <p:ext uri="{BB962C8B-B14F-4D97-AF65-F5344CB8AC3E}">
        <p14:creationId xmlns:p14="http://schemas.microsoft.com/office/powerpoint/2010/main" val="3548206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1D0ED75-E950-94C0-B455-38399F8BFF55}"/>
              </a:ext>
            </a:extLst>
          </p:cNvPr>
          <p:cNvSpPr txBox="1"/>
          <p:nvPr/>
        </p:nvSpPr>
        <p:spPr>
          <a:xfrm>
            <a:off x="1213022" y="1251970"/>
            <a:ext cx="9883956" cy="1569660"/>
          </a:xfrm>
          <a:prstGeom prst="rect">
            <a:avLst/>
          </a:prstGeom>
          <a:noFill/>
          <a:ln>
            <a:solidFill>
              <a:schemeClr val="accent1">
                <a:lumMod val="75000"/>
              </a:schemeClr>
            </a:solidFill>
          </a:ln>
        </p:spPr>
        <p:txBody>
          <a:bodyPr wrap="square">
            <a:spAutoFit/>
          </a:bodyPr>
          <a:lstStyle/>
          <a:p>
            <a:r>
              <a:rPr lang="cs-CZ" sz="2400" b="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Reakce organizmu na PA</a:t>
            </a:r>
            <a:r>
              <a:rPr lang="cs-CZ" sz="2400" b="1" kern="1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cs-CZ" sz="24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okamžitá změna ve vnitřním prostředí, v tělesných orgánech a</a:t>
            </a:r>
            <a:r>
              <a:rPr lang="cs-CZ" sz="2400" kern="1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cs-CZ" sz="2400" kern="1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systémech; v průběhu a těsně po PA</a:t>
            </a:r>
          </a:p>
          <a:p>
            <a:r>
              <a:rPr lang="cs-CZ" sz="2400" u="sng" kern="100" dirty="0">
                <a:latin typeface="Calibri" panose="020F0502020204030204" pitchFamily="34" charset="0"/>
                <a:ea typeface="Calibri" panose="020F0502020204030204" pitchFamily="34" charset="0"/>
                <a:cs typeface="Calibri" panose="020F0502020204030204" pitchFamily="34" charset="0"/>
              </a:rPr>
              <a:t>Ukazatelé:</a:t>
            </a:r>
            <a:r>
              <a:rPr lang="cs-CZ" sz="2400" kern="100" dirty="0">
                <a:latin typeface="Calibri" panose="020F0502020204030204" pitchFamily="34" charset="0"/>
                <a:ea typeface="Calibri" panose="020F0502020204030204" pitchFamily="34" charset="0"/>
                <a:cs typeface="Calibri" panose="020F0502020204030204" pitchFamily="34" charset="0"/>
              </a:rPr>
              <a:t> v krvi - </a:t>
            </a:r>
            <a:r>
              <a:rPr lang="cs-CZ" sz="2400" kern="100" dirty="0">
                <a:effectLst/>
                <a:latin typeface="Calibri" panose="020F0502020204030204" pitchFamily="34" charset="0"/>
                <a:ea typeface="Calibri" panose="020F0502020204030204" pitchFamily="34" charset="0"/>
                <a:cs typeface="Calibri" panose="020F0502020204030204" pitchFamily="34" charset="0"/>
              </a:rPr>
              <a:t>pH, laktát, glukóza, urea; saturace krve a svalů kyslíkem,</a:t>
            </a:r>
            <a:r>
              <a:rPr lang="cs-CZ" sz="2400" kern="100" dirty="0">
                <a:latin typeface="Calibri" panose="020F0502020204030204" pitchFamily="34" charset="0"/>
                <a:ea typeface="Calibri" panose="020F0502020204030204" pitchFamily="34" charset="0"/>
                <a:cs typeface="Calibri" panose="020F0502020204030204" pitchFamily="34" charset="0"/>
              </a:rPr>
              <a:t> SF, vnitřní a povrchová teplota aj.</a:t>
            </a:r>
          </a:p>
        </p:txBody>
      </p:sp>
      <p:sp>
        <p:nvSpPr>
          <p:cNvPr id="3" name="TextovéPole 2">
            <a:extLst>
              <a:ext uri="{FF2B5EF4-FFF2-40B4-BE49-F238E27FC236}">
                <a16:creationId xmlns:a16="http://schemas.microsoft.com/office/drawing/2014/main" id="{0789BC38-690B-29C1-592D-6E21C87EC079}"/>
              </a:ext>
            </a:extLst>
          </p:cNvPr>
          <p:cNvSpPr txBox="1"/>
          <p:nvPr/>
        </p:nvSpPr>
        <p:spPr>
          <a:xfrm>
            <a:off x="1211991" y="2878023"/>
            <a:ext cx="9884987" cy="3785652"/>
          </a:xfrm>
          <a:prstGeom prst="rect">
            <a:avLst/>
          </a:prstGeom>
          <a:noFill/>
          <a:ln>
            <a:solidFill>
              <a:schemeClr val="accent1">
                <a:lumMod val="75000"/>
              </a:schemeClr>
            </a:solidFill>
          </a:ln>
        </p:spPr>
        <p:txBody>
          <a:bodyPr wrap="square">
            <a:spAutoFit/>
          </a:bodyPr>
          <a:lstStyle/>
          <a:p>
            <a:r>
              <a:rPr lang="cs-CZ" sz="2400" b="1" kern="1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Adaptace organizmu na PA </a:t>
            </a:r>
            <a:r>
              <a:rPr lang="cs-CZ" sz="24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dlouhodobá změna </a:t>
            </a:r>
            <a:r>
              <a:rPr lang="cs-CZ" sz="2400" kern="1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po sérii opakovaných PA</a:t>
            </a:r>
          </a:p>
          <a:p>
            <a:r>
              <a:rPr lang="cs-CZ" sz="2400" kern="1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r>
              <a:rPr lang="cs-CZ" sz="2400" kern="1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zefektivnění funkcí buněk - orgánů – systémů; zlepšení pracovní kapacity, odolnosti vůči pohybové zátěži  </a:t>
            </a:r>
            <a:endParaRPr lang="cs-CZ" sz="2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cs-CZ" sz="2400" u="sng" kern="100" dirty="0">
                <a:effectLst/>
                <a:latin typeface="Calibri" panose="020F0502020204030204" pitchFamily="34" charset="0"/>
                <a:ea typeface="Calibri" panose="020F0502020204030204" pitchFamily="34" charset="0"/>
                <a:cs typeface="Calibri" panose="020F0502020204030204" pitchFamily="34" charset="0"/>
              </a:rPr>
              <a:t>Ukazatelé:</a:t>
            </a:r>
            <a:r>
              <a:rPr lang="cs-CZ" sz="2400" kern="100" dirty="0">
                <a:effectLst/>
                <a:latin typeface="Calibri" panose="020F0502020204030204" pitchFamily="34" charset="0"/>
                <a:ea typeface="Calibri" panose="020F0502020204030204" pitchFamily="34" charset="0"/>
                <a:cs typeface="Calibri" panose="020F0502020204030204" pitchFamily="34" charset="0"/>
              </a:rPr>
              <a:t> SF v klidu; výkon při SF 170/min, Maximální minutový příjem kyslíku (VO</a:t>
            </a:r>
            <a:r>
              <a:rPr lang="cs-CZ" sz="2400" kern="100" baseline="-25000" dirty="0">
                <a:effectLst/>
                <a:latin typeface="Calibri" panose="020F0502020204030204" pitchFamily="34" charset="0"/>
                <a:ea typeface="Calibri" panose="020F0502020204030204" pitchFamily="34" charset="0"/>
                <a:cs typeface="Calibri" panose="020F0502020204030204" pitchFamily="34" charset="0"/>
              </a:rPr>
              <a:t>2</a:t>
            </a:r>
            <a:r>
              <a:rPr lang="cs-CZ" sz="2400" kern="100" dirty="0">
                <a:effectLst/>
                <a:latin typeface="Calibri" panose="020F0502020204030204" pitchFamily="34" charset="0"/>
                <a:ea typeface="Calibri" panose="020F0502020204030204" pitchFamily="34" charset="0"/>
                <a:cs typeface="Calibri" panose="020F0502020204030204" pitchFamily="34" charset="0"/>
              </a:rPr>
              <a:t>max) aj.</a:t>
            </a:r>
          </a:p>
          <a:p>
            <a:r>
              <a:rPr lang="cs-CZ" sz="2400" b="1" kern="100" dirty="0" err="1">
                <a:solidFill>
                  <a:srgbClr val="7030A0"/>
                </a:solidFill>
                <a:latin typeface="Calibri" panose="020F0502020204030204" pitchFamily="34" charset="0"/>
                <a:ea typeface="Calibri" panose="020F0502020204030204" pitchFamily="34" charset="0"/>
                <a:cs typeface="Calibri" panose="020F0502020204030204" pitchFamily="34" charset="0"/>
              </a:rPr>
              <a:t>Desadaptace</a:t>
            </a:r>
            <a:r>
              <a:rPr lang="cs-CZ" sz="2400" kern="100" dirty="0">
                <a:solidFill>
                  <a:srgbClr val="7030A0"/>
                </a:solidFill>
                <a:latin typeface="Calibri" panose="020F0502020204030204" pitchFamily="34" charset="0"/>
                <a:ea typeface="Calibri" panose="020F0502020204030204" pitchFamily="34" charset="0"/>
                <a:cs typeface="Calibri" panose="020F0502020204030204" pitchFamily="34" charset="0"/>
              </a:rPr>
              <a:t> = snížení pracovní kapacity – odolnosti vůči PA po období</a:t>
            </a:r>
          </a:p>
          <a:p>
            <a:r>
              <a:rPr lang="cs-CZ" sz="2400" kern="100" dirty="0">
                <a:solidFill>
                  <a:srgbClr val="7030A0"/>
                </a:solidFill>
                <a:latin typeface="Calibri" panose="020F0502020204030204" pitchFamily="34" charset="0"/>
                <a:ea typeface="Calibri" panose="020F0502020204030204" pitchFamily="34" charset="0"/>
                <a:cs typeface="Calibri" panose="020F0502020204030204" pitchFamily="34" charset="0"/>
              </a:rPr>
              <a:t>bez dostatečné PA</a:t>
            </a:r>
          </a:p>
          <a:p>
            <a:r>
              <a:rPr lang="cs-CZ" sz="2400" b="1" kern="100" dirty="0" err="1">
                <a:solidFill>
                  <a:srgbClr val="7030A0"/>
                </a:solidFill>
                <a:latin typeface="Calibri" panose="020F0502020204030204" pitchFamily="34" charset="0"/>
                <a:ea typeface="Calibri" panose="020F0502020204030204" pitchFamily="34" charset="0"/>
                <a:cs typeface="Calibri" panose="020F0502020204030204" pitchFamily="34" charset="0"/>
              </a:rPr>
              <a:t>Hypoadaptace</a:t>
            </a:r>
            <a:r>
              <a:rPr lang="cs-CZ" sz="2400" kern="100" dirty="0">
                <a:solidFill>
                  <a:srgbClr val="7030A0"/>
                </a:solidFill>
                <a:latin typeface="Calibri" panose="020F0502020204030204" pitchFamily="34" charset="0"/>
                <a:ea typeface="Calibri" panose="020F0502020204030204" pitchFamily="34" charset="0"/>
                <a:cs typeface="Calibri" panose="020F0502020204030204" pitchFamily="34" charset="0"/>
              </a:rPr>
              <a:t> = nedostatečná adaptace na PA</a:t>
            </a:r>
          </a:p>
          <a:p>
            <a:r>
              <a:rPr lang="cs-CZ" sz="2400" b="1" kern="1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Maladaptace</a:t>
            </a:r>
            <a:r>
              <a:rPr lang="cs-CZ" sz="2400" kern="1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 porucha funkce orgánu, systému; poškozen</a:t>
            </a:r>
            <a:r>
              <a:rPr lang="cs-CZ" sz="2400" kern="100" dirty="0">
                <a:solidFill>
                  <a:srgbClr val="7030A0"/>
                </a:solidFill>
                <a:latin typeface="Calibri" panose="020F0502020204030204" pitchFamily="34" charset="0"/>
                <a:ea typeface="Calibri" panose="020F0502020204030204" pitchFamily="34" charset="0"/>
                <a:cs typeface="Calibri" panose="020F0502020204030204" pitchFamily="34" charset="0"/>
              </a:rPr>
              <a:t>í v důsledku nepřiměřeně velké zátěže při PA</a:t>
            </a:r>
            <a:endParaRPr lang="cs-CZ" sz="2400" kern="100" dirty="0">
              <a:solidFill>
                <a:srgbClr val="7030A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Nadpis 1">
            <a:extLst>
              <a:ext uri="{FF2B5EF4-FFF2-40B4-BE49-F238E27FC236}">
                <a16:creationId xmlns:a16="http://schemas.microsoft.com/office/drawing/2014/main" id="{8CC73D0B-7D96-D595-EA25-B363E3C6A757}"/>
              </a:ext>
            </a:extLst>
          </p:cNvPr>
          <p:cNvSpPr txBox="1">
            <a:spLocks/>
          </p:cNvSpPr>
          <p:nvPr/>
        </p:nvSpPr>
        <p:spPr>
          <a:xfrm>
            <a:off x="1626972" y="530712"/>
            <a:ext cx="9144000" cy="51350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algn="ctr">
              <a:lnSpc>
                <a:spcPct val="106000"/>
              </a:lnSpc>
            </a:pPr>
            <a:r>
              <a:rPr lang="cs-CZ" sz="3200" b="1" dirty="0">
                <a:solidFill>
                  <a:schemeClr val="accent1">
                    <a:lumMod val="75000"/>
                  </a:schemeClr>
                </a:solidFill>
              </a:rPr>
              <a:t>Co je reakce a adaptace člověka na PA?</a:t>
            </a:r>
          </a:p>
        </p:txBody>
      </p:sp>
    </p:spTree>
    <p:extLst>
      <p:ext uri="{BB962C8B-B14F-4D97-AF65-F5344CB8AC3E}">
        <p14:creationId xmlns:p14="http://schemas.microsoft.com/office/powerpoint/2010/main" val="3805043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0D1EC96-4711-95DD-E846-F5D31FBC7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658" y="1265987"/>
            <a:ext cx="6822684" cy="299010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23DB62F4-D419-AD4D-70C0-5F59316084F5}"/>
              </a:ext>
            </a:extLst>
          </p:cNvPr>
          <p:cNvSpPr txBox="1"/>
          <p:nvPr/>
        </p:nvSpPr>
        <p:spPr>
          <a:xfrm>
            <a:off x="305723" y="259739"/>
            <a:ext cx="11394830" cy="861774"/>
          </a:xfrm>
          <a:prstGeom prst="rect">
            <a:avLst/>
          </a:prstGeom>
          <a:noFill/>
        </p:spPr>
        <p:txBody>
          <a:bodyPr wrap="square" rtlCol="0">
            <a:spAutoFit/>
          </a:bodyPr>
          <a:lstStyle/>
          <a:p>
            <a:pPr algn="ctr"/>
            <a:r>
              <a:rPr lang="cs-CZ" sz="3200" b="1" dirty="0">
                <a:solidFill>
                  <a:schemeClr val="accent1">
                    <a:lumMod val="75000"/>
                  </a:schemeClr>
                </a:solidFill>
              </a:rPr>
              <a:t>Energetický metabolizmus pro zabezpečení funkce svalu</a:t>
            </a:r>
          </a:p>
          <a:p>
            <a:pPr algn="ctr"/>
            <a:r>
              <a:rPr lang="cs-CZ" dirty="0"/>
              <a:t>(</a:t>
            </a:r>
            <a:r>
              <a:rPr lang="cs-CZ" dirty="0" err="1"/>
              <a:t>Bernaciková</a:t>
            </a:r>
            <a:r>
              <a:rPr lang="cs-CZ" dirty="0"/>
              <a:t> a kol., Fyziologie, MU, 2012)</a:t>
            </a:r>
          </a:p>
        </p:txBody>
      </p:sp>
      <p:sp>
        <p:nvSpPr>
          <p:cNvPr id="2" name="TextovéPole 1">
            <a:extLst>
              <a:ext uri="{FF2B5EF4-FFF2-40B4-BE49-F238E27FC236}">
                <a16:creationId xmlns:a16="http://schemas.microsoft.com/office/drawing/2014/main" id="{D652EBF4-8443-7CDA-F26E-3AC51C5A27B0}"/>
              </a:ext>
            </a:extLst>
          </p:cNvPr>
          <p:cNvSpPr txBox="1"/>
          <p:nvPr/>
        </p:nvSpPr>
        <p:spPr>
          <a:xfrm>
            <a:off x="305723" y="4454682"/>
            <a:ext cx="11394830" cy="1569660"/>
          </a:xfrm>
          <a:prstGeom prst="rect">
            <a:avLst/>
          </a:prstGeom>
          <a:noFill/>
        </p:spPr>
        <p:txBody>
          <a:bodyPr wrap="square" rtlCol="0">
            <a:spAutoFit/>
          </a:bodyPr>
          <a:lstStyle/>
          <a:p>
            <a:r>
              <a:rPr lang="cs-CZ" sz="2400" b="1" dirty="0">
                <a:solidFill>
                  <a:schemeClr val="bg1"/>
                </a:solidFill>
                <a:highlight>
                  <a:srgbClr val="0000FF"/>
                </a:highlight>
              </a:rPr>
              <a:t>Adenosin-</a:t>
            </a:r>
            <a:r>
              <a:rPr lang="cs-CZ" sz="2400" b="1" dirty="0" err="1">
                <a:solidFill>
                  <a:schemeClr val="bg1"/>
                </a:solidFill>
                <a:highlight>
                  <a:srgbClr val="0000FF"/>
                </a:highlight>
              </a:rPr>
              <a:t>trifosfát</a:t>
            </a:r>
            <a:r>
              <a:rPr lang="cs-CZ" sz="2400" b="1" dirty="0">
                <a:solidFill>
                  <a:schemeClr val="bg1"/>
                </a:solidFill>
                <a:highlight>
                  <a:srgbClr val="0000FF"/>
                </a:highlight>
              </a:rPr>
              <a:t> (ATP) </a:t>
            </a:r>
            <a:r>
              <a:rPr lang="cs-CZ" sz="2400" b="1" dirty="0">
                <a:solidFill>
                  <a:srgbClr val="C00000"/>
                </a:solidFill>
              </a:rPr>
              <a:t>= primární (bezprostřední) zdroj energie pro svalovou kontrakci.</a:t>
            </a:r>
          </a:p>
          <a:p>
            <a:pPr algn="ctr"/>
            <a:r>
              <a:rPr lang="cs-CZ" sz="2400" u="sng" dirty="0"/>
              <a:t>Sekundární zdroje energie pro syntézu ATP:</a:t>
            </a:r>
          </a:p>
          <a:p>
            <a:pPr algn="ctr"/>
            <a:r>
              <a:rPr lang="cs-CZ" sz="2400" dirty="0"/>
              <a:t>V ANAEROBNÍM METABOLIZMU (neoxidativním): </a:t>
            </a:r>
            <a:r>
              <a:rPr lang="cs-CZ" sz="2400" dirty="0" err="1"/>
              <a:t>Creatin</a:t>
            </a:r>
            <a:r>
              <a:rPr lang="cs-CZ" sz="2400" dirty="0"/>
              <a:t> fosfát (CP), Glukóza.</a:t>
            </a:r>
          </a:p>
          <a:p>
            <a:pPr algn="ctr"/>
            <a:r>
              <a:rPr lang="cs-CZ" sz="2400" dirty="0"/>
              <a:t>V AEROBNÍM METABOLIZMU (oxidativním): Glukóza, Laktát, Lipidy, Proteiny.</a:t>
            </a:r>
          </a:p>
        </p:txBody>
      </p:sp>
    </p:spTree>
    <p:extLst>
      <p:ext uri="{BB962C8B-B14F-4D97-AF65-F5344CB8AC3E}">
        <p14:creationId xmlns:p14="http://schemas.microsoft.com/office/powerpoint/2010/main" val="1447266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BDA82F58-6C5A-834B-3BEB-F28E3F849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519" y="1121513"/>
            <a:ext cx="9582962" cy="528151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C9155425-92F5-AA89-588B-6F745FD5A5A5}"/>
              </a:ext>
            </a:extLst>
          </p:cNvPr>
          <p:cNvSpPr txBox="1"/>
          <p:nvPr/>
        </p:nvSpPr>
        <p:spPr>
          <a:xfrm>
            <a:off x="305723" y="259739"/>
            <a:ext cx="11394830" cy="861774"/>
          </a:xfrm>
          <a:prstGeom prst="rect">
            <a:avLst/>
          </a:prstGeom>
          <a:noFill/>
        </p:spPr>
        <p:txBody>
          <a:bodyPr wrap="square" rtlCol="0">
            <a:spAutoFit/>
          </a:bodyPr>
          <a:lstStyle/>
          <a:p>
            <a:pPr algn="ctr"/>
            <a:r>
              <a:rPr lang="cs-CZ" sz="3200" b="1" dirty="0">
                <a:solidFill>
                  <a:schemeClr val="accent1">
                    <a:lumMod val="75000"/>
                  </a:schemeClr>
                </a:solidFill>
              </a:rPr>
              <a:t>Podíl energetických zdrojů při maximální zátěži různého trvání</a:t>
            </a:r>
          </a:p>
          <a:p>
            <a:pPr algn="ctr"/>
            <a:r>
              <a:rPr lang="cs-CZ" dirty="0"/>
              <a:t>(</a:t>
            </a:r>
            <a:r>
              <a:rPr lang="cs-CZ" dirty="0" err="1"/>
              <a:t>Bernaciková</a:t>
            </a:r>
            <a:r>
              <a:rPr lang="cs-CZ" dirty="0"/>
              <a:t> a kol., Fyziologie, MU, 2012)</a:t>
            </a:r>
          </a:p>
        </p:txBody>
      </p:sp>
    </p:spTree>
    <p:extLst>
      <p:ext uri="{BB962C8B-B14F-4D97-AF65-F5344CB8AC3E}">
        <p14:creationId xmlns:p14="http://schemas.microsoft.com/office/powerpoint/2010/main" val="3836790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F75B5AD-48BB-BDAC-F305-06100F93A6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77" t="4517" b="987"/>
          <a:stretch/>
        </p:blipFill>
        <p:spPr bwMode="auto">
          <a:xfrm>
            <a:off x="1792742" y="901701"/>
            <a:ext cx="8386308" cy="58039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3E59106-1484-CDF6-93C8-93E778282B30}"/>
              </a:ext>
            </a:extLst>
          </p:cNvPr>
          <p:cNvSpPr txBox="1"/>
          <p:nvPr/>
        </p:nvSpPr>
        <p:spPr>
          <a:xfrm rot="16200000">
            <a:off x="8509288" y="4451062"/>
            <a:ext cx="3924300" cy="584775"/>
          </a:xfrm>
          <a:prstGeom prst="rect">
            <a:avLst/>
          </a:prstGeom>
          <a:noFill/>
        </p:spPr>
        <p:txBody>
          <a:bodyPr wrap="square">
            <a:spAutoFit/>
          </a:bodyPr>
          <a:lstStyle/>
          <a:p>
            <a:r>
              <a:rPr lang="cs-CZ" sz="1600" dirty="0"/>
              <a:t>https://openoregon.pressbooks.pub/nutritionscience/chapter/10b-fuel-sources-exercise/</a:t>
            </a:r>
          </a:p>
        </p:txBody>
      </p:sp>
      <p:sp>
        <p:nvSpPr>
          <p:cNvPr id="4" name="TextovéPole 3">
            <a:extLst>
              <a:ext uri="{FF2B5EF4-FFF2-40B4-BE49-F238E27FC236}">
                <a16:creationId xmlns:a16="http://schemas.microsoft.com/office/drawing/2014/main" id="{18D410E9-EB2E-0DB5-A56A-AAE65CF6D189}"/>
              </a:ext>
            </a:extLst>
          </p:cNvPr>
          <p:cNvSpPr txBox="1"/>
          <p:nvPr/>
        </p:nvSpPr>
        <p:spPr>
          <a:xfrm>
            <a:off x="660400" y="279400"/>
            <a:ext cx="10871200" cy="461665"/>
          </a:xfrm>
          <a:prstGeom prst="rect">
            <a:avLst/>
          </a:prstGeom>
          <a:noFill/>
        </p:spPr>
        <p:txBody>
          <a:bodyPr wrap="square" rtlCol="0">
            <a:spAutoFit/>
          </a:bodyPr>
          <a:lstStyle/>
          <a:p>
            <a:r>
              <a:rPr lang="cs-CZ" sz="2400" b="1" dirty="0"/>
              <a:t>Podíl tuků (mastných kyselin) a glukózy jako zdrojů energie při zátěži různé intenzity</a:t>
            </a:r>
          </a:p>
        </p:txBody>
      </p:sp>
    </p:spTree>
    <p:extLst>
      <p:ext uri="{BB962C8B-B14F-4D97-AF65-F5344CB8AC3E}">
        <p14:creationId xmlns:p14="http://schemas.microsoft.com/office/powerpoint/2010/main" val="2077105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ovéPole 22">
            <a:extLst>
              <a:ext uri="{FF2B5EF4-FFF2-40B4-BE49-F238E27FC236}">
                <a16:creationId xmlns:a16="http://schemas.microsoft.com/office/drawing/2014/main" id="{000F3006-8B8A-17A3-43F9-031DFC5359E8}"/>
              </a:ext>
            </a:extLst>
          </p:cNvPr>
          <p:cNvSpPr txBox="1">
            <a:spLocks noChangeArrowheads="1"/>
          </p:cNvSpPr>
          <p:nvPr/>
        </p:nvSpPr>
        <p:spPr bwMode="auto">
          <a:xfrm>
            <a:off x="2063750" y="3770314"/>
            <a:ext cx="84963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a:t>
            </a:r>
            <a:r>
              <a:rPr lang="cs-CZ" altLang="cs-CZ" sz="1800" u="sng"/>
              <a:t>2. práh ?</a:t>
            </a:r>
          </a:p>
          <a:p>
            <a:pPr>
              <a:spcBef>
                <a:spcPct val="0"/>
              </a:spcBef>
              <a:buFontTx/>
              <a:buNone/>
            </a:pPr>
            <a:endParaRPr lang="cs-CZ" altLang="cs-CZ" sz="1800"/>
          </a:p>
          <a:p>
            <a:pPr>
              <a:spcBef>
                <a:spcPct val="0"/>
              </a:spcBef>
              <a:buFontTx/>
              <a:buNone/>
            </a:pPr>
            <a:endParaRPr lang="cs-CZ" altLang="cs-CZ" sz="1400"/>
          </a:p>
          <a:p>
            <a:pPr>
              <a:spcBef>
                <a:spcPct val="0"/>
              </a:spcBef>
              <a:buFontTx/>
              <a:buNone/>
            </a:pPr>
            <a:endParaRPr lang="cs-CZ" altLang="cs-CZ" sz="800"/>
          </a:p>
          <a:p>
            <a:pPr>
              <a:spcBef>
                <a:spcPct val="0"/>
              </a:spcBef>
              <a:buFontTx/>
              <a:buNone/>
            </a:pPr>
            <a:endParaRPr lang="cs-CZ" altLang="cs-CZ" sz="1800"/>
          </a:p>
          <a:p>
            <a:pPr>
              <a:spcBef>
                <a:spcPct val="0"/>
              </a:spcBef>
              <a:buFontTx/>
              <a:buNone/>
            </a:pPr>
            <a:r>
              <a:rPr lang="cs-CZ" altLang="cs-CZ" sz="1800"/>
              <a:t>….……………………………………………………………………………... </a:t>
            </a:r>
            <a:r>
              <a:rPr lang="cs-CZ" altLang="cs-CZ" sz="1800" u="sng"/>
              <a:t>1. práh ?</a:t>
            </a:r>
          </a:p>
        </p:txBody>
      </p:sp>
      <p:graphicFrame>
        <p:nvGraphicFramePr>
          <p:cNvPr id="2" name="Tabulka 1">
            <a:extLst>
              <a:ext uri="{FF2B5EF4-FFF2-40B4-BE49-F238E27FC236}">
                <a16:creationId xmlns:a16="http://schemas.microsoft.com/office/drawing/2014/main" id="{86F7564E-C219-DACF-FDA7-CA4C34662C1C}"/>
              </a:ext>
            </a:extLst>
          </p:cNvPr>
          <p:cNvGraphicFramePr>
            <a:graphicFrameLocks noGrp="1"/>
          </p:cNvGraphicFramePr>
          <p:nvPr/>
        </p:nvGraphicFramePr>
        <p:xfrm>
          <a:off x="5232401" y="2565400"/>
          <a:ext cx="4176713" cy="1300164"/>
        </p:xfrm>
        <a:graphic>
          <a:graphicData uri="http://schemas.openxmlformats.org/drawingml/2006/table">
            <a:tbl>
              <a:tblPr firstRow="1" bandRow="1">
                <a:tableStyleId>{5C22544A-7EE6-4342-B048-85BDC9FD1C3A}</a:tableStyleId>
              </a:tblPr>
              <a:tblGrid>
                <a:gridCol w="2592443">
                  <a:extLst>
                    <a:ext uri="{9D8B030D-6E8A-4147-A177-3AD203B41FA5}">
                      <a16:colId xmlns:a16="http://schemas.microsoft.com/office/drawing/2014/main" val="20000"/>
                    </a:ext>
                  </a:extLst>
                </a:gridCol>
                <a:gridCol w="1584270">
                  <a:extLst>
                    <a:ext uri="{9D8B030D-6E8A-4147-A177-3AD203B41FA5}">
                      <a16:colId xmlns:a16="http://schemas.microsoft.com/office/drawing/2014/main" val="20001"/>
                    </a:ext>
                  </a:extLst>
                </a:gridCol>
              </a:tblGrid>
              <a:tr h="639976">
                <a:tc gridSpan="2">
                  <a:txBody>
                    <a:bodyPr/>
                    <a:lstStyle/>
                    <a:p>
                      <a:pPr algn="ctr"/>
                      <a:r>
                        <a:rPr lang="cs-CZ" sz="1800" dirty="0">
                          <a:solidFill>
                            <a:srgbClr val="7030A0"/>
                          </a:solidFill>
                        </a:rPr>
                        <a:t>PÁSMO PŘEVÁŽNĚ</a:t>
                      </a:r>
                      <a:r>
                        <a:rPr lang="cs-CZ" sz="1800" baseline="0" dirty="0">
                          <a:solidFill>
                            <a:srgbClr val="7030A0"/>
                          </a:solidFill>
                        </a:rPr>
                        <a:t> ANAEROBNÍ</a:t>
                      </a:r>
                    </a:p>
                    <a:p>
                      <a:pPr algn="ctr"/>
                      <a:r>
                        <a:rPr lang="cs-CZ" sz="1800" b="0" baseline="0" dirty="0">
                          <a:solidFill>
                            <a:srgbClr val="7030A0"/>
                          </a:solidFill>
                        </a:rPr>
                        <a:t>(„laktátové“)</a:t>
                      </a:r>
                      <a:endParaRPr lang="cs-CZ" sz="1800" b="0" dirty="0">
                        <a:solidFill>
                          <a:srgbClr val="7030A0"/>
                        </a:solidFill>
                      </a:endParaRPr>
                    </a:p>
                  </a:txBody>
                  <a:tcPr marL="91445" marR="91445" marT="45668" marB="45668">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1000"/>
                      </a:schemeClr>
                    </a:solidFill>
                  </a:tcPr>
                </a:tc>
                <a:tc hMerge="1">
                  <a:txBody>
                    <a:bodyPr/>
                    <a:lstStyle/>
                    <a:p>
                      <a:endParaRPr lang="cs-CZ" dirty="0"/>
                    </a:p>
                  </a:txBody>
                  <a:tcPr/>
                </a:tc>
                <a:extLst>
                  <a:ext uri="{0D108BD9-81ED-4DB2-BD59-A6C34878D82A}">
                    <a16:rowId xmlns:a16="http://schemas.microsoft.com/office/drawing/2014/main" val="10000"/>
                  </a:ext>
                </a:extLst>
              </a:tr>
              <a:tr h="289776">
                <a:tc>
                  <a:txBody>
                    <a:bodyPr/>
                    <a:lstStyle/>
                    <a:p>
                      <a:pPr algn="ctr"/>
                      <a:r>
                        <a:rPr lang="cs-CZ" sz="1200" dirty="0">
                          <a:solidFill>
                            <a:srgbClr val="7030A0"/>
                          </a:solidFill>
                        </a:rPr>
                        <a:t>ZDROJE ENERGIE</a:t>
                      </a:r>
                    </a:p>
                  </a:txBody>
                  <a:tcPr marL="91445" marR="91445" marT="45668" marB="45668">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1000"/>
                      </a:schemeClr>
                    </a:solidFill>
                  </a:tcPr>
                </a:tc>
                <a:tc>
                  <a:txBody>
                    <a:bodyPr/>
                    <a:lstStyle/>
                    <a:p>
                      <a:pPr algn="ctr"/>
                      <a:r>
                        <a:rPr lang="cs-CZ" sz="1200" dirty="0">
                          <a:solidFill>
                            <a:srgbClr val="7030A0"/>
                          </a:solidFill>
                        </a:rPr>
                        <a:t>SVALOVÁ VLÁKNA</a:t>
                      </a:r>
                    </a:p>
                  </a:txBody>
                  <a:tcPr marL="91445" marR="91445" marT="45668" marB="45668">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1000"/>
                      </a:schemeClr>
                    </a:solidFill>
                  </a:tcPr>
                </a:tc>
                <a:extLst>
                  <a:ext uri="{0D108BD9-81ED-4DB2-BD59-A6C34878D82A}">
                    <a16:rowId xmlns:a16="http://schemas.microsoft.com/office/drawing/2014/main" val="10001"/>
                  </a:ext>
                </a:extLst>
              </a:tr>
              <a:tr h="370412">
                <a:tc>
                  <a:txBody>
                    <a:bodyPr/>
                    <a:lstStyle/>
                    <a:p>
                      <a:pPr algn="ctr"/>
                      <a:r>
                        <a:rPr lang="cs-CZ" sz="1800" b="1" dirty="0">
                          <a:solidFill>
                            <a:srgbClr val="7030A0"/>
                          </a:solidFill>
                        </a:rPr>
                        <a:t>CP</a:t>
                      </a:r>
                      <a:r>
                        <a:rPr lang="cs-CZ" sz="1800" dirty="0">
                          <a:solidFill>
                            <a:srgbClr val="7030A0"/>
                          </a:solidFill>
                        </a:rPr>
                        <a:t>, </a:t>
                      </a:r>
                      <a:r>
                        <a:rPr lang="cs-CZ" sz="1800" b="1" dirty="0">
                          <a:solidFill>
                            <a:srgbClr val="7030A0"/>
                          </a:solidFill>
                        </a:rPr>
                        <a:t>ATP</a:t>
                      </a:r>
                      <a:r>
                        <a:rPr lang="cs-CZ" sz="1800" dirty="0">
                          <a:solidFill>
                            <a:srgbClr val="7030A0"/>
                          </a:solidFill>
                        </a:rPr>
                        <a:t>, </a:t>
                      </a:r>
                      <a:r>
                        <a:rPr lang="cs-CZ" sz="1800" b="1" dirty="0" err="1">
                          <a:solidFill>
                            <a:srgbClr val="7030A0"/>
                          </a:solidFill>
                        </a:rPr>
                        <a:t>Glu</a:t>
                      </a:r>
                      <a:endParaRPr lang="cs-CZ" sz="1800" dirty="0">
                        <a:solidFill>
                          <a:srgbClr val="7030A0"/>
                        </a:solidFill>
                      </a:endParaRPr>
                    </a:p>
                  </a:txBody>
                  <a:tcPr marL="91445" marR="91445" marT="45668" marB="45668">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1000"/>
                      </a:schemeClr>
                    </a:solidFill>
                  </a:tcPr>
                </a:tc>
                <a:tc>
                  <a:txBody>
                    <a:bodyPr/>
                    <a:lstStyle/>
                    <a:p>
                      <a:pPr algn="ctr"/>
                      <a:r>
                        <a:rPr lang="cs-CZ" sz="1800" b="1" dirty="0" err="1">
                          <a:solidFill>
                            <a:srgbClr val="7030A0"/>
                          </a:solidFill>
                        </a:rPr>
                        <a:t>IIa</a:t>
                      </a:r>
                      <a:r>
                        <a:rPr lang="cs-CZ" sz="1800" b="1" dirty="0">
                          <a:solidFill>
                            <a:srgbClr val="7030A0"/>
                          </a:solidFill>
                        </a:rPr>
                        <a:t>,</a:t>
                      </a:r>
                      <a:r>
                        <a:rPr lang="cs-CZ" sz="1800" dirty="0">
                          <a:solidFill>
                            <a:srgbClr val="7030A0"/>
                          </a:solidFill>
                        </a:rPr>
                        <a:t> </a:t>
                      </a:r>
                      <a:r>
                        <a:rPr lang="cs-CZ" sz="1800" b="1" dirty="0" err="1">
                          <a:solidFill>
                            <a:srgbClr val="7030A0"/>
                          </a:solidFill>
                        </a:rPr>
                        <a:t>IIx</a:t>
                      </a:r>
                      <a:endParaRPr lang="cs-CZ" sz="1400" dirty="0">
                        <a:solidFill>
                          <a:srgbClr val="7030A0"/>
                        </a:solidFill>
                      </a:endParaRPr>
                    </a:p>
                  </a:txBody>
                  <a:tcPr marL="91445" marR="91445" marT="45668" marB="45668">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1000"/>
                      </a:schemeClr>
                    </a:solidFill>
                  </a:tcPr>
                </a:tc>
                <a:extLst>
                  <a:ext uri="{0D108BD9-81ED-4DB2-BD59-A6C34878D82A}">
                    <a16:rowId xmlns:a16="http://schemas.microsoft.com/office/drawing/2014/main" val="10002"/>
                  </a:ext>
                </a:extLst>
              </a:tr>
            </a:tbl>
          </a:graphicData>
        </a:graphic>
      </p:graphicFrame>
      <p:graphicFrame>
        <p:nvGraphicFramePr>
          <p:cNvPr id="10" name="Tabulka 9">
            <a:extLst>
              <a:ext uri="{FF2B5EF4-FFF2-40B4-BE49-F238E27FC236}">
                <a16:creationId xmlns:a16="http://schemas.microsoft.com/office/drawing/2014/main" id="{17EB9E6A-93D7-56AE-EE58-78CDFF1E2E17}"/>
              </a:ext>
            </a:extLst>
          </p:cNvPr>
          <p:cNvGraphicFramePr>
            <a:graphicFrameLocks noGrp="1"/>
          </p:cNvGraphicFramePr>
          <p:nvPr/>
        </p:nvGraphicFramePr>
        <p:xfrm>
          <a:off x="4151313" y="4076700"/>
          <a:ext cx="4284662" cy="1011238"/>
        </p:xfrm>
        <a:graphic>
          <a:graphicData uri="http://schemas.openxmlformats.org/drawingml/2006/table">
            <a:tbl>
              <a:tblPr firstRow="1" bandRow="1">
                <a:tableStyleId>{5C22544A-7EE6-4342-B048-85BDC9FD1C3A}</a:tableStyleId>
              </a:tblPr>
              <a:tblGrid>
                <a:gridCol w="2592401">
                  <a:extLst>
                    <a:ext uri="{9D8B030D-6E8A-4147-A177-3AD203B41FA5}">
                      <a16:colId xmlns:a16="http://schemas.microsoft.com/office/drawing/2014/main" val="20000"/>
                    </a:ext>
                  </a:extLst>
                </a:gridCol>
                <a:gridCol w="1692261">
                  <a:extLst>
                    <a:ext uri="{9D8B030D-6E8A-4147-A177-3AD203B41FA5}">
                      <a16:colId xmlns:a16="http://schemas.microsoft.com/office/drawing/2014/main" val="20001"/>
                    </a:ext>
                  </a:extLst>
                </a:gridCol>
              </a:tblGrid>
              <a:tr h="365875">
                <a:tc gridSpan="2">
                  <a:txBody>
                    <a:bodyPr/>
                    <a:lstStyle/>
                    <a:p>
                      <a:pPr algn="ctr"/>
                      <a:r>
                        <a:rPr lang="cs-CZ" sz="1800" dirty="0">
                          <a:solidFill>
                            <a:srgbClr val="C10F8E"/>
                          </a:solidFill>
                        </a:rPr>
                        <a:t>PÁSMO PŘEVÁŽNĚ</a:t>
                      </a:r>
                      <a:r>
                        <a:rPr lang="cs-CZ" sz="1800" baseline="0" dirty="0">
                          <a:solidFill>
                            <a:srgbClr val="C10F8E"/>
                          </a:solidFill>
                        </a:rPr>
                        <a:t> AEROBNÍ</a:t>
                      </a:r>
                    </a:p>
                  </a:txBody>
                  <a:tcPr marL="91444" marR="91444" marT="45734" marB="45734">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51000"/>
                      </a:schemeClr>
                    </a:solidFill>
                  </a:tcPr>
                </a:tc>
                <a:tc hMerge="1">
                  <a:txBody>
                    <a:bodyPr/>
                    <a:lstStyle/>
                    <a:p>
                      <a:endParaRPr lang="cs-CZ" dirty="0"/>
                    </a:p>
                  </a:txBody>
                  <a:tcPr/>
                </a:tc>
                <a:extLst>
                  <a:ext uri="{0D108BD9-81ED-4DB2-BD59-A6C34878D82A}">
                    <a16:rowId xmlns:a16="http://schemas.microsoft.com/office/drawing/2014/main" val="10000"/>
                  </a:ext>
                </a:extLst>
              </a:tr>
              <a:tr h="274406">
                <a:tc>
                  <a:txBody>
                    <a:bodyPr/>
                    <a:lstStyle/>
                    <a:p>
                      <a:pPr algn="ctr"/>
                      <a:r>
                        <a:rPr lang="cs-CZ" sz="1200" dirty="0">
                          <a:solidFill>
                            <a:srgbClr val="C10F8E"/>
                          </a:solidFill>
                        </a:rPr>
                        <a:t>ZDROJE ENERGIE</a:t>
                      </a:r>
                    </a:p>
                  </a:txBody>
                  <a:tcPr marL="91444" marR="91444" marT="45734" marB="45734">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51000"/>
                      </a:schemeClr>
                    </a:solidFill>
                  </a:tcPr>
                </a:tc>
                <a:tc>
                  <a:txBody>
                    <a:bodyPr/>
                    <a:lstStyle/>
                    <a:p>
                      <a:pPr algn="ctr"/>
                      <a:r>
                        <a:rPr lang="cs-CZ" sz="1200" dirty="0">
                          <a:solidFill>
                            <a:srgbClr val="C10F8E"/>
                          </a:solidFill>
                        </a:rPr>
                        <a:t>SVALOVÁ VLÁKNA</a:t>
                      </a:r>
                    </a:p>
                  </a:txBody>
                  <a:tcPr marL="91444" marR="91444" marT="45734" marB="45734">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51000"/>
                      </a:schemeClr>
                    </a:solidFill>
                  </a:tcPr>
                </a:tc>
                <a:extLst>
                  <a:ext uri="{0D108BD9-81ED-4DB2-BD59-A6C34878D82A}">
                    <a16:rowId xmlns:a16="http://schemas.microsoft.com/office/drawing/2014/main" val="10001"/>
                  </a:ext>
                </a:extLst>
              </a:tr>
              <a:tr h="370957">
                <a:tc>
                  <a:txBody>
                    <a:bodyPr/>
                    <a:lstStyle/>
                    <a:p>
                      <a:pPr algn="ctr"/>
                      <a:r>
                        <a:rPr lang="cs-CZ" sz="1800" b="1" dirty="0">
                          <a:solidFill>
                            <a:srgbClr val="C10F8E"/>
                          </a:solidFill>
                        </a:rPr>
                        <a:t>CP</a:t>
                      </a:r>
                      <a:r>
                        <a:rPr lang="cs-CZ" sz="1800" b="0" dirty="0">
                          <a:solidFill>
                            <a:srgbClr val="C10F8E"/>
                          </a:solidFill>
                        </a:rPr>
                        <a:t>,</a:t>
                      </a:r>
                      <a:r>
                        <a:rPr lang="cs-CZ" sz="1800" b="1" dirty="0">
                          <a:solidFill>
                            <a:srgbClr val="C10F8E"/>
                          </a:solidFill>
                        </a:rPr>
                        <a:t> ATP</a:t>
                      </a:r>
                      <a:r>
                        <a:rPr lang="cs-CZ" sz="1800" dirty="0">
                          <a:solidFill>
                            <a:srgbClr val="C10F8E"/>
                          </a:solidFill>
                        </a:rPr>
                        <a:t>, </a:t>
                      </a:r>
                      <a:r>
                        <a:rPr lang="cs-CZ" sz="1800" b="1" dirty="0" err="1">
                          <a:solidFill>
                            <a:srgbClr val="C10F8E"/>
                          </a:solidFill>
                        </a:rPr>
                        <a:t>Glu</a:t>
                      </a:r>
                      <a:r>
                        <a:rPr lang="cs-CZ" sz="1800" dirty="0">
                          <a:solidFill>
                            <a:srgbClr val="C10F8E"/>
                          </a:solidFill>
                        </a:rPr>
                        <a:t>, La, Trig</a:t>
                      </a:r>
                    </a:p>
                  </a:txBody>
                  <a:tcPr marL="91444" marR="91444" marT="45734" marB="45734">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51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800" b="1" baseline="0" dirty="0">
                          <a:solidFill>
                            <a:srgbClr val="C10F8E"/>
                          </a:solidFill>
                        </a:rPr>
                        <a:t>I, </a:t>
                      </a:r>
                      <a:r>
                        <a:rPr lang="cs-CZ" sz="1800" b="1" dirty="0" err="1">
                          <a:solidFill>
                            <a:srgbClr val="C10F8E"/>
                          </a:solidFill>
                        </a:rPr>
                        <a:t>IIa</a:t>
                      </a:r>
                      <a:endParaRPr lang="cs-CZ" sz="1800" dirty="0">
                        <a:solidFill>
                          <a:srgbClr val="C10F8E"/>
                        </a:solidFill>
                      </a:endParaRPr>
                    </a:p>
                  </a:txBody>
                  <a:tcPr marL="91444" marR="91444" marT="45734" marB="45734">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51000"/>
                      </a:schemeClr>
                    </a:solidFill>
                  </a:tcPr>
                </a:tc>
                <a:extLst>
                  <a:ext uri="{0D108BD9-81ED-4DB2-BD59-A6C34878D82A}">
                    <a16:rowId xmlns:a16="http://schemas.microsoft.com/office/drawing/2014/main" val="10002"/>
                  </a:ext>
                </a:extLst>
              </a:tr>
            </a:tbl>
          </a:graphicData>
        </a:graphic>
      </p:graphicFrame>
      <p:graphicFrame>
        <p:nvGraphicFramePr>
          <p:cNvPr id="11" name="Tabulka 10">
            <a:extLst>
              <a:ext uri="{FF2B5EF4-FFF2-40B4-BE49-F238E27FC236}">
                <a16:creationId xmlns:a16="http://schemas.microsoft.com/office/drawing/2014/main" id="{F5322644-160A-6E51-58E0-182A32D73235}"/>
              </a:ext>
            </a:extLst>
          </p:cNvPr>
          <p:cNvGraphicFramePr>
            <a:graphicFrameLocks noGrp="1"/>
          </p:cNvGraphicFramePr>
          <p:nvPr/>
        </p:nvGraphicFramePr>
        <p:xfrm>
          <a:off x="2232025" y="5229225"/>
          <a:ext cx="4008438" cy="1016000"/>
        </p:xfrm>
        <a:graphic>
          <a:graphicData uri="http://schemas.openxmlformats.org/drawingml/2006/table">
            <a:tbl>
              <a:tblPr firstRow="1" bandRow="1">
                <a:tableStyleId>{5C22544A-7EE6-4342-B048-85BDC9FD1C3A}</a:tableStyleId>
              </a:tblPr>
              <a:tblGrid>
                <a:gridCol w="2208218">
                  <a:extLst>
                    <a:ext uri="{9D8B030D-6E8A-4147-A177-3AD203B41FA5}">
                      <a16:colId xmlns:a16="http://schemas.microsoft.com/office/drawing/2014/main" val="20000"/>
                    </a:ext>
                  </a:extLst>
                </a:gridCol>
                <a:gridCol w="1800220">
                  <a:extLst>
                    <a:ext uri="{9D8B030D-6E8A-4147-A177-3AD203B41FA5}">
                      <a16:colId xmlns:a16="http://schemas.microsoft.com/office/drawing/2014/main" val="20001"/>
                    </a:ext>
                  </a:extLst>
                </a:gridCol>
              </a:tblGrid>
              <a:tr h="370840">
                <a:tc gridSpan="2">
                  <a:txBody>
                    <a:bodyPr/>
                    <a:lstStyle/>
                    <a:p>
                      <a:pPr algn="ctr"/>
                      <a:r>
                        <a:rPr lang="cs-CZ" dirty="0">
                          <a:solidFill>
                            <a:srgbClr val="FF0000"/>
                          </a:solidFill>
                        </a:rPr>
                        <a:t>PÁSMO </a:t>
                      </a:r>
                      <a:r>
                        <a:rPr lang="cs-CZ" baseline="0" dirty="0">
                          <a:solidFill>
                            <a:srgbClr val="FF0000"/>
                          </a:solidFill>
                        </a:rPr>
                        <a:t>AEROBNÍ</a:t>
                      </a:r>
                    </a:p>
                  </a:txBody>
                  <a:tcPr marL="91441" marR="91441">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5">
                        <a:lumMod val="90000"/>
                        <a:alpha val="48000"/>
                      </a:schemeClr>
                    </a:solidFill>
                  </a:tcPr>
                </a:tc>
                <a:tc hMerge="1">
                  <a:txBody>
                    <a:bodyPr/>
                    <a:lstStyle/>
                    <a:p>
                      <a:endParaRPr lang="cs-CZ" dirty="0"/>
                    </a:p>
                  </a:txBody>
                  <a:tcPr/>
                </a:tc>
                <a:extLst>
                  <a:ext uri="{0D108BD9-81ED-4DB2-BD59-A6C34878D82A}">
                    <a16:rowId xmlns:a16="http://schemas.microsoft.com/office/drawing/2014/main" val="10000"/>
                  </a:ext>
                </a:extLst>
              </a:tr>
              <a:tr h="224016">
                <a:tc>
                  <a:txBody>
                    <a:bodyPr/>
                    <a:lstStyle/>
                    <a:p>
                      <a:pPr algn="ctr"/>
                      <a:r>
                        <a:rPr lang="cs-CZ" sz="1200" dirty="0">
                          <a:solidFill>
                            <a:srgbClr val="FF0000"/>
                          </a:solidFill>
                        </a:rPr>
                        <a:t>ZDROJE ENERGIE</a:t>
                      </a:r>
                    </a:p>
                  </a:txBody>
                  <a:tcPr marL="91441" marR="91441">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5">
                        <a:lumMod val="90000"/>
                        <a:alpha val="48000"/>
                      </a:schemeClr>
                    </a:solidFill>
                  </a:tcPr>
                </a:tc>
                <a:tc>
                  <a:txBody>
                    <a:bodyPr/>
                    <a:lstStyle/>
                    <a:p>
                      <a:pPr algn="ctr"/>
                      <a:r>
                        <a:rPr lang="cs-CZ" sz="1200" dirty="0">
                          <a:solidFill>
                            <a:srgbClr val="FF0000"/>
                          </a:solidFill>
                        </a:rPr>
                        <a:t>SVALOVÁ VLÁKNA</a:t>
                      </a:r>
                    </a:p>
                  </a:txBody>
                  <a:tcPr marL="91441" marR="91441">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5">
                        <a:lumMod val="90000"/>
                        <a:alpha val="48000"/>
                      </a:schemeClr>
                    </a:solidFill>
                  </a:tcPr>
                </a:tc>
                <a:extLst>
                  <a:ext uri="{0D108BD9-81ED-4DB2-BD59-A6C34878D82A}">
                    <a16:rowId xmlns:a16="http://schemas.microsoft.com/office/drawing/2014/main" val="10001"/>
                  </a:ext>
                </a:extLst>
              </a:tr>
              <a:tr h="370840">
                <a:tc>
                  <a:txBody>
                    <a:bodyPr/>
                    <a:lstStyle/>
                    <a:p>
                      <a:pPr algn="ctr"/>
                      <a:r>
                        <a:rPr lang="cs-CZ" dirty="0">
                          <a:solidFill>
                            <a:srgbClr val="FF0000"/>
                          </a:solidFill>
                        </a:rPr>
                        <a:t>CP, </a:t>
                      </a:r>
                      <a:r>
                        <a:rPr lang="cs-CZ" b="1" dirty="0">
                          <a:solidFill>
                            <a:srgbClr val="FF0000"/>
                          </a:solidFill>
                        </a:rPr>
                        <a:t>ATP</a:t>
                      </a:r>
                      <a:r>
                        <a:rPr lang="cs-CZ" dirty="0">
                          <a:solidFill>
                            <a:srgbClr val="FF0000"/>
                          </a:solidFill>
                        </a:rPr>
                        <a:t>,</a:t>
                      </a:r>
                      <a:r>
                        <a:rPr lang="cs-CZ" baseline="0" dirty="0">
                          <a:solidFill>
                            <a:srgbClr val="FF0000"/>
                          </a:solidFill>
                        </a:rPr>
                        <a:t> </a:t>
                      </a:r>
                      <a:r>
                        <a:rPr lang="cs-CZ" dirty="0" err="1">
                          <a:solidFill>
                            <a:srgbClr val="FF0000"/>
                          </a:solidFill>
                        </a:rPr>
                        <a:t>Glu</a:t>
                      </a:r>
                      <a:r>
                        <a:rPr lang="cs-CZ" dirty="0">
                          <a:solidFill>
                            <a:srgbClr val="FF0000"/>
                          </a:solidFill>
                        </a:rPr>
                        <a:t>, </a:t>
                      </a:r>
                      <a:r>
                        <a:rPr lang="cs-CZ" b="1" dirty="0">
                          <a:solidFill>
                            <a:srgbClr val="FF0000"/>
                          </a:solidFill>
                        </a:rPr>
                        <a:t>Trig</a:t>
                      </a:r>
                    </a:p>
                  </a:txBody>
                  <a:tcPr marL="91441" marR="91441">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5">
                        <a:lumMod val="90000"/>
                        <a:alpha val="48000"/>
                      </a:schemeClr>
                    </a:solidFill>
                  </a:tcPr>
                </a:tc>
                <a:tc>
                  <a:txBody>
                    <a:bodyPr/>
                    <a:lstStyle/>
                    <a:p>
                      <a:pPr algn="ctr"/>
                      <a:r>
                        <a:rPr lang="cs-CZ" b="1" dirty="0">
                          <a:solidFill>
                            <a:srgbClr val="FF0000"/>
                          </a:solidFill>
                        </a:rPr>
                        <a:t>I</a:t>
                      </a:r>
                      <a:r>
                        <a:rPr lang="cs-CZ" dirty="0">
                          <a:solidFill>
                            <a:srgbClr val="FF0000"/>
                          </a:solidFill>
                        </a:rPr>
                        <a:t> </a:t>
                      </a:r>
                      <a:r>
                        <a:rPr lang="cs-CZ" sz="1400" dirty="0">
                          <a:solidFill>
                            <a:srgbClr val="FF0000"/>
                          </a:solidFill>
                        </a:rPr>
                        <a:t>(</a:t>
                      </a:r>
                      <a:r>
                        <a:rPr lang="cs-CZ" sz="1400" dirty="0" err="1">
                          <a:solidFill>
                            <a:srgbClr val="FF0000"/>
                          </a:solidFill>
                        </a:rPr>
                        <a:t>Slow</a:t>
                      </a:r>
                      <a:r>
                        <a:rPr lang="cs-CZ" sz="1400" dirty="0">
                          <a:solidFill>
                            <a:srgbClr val="FF0000"/>
                          </a:solidFill>
                        </a:rPr>
                        <a:t> </a:t>
                      </a:r>
                      <a:r>
                        <a:rPr lang="cs-CZ" sz="1400" dirty="0" err="1">
                          <a:solidFill>
                            <a:srgbClr val="FF0000"/>
                          </a:solidFill>
                        </a:rPr>
                        <a:t>Oxidative</a:t>
                      </a:r>
                      <a:r>
                        <a:rPr lang="cs-CZ" sz="1400" dirty="0">
                          <a:solidFill>
                            <a:srgbClr val="FF0000"/>
                          </a:solidFill>
                        </a:rPr>
                        <a:t>)</a:t>
                      </a:r>
                    </a:p>
                  </a:txBody>
                  <a:tcPr marL="91441" marR="91441">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5">
                        <a:lumMod val="90000"/>
                        <a:alpha val="48000"/>
                      </a:schemeClr>
                    </a:solidFill>
                  </a:tcPr>
                </a:tc>
                <a:extLst>
                  <a:ext uri="{0D108BD9-81ED-4DB2-BD59-A6C34878D82A}">
                    <a16:rowId xmlns:a16="http://schemas.microsoft.com/office/drawing/2014/main" val="10002"/>
                  </a:ext>
                </a:extLst>
              </a:tr>
            </a:tbl>
          </a:graphicData>
        </a:graphic>
      </p:graphicFrame>
      <p:graphicFrame>
        <p:nvGraphicFramePr>
          <p:cNvPr id="9" name="Tabulka 8">
            <a:extLst>
              <a:ext uri="{FF2B5EF4-FFF2-40B4-BE49-F238E27FC236}">
                <a16:creationId xmlns:a16="http://schemas.microsoft.com/office/drawing/2014/main" id="{4B7F4348-67AE-AA20-FFC3-0AAFCE24B0FC}"/>
              </a:ext>
            </a:extLst>
          </p:cNvPr>
          <p:cNvGraphicFramePr>
            <a:graphicFrameLocks noGrp="1"/>
          </p:cNvGraphicFramePr>
          <p:nvPr/>
        </p:nvGraphicFramePr>
        <p:xfrm>
          <a:off x="7032625" y="1177926"/>
          <a:ext cx="3167064" cy="1285875"/>
        </p:xfrm>
        <a:graphic>
          <a:graphicData uri="http://schemas.openxmlformats.org/drawingml/2006/table">
            <a:tbl>
              <a:tblPr firstRow="1" bandRow="1">
                <a:tableStyleId>{5C22544A-7EE6-4342-B048-85BDC9FD1C3A}</a:tableStyleId>
              </a:tblPr>
              <a:tblGrid>
                <a:gridCol w="1583532">
                  <a:extLst>
                    <a:ext uri="{9D8B030D-6E8A-4147-A177-3AD203B41FA5}">
                      <a16:colId xmlns:a16="http://schemas.microsoft.com/office/drawing/2014/main" val="20000"/>
                    </a:ext>
                  </a:extLst>
                </a:gridCol>
                <a:gridCol w="1583532">
                  <a:extLst>
                    <a:ext uri="{9D8B030D-6E8A-4147-A177-3AD203B41FA5}">
                      <a16:colId xmlns:a16="http://schemas.microsoft.com/office/drawing/2014/main" val="20001"/>
                    </a:ext>
                  </a:extLst>
                </a:gridCol>
              </a:tblGrid>
              <a:tr h="640396">
                <a:tc gridSpan="2">
                  <a:txBody>
                    <a:bodyPr/>
                    <a:lstStyle/>
                    <a:p>
                      <a:pPr algn="ctr"/>
                      <a:r>
                        <a:rPr lang="cs-CZ" sz="1800" dirty="0">
                          <a:solidFill>
                            <a:srgbClr val="0070C0"/>
                          </a:solidFill>
                        </a:rPr>
                        <a:t>PÁSMO</a:t>
                      </a:r>
                      <a:r>
                        <a:rPr lang="cs-CZ" sz="1800" baseline="0" dirty="0">
                          <a:solidFill>
                            <a:srgbClr val="0070C0"/>
                          </a:solidFill>
                        </a:rPr>
                        <a:t> ANAEROBNÍ</a:t>
                      </a:r>
                    </a:p>
                    <a:p>
                      <a:pPr algn="ctr"/>
                      <a:r>
                        <a:rPr lang="cs-CZ" sz="1800" b="0" baseline="0" dirty="0">
                          <a:solidFill>
                            <a:srgbClr val="0070C0"/>
                          </a:solidFill>
                        </a:rPr>
                        <a:t>(„</a:t>
                      </a:r>
                      <a:r>
                        <a:rPr lang="cs-CZ" sz="1800" b="0" baseline="0" dirty="0" err="1">
                          <a:solidFill>
                            <a:srgbClr val="0070C0"/>
                          </a:solidFill>
                        </a:rPr>
                        <a:t>alaktátové</a:t>
                      </a:r>
                      <a:r>
                        <a:rPr lang="cs-CZ" sz="1800" b="0" baseline="0" dirty="0">
                          <a:solidFill>
                            <a:srgbClr val="0070C0"/>
                          </a:solidFill>
                        </a:rPr>
                        <a:t>“)</a:t>
                      </a:r>
                      <a:endParaRPr lang="cs-CZ" sz="1800" b="0" dirty="0">
                        <a:solidFill>
                          <a:srgbClr val="0070C0"/>
                        </a:solidFill>
                      </a:endParaRPr>
                    </a:p>
                  </a:txBody>
                  <a:tcPr marL="91403" marR="91403" marT="45743" marB="45743">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9000"/>
                      </a:schemeClr>
                    </a:solidFill>
                  </a:tcPr>
                </a:tc>
                <a:tc hMerge="1">
                  <a:txBody>
                    <a:bodyPr/>
                    <a:lstStyle/>
                    <a:p>
                      <a:endParaRPr lang="cs-CZ" dirty="0"/>
                    </a:p>
                  </a:txBody>
                  <a:tcPr/>
                </a:tc>
                <a:extLst>
                  <a:ext uri="{0D108BD9-81ED-4DB2-BD59-A6C34878D82A}">
                    <a16:rowId xmlns:a16="http://schemas.microsoft.com/office/drawing/2014/main" val="10000"/>
                  </a:ext>
                </a:extLst>
              </a:tr>
              <a:tr h="274456">
                <a:tc>
                  <a:txBody>
                    <a:bodyPr/>
                    <a:lstStyle/>
                    <a:p>
                      <a:pPr algn="ctr"/>
                      <a:r>
                        <a:rPr lang="cs-CZ" sz="1200" dirty="0">
                          <a:solidFill>
                            <a:srgbClr val="0070C0"/>
                          </a:solidFill>
                        </a:rPr>
                        <a:t>ZDROJE ENERGIE</a:t>
                      </a:r>
                    </a:p>
                  </a:txBody>
                  <a:tcPr marL="91403" marR="91403" marT="45743" marB="45743">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9000"/>
                      </a:schemeClr>
                    </a:solidFill>
                  </a:tcPr>
                </a:tc>
                <a:tc>
                  <a:txBody>
                    <a:bodyPr/>
                    <a:lstStyle/>
                    <a:p>
                      <a:pPr algn="ctr"/>
                      <a:r>
                        <a:rPr lang="cs-CZ" sz="1200" dirty="0">
                          <a:solidFill>
                            <a:srgbClr val="0070C0"/>
                          </a:solidFill>
                        </a:rPr>
                        <a:t>SVALOVÁ VLÁKNA</a:t>
                      </a:r>
                    </a:p>
                  </a:txBody>
                  <a:tcPr marL="91403" marR="91403" marT="45743" marB="45743">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9000"/>
                      </a:schemeClr>
                    </a:solidFill>
                  </a:tcPr>
                </a:tc>
                <a:extLst>
                  <a:ext uri="{0D108BD9-81ED-4DB2-BD59-A6C34878D82A}">
                    <a16:rowId xmlns:a16="http://schemas.microsoft.com/office/drawing/2014/main" val="10001"/>
                  </a:ext>
                </a:extLst>
              </a:tr>
              <a:tr h="371023">
                <a:tc>
                  <a:txBody>
                    <a:bodyPr/>
                    <a:lstStyle/>
                    <a:p>
                      <a:pPr algn="ctr"/>
                      <a:r>
                        <a:rPr lang="cs-CZ" sz="1800" b="1" dirty="0">
                          <a:solidFill>
                            <a:srgbClr val="0070C0"/>
                          </a:solidFill>
                        </a:rPr>
                        <a:t>CP</a:t>
                      </a:r>
                      <a:r>
                        <a:rPr lang="cs-CZ" sz="1800" dirty="0">
                          <a:solidFill>
                            <a:srgbClr val="0070C0"/>
                          </a:solidFill>
                        </a:rPr>
                        <a:t>, </a:t>
                      </a:r>
                      <a:r>
                        <a:rPr lang="cs-CZ" sz="1800" b="1" dirty="0">
                          <a:solidFill>
                            <a:srgbClr val="0070C0"/>
                          </a:solidFill>
                        </a:rPr>
                        <a:t>ATP</a:t>
                      </a:r>
                    </a:p>
                  </a:txBody>
                  <a:tcPr marL="91403" marR="91403" marT="45743" marB="45743">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9000"/>
                      </a:schemeClr>
                    </a:solidFill>
                  </a:tcPr>
                </a:tc>
                <a:tc>
                  <a:txBody>
                    <a:bodyPr/>
                    <a:lstStyle/>
                    <a:p>
                      <a:pPr algn="ctr"/>
                      <a:r>
                        <a:rPr lang="cs-CZ" sz="1800" b="1" dirty="0" err="1">
                          <a:solidFill>
                            <a:srgbClr val="0070C0"/>
                          </a:solidFill>
                        </a:rPr>
                        <a:t>IIx</a:t>
                      </a:r>
                      <a:endParaRPr lang="cs-CZ" sz="1800" b="1" dirty="0">
                        <a:solidFill>
                          <a:srgbClr val="0070C0"/>
                        </a:solidFill>
                      </a:endParaRPr>
                    </a:p>
                  </a:txBody>
                  <a:tcPr marL="91403" marR="91403" marT="45743" marB="45743">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chemeClr val="accent1">
                        <a:alpha val="49000"/>
                      </a:schemeClr>
                    </a:solidFill>
                  </a:tcPr>
                </a:tc>
                <a:extLst>
                  <a:ext uri="{0D108BD9-81ED-4DB2-BD59-A6C34878D82A}">
                    <a16:rowId xmlns:a16="http://schemas.microsoft.com/office/drawing/2014/main" val="10002"/>
                  </a:ext>
                </a:extLst>
              </a:tr>
            </a:tbl>
          </a:graphicData>
        </a:graphic>
      </p:graphicFrame>
      <p:sp>
        <p:nvSpPr>
          <p:cNvPr id="5175" name="TextovéPole 3">
            <a:extLst>
              <a:ext uri="{FF2B5EF4-FFF2-40B4-BE49-F238E27FC236}">
                <a16:creationId xmlns:a16="http://schemas.microsoft.com/office/drawing/2014/main" id="{013AA4C0-3B5B-9294-9900-11A3F59ACBC3}"/>
              </a:ext>
            </a:extLst>
          </p:cNvPr>
          <p:cNvSpPr txBox="1">
            <a:spLocks noChangeArrowheads="1"/>
          </p:cNvSpPr>
          <p:nvPr/>
        </p:nvSpPr>
        <p:spPr bwMode="auto">
          <a:xfrm>
            <a:off x="1992314" y="6308725"/>
            <a:ext cx="799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0 …………………...… Intenzita zatížení (%VO</a:t>
            </a:r>
            <a:r>
              <a:rPr lang="cs-CZ" altLang="cs-CZ" sz="1800" baseline="-25000"/>
              <a:t>2</a:t>
            </a:r>
            <a:r>
              <a:rPr lang="cs-CZ" altLang="cs-CZ" sz="1800"/>
              <a:t>max) ………………………100</a:t>
            </a:r>
          </a:p>
        </p:txBody>
      </p:sp>
      <p:cxnSp>
        <p:nvCxnSpPr>
          <p:cNvPr id="6" name="Přímá spojnice se šipkou 5">
            <a:extLst>
              <a:ext uri="{FF2B5EF4-FFF2-40B4-BE49-F238E27FC236}">
                <a16:creationId xmlns:a16="http://schemas.microsoft.com/office/drawing/2014/main" id="{2DA29BF9-0D6C-FEE6-6162-005F218C1EEA}"/>
              </a:ext>
            </a:extLst>
          </p:cNvPr>
          <p:cNvCxnSpPr/>
          <p:nvPr/>
        </p:nvCxnSpPr>
        <p:spPr>
          <a:xfrm>
            <a:off x="2135189" y="6308725"/>
            <a:ext cx="77057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a:extLst>
              <a:ext uri="{FF2B5EF4-FFF2-40B4-BE49-F238E27FC236}">
                <a16:creationId xmlns:a16="http://schemas.microsoft.com/office/drawing/2014/main" id="{5F98A75C-B1BC-FDE7-0916-F8C17FF1BF19}"/>
              </a:ext>
            </a:extLst>
          </p:cNvPr>
          <p:cNvCxnSpPr/>
          <p:nvPr/>
        </p:nvCxnSpPr>
        <p:spPr>
          <a:xfrm flipH="1" flipV="1">
            <a:off x="2122489" y="2420939"/>
            <a:ext cx="28575" cy="388778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178" name="TextovéPole 18">
            <a:extLst>
              <a:ext uri="{FF2B5EF4-FFF2-40B4-BE49-F238E27FC236}">
                <a16:creationId xmlns:a16="http://schemas.microsoft.com/office/drawing/2014/main" id="{B7FFADEC-68FD-9D5A-1F78-98F94D930595}"/>
              </a:ext>
            </a:extLst>
          </p:cNvPr>
          <p:cNvSpPr txBox="1">
            <a:spLocks noChangeArrowheads="1"/>
          </p:cNvSpPr>
          <p:nvPr/>
        </p:nvSpPr>
        <p:spPr bwMode="auto">
          <a:xfrm rot="16200000">
            <a:off x="-407987" y="3949497"/>
            <a:ext cx="4573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b="1" dirty="0">
                <a:solidFill>
                  <a:srgbClr val="0070C0"/>
                </a:solidFill>
              </a:rPr>
              <a:t>0….Laktát (mmol.l</a:t>
            </a:r>
            <a:r>
              <a:rPr lang="cs-CZ" altLang="cs-CZ" sz="2400" b="1" baseline="30000" dirty="0">
                <a:solidFill>
                  <a:srgbClr val="0070C0"/>
                </a:solidFill>
              </a:rPr>
              <a:t>-1</a:t>
            </a:r>
            <a:r>
              <a:rPr lang="cs-CZ" altLang="cs-CZ" sz="2400" b="1" dirty="0">
                <a:solidFill>
                  <a:srgbClr val="0070C0"/>
                </a:solidFill>
              </a:rPr>
              <a:t>) ….…18</a:t>
            </a:r>
          </a:p>
        </p:txBody>
      </p:sp>
      <p:sp>
        <p:nvSpPr>
          <p:cNvPr id="13" name="Volný tvar 12">
            <a:extLst>
              <a:ext uri="{FF2B5EF4-FFF2-40B4-BE49-F238E27FC236}">
                <a16:creationId xmlns:a16="http://schemas.microsoft.com/office/drawing/2014/main" id="{00A561BD-4734-68E4-B589-6837CBC6AD8D}"/>
              </a:ext>
            </a:extLst>
          </p:cNvPr>
          <p:cNvSpPr/>
          <p:nvPr/>
        </p:nvSpPr>
        <p:spPr>
          <a:xfrm>
            <a:off x="2155825" y="2420938"/>
            <a:ext cx="7666038" cy="3168650"/>
          </a:xfrm>
          <a:custGeom>
            <a:avLst/>
            <a:gdLst>
              <a:gd name="connsiteX0" fmla="*/ 0 w 1958340"/>
              <a:gd name="connsiteY0" fmla="*/ 998220 h 1004085"/>
              <a:gd name="connsiteX1" fmla="*/ 289560 w 1958340"/>
              <a:gd name="connsiteY1" fmla="*/ 998220 h 1004085"/>
              <a:gd name="connsiteX2" fmla="*/ 693420 w 1958340"/>
              <a:gd name="connsiteY2" fmla="*/ 937260 h 1004085"/>
              <a:gd name="connsiteX3" fmla="*/ 1150620 w 1958340"/>
              <a:gd name="connsiteY3" fmla="*/ 777240 h 1004085"/>
              <a:gd name="connsiteX4" fmla="*/ 1516380 w 1958340"/>
              <a:gd name="connsiteY4" fmla="*/ 518160 h 1004085"/>
              <a:gd name="connsiteX5" fmla="*/ 1821180 w 1958340"/>
              <a:gd name="connsiteY5" fmla="*/ 205740 h 1004085"/>
              <a:gd name="connsiteX6" fmla="*/ 1958340 w 1958340"/>
              <a:gd name="connsiteY6" fmla="*/ 0 h 100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340" h="1004085">
                <a:moveTo>
                  <a:pt x="0" y="998220"/>
                </a:moveTo>
                <a:cubicBezTo>
                  <a:pt x="86995" y="1003300"/>
                  <a:pt x="173990" y="1008380"/>
                  <a:pt x="289560" y="998220"/>
                </a:cubicBezTo>
                <a:cubicBezTo>
                  <a:pt x="405130" y="988060"/>
                  <a:pt x="549910" y="974090"/>
                  <a:pt x="693420" y="937260"/>
                </a:cubicBezTo>
                <a:cubicBezTo>
                  <a:pt x="836930" y="900430"/>
                  <a:pt x="1013460" y="847090"/>
                  <a:pt x="1150620" y="777240"/>
                </a:cubicBezTo>
                <a:cubicBezTo>
                  <a:pt x="1287780" y="707390"/>
                  <a:pt x="1404620" y="613410"/>
                  <a:pt x="1516380" y="518160"/>
                </a:cubicBezTo>
                <a:cubicBezTo>
                  <a:pt x="1628140" y="422910"/>
                  <a:pt x="1747520" y="292100"/>
                  <a:pt x="1821180" y="205740"/>
                </a:cubicBezTo>
                <a:cubicBezTo>
                  <a:pt x="1894840" y="119380"/>
                  <a:pt x="1926590" y="59690"/>
                  <a:pt x="1958340" y="0"/>
                </a:cubicBezTo>
              </a:path>
            </a:pathLst>
          </a:custGeom>
          <a:noFill/>
          <a:ln w="76200"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17" name="Přímá spojnice 16">
            <a:extLst>
              <a:ext uri="{FF2B5EF4-FFF2-40B4-BE49-F238E27FC236}">
                <a16:creationId xmlns:a16="http://schemas.microsoft.com/office/drawing/2014/main" id="{45C62B69-1DC5-BD2F-5163-2573C1AE452B}"/>
              </a:ext>
            </a:extLst>
          </p:cNvPr>
          <p:cNvCxnSpPr/>
          <p:nvPr/>
        </p:nvCxnSpPr>
        <p:spPr>
          <a:xfrm flipV="1">
            <a:off x="9840913" y="1196975"/>
            <a:ext cx="0" cy="51117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Přímá spojnice 24">
            <a:extLst>
              <a:ext uri="{FF2B5EF4-FFF2-40B4-BE49-F238E27FC236}">
                <a16:creationId xmlns:a16="http://schemas.microsoft.com/office/drawing/2014/main" id="{C85BF0CC-1F03-00DA-AC35-47896D4382BC}"/>
              </a:ext>
            </a:extLst>
          </p:cNvPr>
          <p:cNvCxnSpPr/>
          <p:nvPr/>
        </p:nvCxnSpPr>
        <p:spPr>
          <a:xfrm>
            <a:off x="2122489" y="2420939"/>
            <a:ext cx="7718425" cy="793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182" name="TextovéPole 34">
            <a:extLst>
              <a:ext uri="{FF2B5EF4-FFF2-40B4-BE49-F238E27FC236}">
                <a16:creationId xmlns:a16="http://schemas.microsoft.com/office/drawing/2014/main" id="{F4011263-E03C-3242-78B3-FF9ED44DFA4C}"/>
              </a:ext>
            </a:extLst>
          </p:cNvPr>
          <p:cNvSpPr txBox="1">
            <a:spLocks noChangeArrowheads="1"/>
          </p:cNvSpPr>
          <p:nvPr/>
        </p:nvSpPr>
        <p:spPr bwMode="auto">
          <a:xfrm>
            <a:off x="1489150" y="676374"/>
            <a:ext cx="532432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800" dirty="0">
                <a:solidFill>
                  <a:srgbClr val="002060"/>
                </a:solidFill>
              </a:rPr>
              <a:t>Energeticko-metabolická pásma při různé intenzitě zatížení organizmu</a:t>
            </a:r>
          </a:p>
        </p:txBody>
      </p:sp>
    </p:spTree>
    <p:extLst>
      <p:ext uri="{BB962C8B-B14F-4D97-AF65-F5344CB8AC3E}">
        <p14:creationId xmlns:p14="http://schemas.microsoft.com/office/powerpoint/2010/main" val="3157324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a:extLst>
              <a:ext uri="{FF2B5EF4-FFF2-40B4-BE49-F238E27FC236}">
                <a16:creationId xmlns:a16="http://schemas.microsoft.com/office/drawing/2014/main" id="{5F5CEA3A-76A3-8530-CAD0-315BF33BC9EF}"/>
              </a:ext>
            </a:extLst>
          </p:cNvPr>
          <p:cNvSpPr txBox="1">
            <a:spLocks noChangeArrowheads="1"/>
          </p:cNvSpPr>
          <p:nvPr/>
        </p:nvSpPr>
        <p:spPr bwMode="auto">
          <a:xfrm>
            <a:off x="1806818" y="327148"/>
            <a:ext cx="595129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cs-CZ" altLang="cs-CZ" sz="2000" b="1" i="1" dirty="0">
                <a:solidFill>
                  <a:srgbClr val="C10F8E"/>
                </a:solidFill>
              </a:rPr>
              <a:t>Maximální koncentrace laktátu</a:t>
            </a:r>
          </a:p>
          <a:p>
            <a:pPr algn="ctr">
              <a:spcBef>
                <a:spcPct val="0"/>
              </a:spcBef>
              <a:buNone/>
            </a:pPr>
            <a:r>
              <a:rPr lang="cs-CZ" altLang="cs-CZ" sz="2000" b="1" dirty="0">
                <a:solidFill>
                  <a:schemeClr val="accent1">
                    <a:lumMod val="75000"/>
                  </a:schemeClr>
                </a:solidFill>
              </a:rPr>
              <a:t>Ukazatel ANAEROBNÍ SCHOPNOSTI</a:t>
            </a:r>
          </a:p>
          <a:p>
            <a:pPr eaLnBrk="1" hangingPunct="1">
              <a:spcBef>
                <a:spcPct val="0"/>
              </a:spcBef>
              <a:buFontTx/>
              <a:buNone/>
            </a:pPr>
            <a:r>
              <a:rPr lang="cs-CZ" altLang="cs-CZ" sz="2000" dirty="0"/>
              <a:t>Max. koncentrace ve 3. min zotavení po maximální vyčerpávající zátěži: </a:t>
            </a:r>
            <a:r>
              <a:rPr lang="en-US" altLang="cs-CZ" sz="2000" dirty="0"/>
              <a:t>&gt;</a:t>
            </a:r>
            <a:r>
              <a:rPr lang="cs-CZ" altLang="cs-CZ" sz="2000" dirty="0"/>
              <a:t> 20 </a:t>
            </a:r>
            <a:r>
              <a:rPr lang="cs-CZ" altLang="cs-CZ" sz="2000" dirty="0" err="1"/>
              <a:t>mmol</a:t>
            </a:r>
            <a:r>
              <a:rPr lang="cs-CZ" altLang="cs-CZ" sz="2000" dirty="0"/>
              <a:t>/l (až 26);</a:t>
            </a:r>
          </a:p>
          <a:p>
            <a:pPr eaLnBrk="1" hangingPunct="1">
              <a:spcBef>
                <a:spcPct val="0"/>
              </a:spcBef>
              <a:buFontTx/>
              <a:buNone/>
            </a:pPr>
            <a:r>
              <a:rPr lang="cs-CZ" altLang="cs-CZ" sz="2000" i="1" dirty="0"/>
              <a:t>Závisí na množství zapojených svalů.</a:t>
            </a:r>
          </a:p>
        </p:txBody>
      </p:sp>
      <p:pic>
        <p:nvPicPr>
          <p:cNvPr id="25603" name="Picture 8" descr="lacate_pro_blood_taken">
            <a:extLst>
              <a:ext uri="{FF2B5EF4-FFF2-40B4-BE49-F238E27FC236}">
                <a16:creationId xmlns:a16="http://schemas.microsoft.com/office/drawing/2014/main" id="{02C47513-984E-49EE-398E-635896547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8112" y="385576"/>
            <a:ext cx="4110315" cy="3084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2" descr="Photo0021">
            <a:extLst>
              <a:ext uri="{FF2B5EF4-FFF2-40B4-BE49-F238E27FC236}">
                <a16:creationId xmlns:a16="http://schemas.microsoft.com/office/drawing/2014/main" id="{AD3BAC28-1F04-0A66-C8D8-DF02F09265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88" t="47769" r="56601" b="20027"/>
          <a:stretch/>
        </p:blipFill>
        <p:spPr bwMode="auto">
          <a:xfrm>
            <a:off x="608928" y="2211008"/>
            <a:ext cx="6503865" cy="41997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6" name="Obrázek 2">
            <a:extLst>
              <a:ext uri="{FF2B5EF4-FFF2-40B4-BE49-F238E27FC236}">
                <a16:creationId xmlns:a16="http://schemas.microsoft.com/office/drawing/2014/main" id="{DD17802E-2C1C-06E2-AB17-D6C8EB9AA4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1188" y="4876986"/>
            <a:ext cx="1595438"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Obrázek 5">
            <a:extLst>
              <a:ext uri="{FF2B5EF4-FFF2-40B4-BE49-F238E27FC236}">
                <a16:creationId xmlns:a16="http://schemas.microsoft.com/office/drawing/2014/main" id="{544AC6EE-5393-7A07-18EC-81B672F2BF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48750" y="3982732"/>
            <a:ext cx="2763900" cy="259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Obrázek 1">
            <a:extLst>
              <a:ext uri="{FF2B5EF4-FFF2-40B4-BE49-F238E27FC236}">
                <a16:creationId xmlns:a16="http://schemas.microsoft.com/office/drawing/2014/main" id="{5470610B-ADEC-3286-B540-E877B82DD60D}"/>
              </a:ext>
            </a:extLst>
          </p:cNvPr>
          <p:cNvPicPr>
            <a:picLocks noChangeAspect="1"/>
          </p:cNvPicPr>
          <p:nvPr/>
        </p:nvPicPr>
        <p:blipFill rotWithShape="1">
          <a:blip r:embed="rId6">
            <a:extLst>
              <a:ext uri="{28A0092B-C50C-407E-A947-70E740481C1C}">
                <a14:useLocalDpi xmlns:a14="http://schemas.microsoft.com/office/drawing/2010/main" val="0"/>
              </a:ext>
            </a:extLst>
          </a:blip>
          <a:srcRect l="13066" r="6373" b="5168"/>
          <a:stretch/>
        </p:blipFill>
        <p:spPr bwMode="auto">
          <a:xfrm>
            <a:off x="7309887" y="2820441"/>
            <a:ext cx="1746739" cy="19194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511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a:extLst>
              <a:ext uri="{FF2B5EF4-FFF2-40B4-BE49-F238E27FC236}">
                <a16:creationId xmlns:a16="http://schemas.microsoft.com/office/drawing/2014/main" id="{1ABCCDC2-63DF-1735-5C82-E67A6E6B3987}"/>
              </a:ext>
            </a:extLst>
          </p:cNvPr>
          <p:cNvSpPr txBox="1">
            <a:spLocks noChangeArrowheads="1"/>
          </p:cNvSpPr>
          <p:nvPr/>
        </p:nvSpPr>
        <p:spPr bwMode="auto">
          <a:xfrm>
            <a:off x="4008439" y="404814"/>
            <a:ext cx="43195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1800" b="1" i="1">
                <a:solidFill>
                  <a:srgbClr val="C10F8E"/>
                </a:solidFill>
              </a:rPr>
              <a:t>Maximální koncentrace laktátu v krvi</a:t>
            </a:r>
          </a:p>
        </p:txBody>
      </p:sp>
      <p:pic>
        <p:nvPicPr>
          <p:cNvPr id="26627" name="Obrázek 6">
            <a:extLst>
              <a:ext uri="{FF2B5EF4-FFF2-40B4-BE49-F238E27FC236}">
                <a16:creationId xmlns:a16="http://schemas.microsoft.com/office/drawing/2014/main" id="{18FBF7B0-5216-BE68-0481-BEBEC5BDA4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979489"/>
            <a:ext cx="6913563"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Obdélník 7">
            <a:extLst>
              <a:ext uri="{FF2B5EF4-FFF2-40B4-BE49-F238E27FC236}">
                <a16:creationId xmlns:a16="http://schemas.microsoft.com/office/drawing/2014/main" id="{F5A68274-CABD-053E-F4A1-7D56AB7D1350}"/>
              </a:ext>
            </a:extLst>
          </p:cNvPr>
          <p:cNvSpPr>
            <a:spLocks noChangeArrowheads="1"/>
          </p:cNvSpPr>
          <p:nvPr/>
        </p:nvSpPr>
        <p:spPr bwMode="auto">
          <a:xfrm>
            <a:off x="3792538" y="6554789"/>
            <a:ext cx="5021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http://www.lactate.com/triathlon/lactate_triathlon_consistency_02.html</a:t>
            </a:r>
          </a:p>
        </p:txBody>
      </p:sp>
      <p:sp>
        <p:nvSpPr>
          <p:cNvPr id="26629" name="TextovéPole 8">
            <a:extLst>
              <a:ext uri="{FF2B5EF4-FFF2-40B4-BE49-F238E27FC236}">
                <a16:creationId xmlns:a16="http://schemas.microsoft.com/office/drawing/2014/main" id="{8DF02F19-2B64-9EF3-F9F1-379B7FB71E1A}"/>
              </a:ext>
            </a:extLst>
          </p:cNvPr>
          <p:cNvSpPr txBox="1">
            <a:spLocks noChangeArrowheads="1"/>
          </p:cNvSpPr>
          <p:nvPr/>
        </p:nvSpPr>
        <p:spPr bwMode="auto">
          <a:xfrm>
            <a:off x="3575050" y="2009776"/>
            <a:ext cx="3709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solidFill>
                  <a:srgbClr val="FF0000"/>
                </a:solidFill>
              </a:rPr>
              <a:t>ZÁVISLOST NA ÚNAVĚ</a:t>
            </a:r>
          </a:p>
        </p:txBody>
      </p:sp>
      <p:sp>
        <p:nvSpPr>
          <p:cNvPr id="26630" name="TextovéPole 9">
            <a:extLst>
              <a:ext uri="{FF2B5EF4-FFF2-40B4-BE49-F238E27FC236}">
                <a16:creationId xmlns:a16="http://schemas.microsoft.com/office/drawing/2014/main" id="{4F1C86D8-47AE-6313-398E-6597B0402DBF}"/>
              </a:ext>
            </a:extLst>
          </p:cNvPr>
          <p:cNvSpPr txBox="1">
            <a:spLocks noChangeArrowheads="1"/>
          </p:cNvSpPr>
          <p:nvPr/>
        </p:nvSpPr>
        <p:spPr bwMode="auto">
          <a:xfrm>
            <a:off x="3575051" y="2644775"/>
            <a:ext cx="369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Triatlonista 1. a 2. den po závodě</a:t>
            </a:r>
          </a:p>
        </p:txBody>
      </p:sp>
    </p:spTree>
    <p:extLst>
      <p:ext uri="{BB962C8B-B14F-4D97-AF65-F5344CB8AC3E}">
        <p14:creationId xmlns:p14="http://schemas.microsoft.com/office/powerpoint/2010/main" val="1884762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Noak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554" y="901721"/>
            <a:ext cx="6904892" cy="59239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19" name="Text Box 6"/>
          <p:cNvSpPr txBox="1">
            <a:spLocks noChangeArrowheads="1"/>
          </p:cNvSpPr>
          <p:nvPr/>
        </p:nvSpPr>
        <p:spPr bwMode="auto">
          <a:xfrm>
            <a:off x="7790595" y="6491287"/>
            <a:ext cx="161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dirty="0" err="1"/>
              <a:t>Noakes</a:t>
            </a:r>
            <a:r>
              <a:rPr lang="cs-CZ" altLang="cs-CZ" sz="1800" dirty="0"/>
              <a:t>, 2003</a:t>
            </a:r>
          </a:p>
        </p:txBody>
      </p:sp>
      <p:sp>
        <p:nvSpPr>
          <p:cNvPr id="9220" name="Line 7"/>
          <p:cNvSpPr>
            <a:spLocks noChangeShapeType="1"/>
          </p:cNvSpPr>
          <p:nvPr/>
        </p:nvSpPr>
        <p:spPr bwMode="auto">
          <a:xfrm>
            <a:off x="6001482" y="5684472"/>
            <a:ext cx="798636"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21" name="Line 8"/>
          <p:cNvSpPr>
            <a:spLocks noChangeShapeType="1"/>
          </p:cNvSpPr>
          <p:nvPr/>
        </p:nvSpPr>
        <p:spPr bwMode="auto">
          <a:xfrm>
            <a:off x="6001482" y="4821608"/>
            <a:ext cx="12441" cy="862864"/>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22" name="Line 9"/>
          <p:cNvSpPr>
            <a:spLocks noChangeShapeType="1"/>
          </p:cNvSpPr>
          <p:nvPr/>
        </p:nvSpPr>
        <p:spPr bwMode="auto">
          <a:xfrm>
            <a:off x="6800118" y="5036773"/>
            <a:ext cx="0" cy="576263"/>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223" name="Text Box 3"/>
          <p:cNvSpPr txBox="1">
            <a:spLocks noChangeArrowheads="1"/>
          </p:cNvSpPr>
          <p:nvPr/>
        </p:nvSpPr>
        <p:spPr bwMode="auto">
          <a:xfrm>
            <a:off x="961292" y="32359"/>
            <a:ext cx="102694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cs-CZ" altLang="cs-CZ" sz="2400" b="1" dirty="0">
                <a:solidFill>
                  <a:schemeClr val="accent1">
                    <a:lumMod val="75000"/>
                  </a:schemeClr>
                </a:solidFill>
              </a:rPr>
              <a:t>Stanovení laktátového prahu</a:t>
            </a:r>
          </a:p>
          <a:p>
            <a:pPr algn="ctr" eaLnBrk="1" hangingPunct="1">
              <a:spcBef>
                <a:spcPts val="0"/>
              </a:spcBef>
              <a:buFontTx/>
              <a:buNone/>
            </a:pPr>
            <a:r>
              <a:rPr lang="cs-CZ" altLang="cs-CZ" sz="2400" b="1" dirty="0">
                <a:solidFill>
                  <a:schemeClr val="accent1">
                    <a:lumMod val="75000"/>
                  </a:schemeClr>
                </a:solidFill>
              </a:rPr>
              <a:t>pro hodnocení účinnosti aerobního (vytrvalostního) tréninku</a:t>
            </a:r>
          </a:p>
        </p:txBody>
      </p:sp>
    </p:spTree>
    <p:extLst>
      <p:ext uri="{BB962C8B-B14F-4D97-AF65-F5344CB8AC3E}">
        <p14:creationId xmlns:p14="http://schemas.microsoft.com/office/powerpoint/2010/main" val="3827995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64"/>
            <a:ext cx="9144000" cy="635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Obdélník 2"/>
          <p:cNvSpPr>
            <a:spLocks noChangeArrowheads="1"/>
          </p:cNvSpPr>
          <p:nvPr/>
        </p:nvSpPr>
        <p:spPr bwMode="auto">
          <a:xfrm>
            <a:off x="4440239" y="6453188"/>
            <a:ext cx="41036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200">
                <a:solidFill>
                  <a:schemeClr val="accent2"/>
                </a:solidFill>
              </a:rPr>
              <a:t>(http://homepages.ihug.co.nz/~rpitch/VO2LT/sports.html)</a:t>
            </a:r>
          </a:p>
        </p:txBody>
      </p:sp>
    </p:spTree>
    <p:extLst>
      <p:ext uri="{BB962C8B-B14F-4D97-AF65-F5344CB8AC3E}">
        <p14:creationId xmlns:p14="http://schemas.microsoft.com/office/powerpoint/2010/main" val="1266285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4" name="Group 4"/>
          <p:cNvGraphicFramePr>
            <a:graphicFrameLocks noGrp="1"/>
          </p:cNvGraphicFramePr>
          <p:nvPr/>
        </p:nvGraphicFramePr>
        <p:xfrm>
          <a:off x="1631504" y="2132856"/>
          <a:ext cx="3240360" cy="3874756"/>
        </p:xfrm>
        <a:graphic>
          <a:graphicData uri="http://schemas.openxmlformats.org/drawingml/2006/table">
            <a:tbl>
              <a:tblPr/>
              <a:tblGrid>
                <a:gridCol w="1540050">
                  <a:extLst>
                    <a:ext uri="{9D8B030D-6E8A-4147-A177-3AD203B41FA5}">
                      <a16:colId xmlns:a16="http://schemas.microsoft.com/office/drawing/2014/main" val="20000"/>
                    </a:ext>
                  </a:extLst>
                </a:gridCol>
                <a:gridCol w="1700310">
                  <a:extLst>
                    <a:ext uri="{9D8B030D-6E8A-4147-A177-3AD203B41FA5}">
                      <a16:colId xmlns:a16="http://schemas.microsoft.com/office/drawing/2014/main" val="20001"/>
                    </a:ext>
                  </a:extLst>
                </a:gridCol>
              </a:tblGrid>
              <a:tr h="4669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1" i="0" u="none" strike="noStrike" cap="none" normalizeH="0" baseline="0" dirty="0">
                          <a:ln>
                            <a:noFill/>
                          </a:ln>
                          <a:solidFill>
                            <a:schemeClr val="accent2"/>
                          </a:solidFill>
                          <a:effectLst/>
                          <a:latin typeface="Arial" panose="020B0604020202020204" pitchFamily="34" charset="0"/>
                        </a:rPr>
                        <a:t>Běžecká vytrvalost</a:t>
                      </a:r>
                    </a:p>
                  </a:txBody>
                  <a:tcPr marL="108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1" i="0" u="none" strike="noStrike" cap="none" normalizeH="0" baseline="0" dirty="0">
                          <a:ln>
                            <a:noFill/>
                          </a:ln>
                          <a:solidFill>
                            <a:srgbClr val="FF0000"/>
                          </a:solidFill>
                          <a:effectLst/>
                          <a:latin typeface="Arial" panose="020B0604020202020204" pitchFamily="34" charset="0"/>
                        </a:rPr>
                        <a:t>Rychlost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1" i="0" u="none" strike="noStrike" cap="none" normalizeH="0" baseline="0" dirty="0">
                          <a:ln>
                            <a:noFill/>
                          </a:ln>
                          <a:solidFill>
                            <a:srgbClr val="FF0000"/>
                          </a:solidFill>
                          <a:effectLst/>
                          <a:latin typeface="Arial" panose="020B0604020202020204" pitchFamily="34" charset="0"/>
                        </a:rPr>
                        <a:t>při ANP</a:t>
                      </a:r>
                    </a:p>
                  </a:txBody>
                  <a:tcPr marL="108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69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rPr>
                        <a:t>Velmi slabá</a:t>
                      </a:r>
                    </a:p>
                  </a:txBody>
                  <a:tcPr marL="108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0" i="0" u="none" strike="noStrike" cap="none" normalizeH="0" baseline="0" dirty="0">
                          <a:ln>
                            <a:noFill/>
                          </a:ln>
                          <a:solidFill>
                            <a:srgbClr val="FF0000"/>
                          </a:solidFill>
                          <a:effectLst/>
                          <a:latin typeface="Arial" panose="020B0604020202020204" pitchFamily="34" charset="0"/>
                        </a:rPr>
                        <a:t>&lt;</a:t>
                      </a:r>
                      <a:r>
                        <a:rPr kumimoji="0" lang="cs-CZ" altLang="cs-CZ" sz="2000" b="0" i="0" u="none" strike="noStrike" cap="none" normalizeH="0" baseline="0" dirty="0">
                          <a:ln>
                            <a:noFill/>
                          </a:ln>
                          <a:solidFill>
                            <a:srgbClr val="FF0000"/>
                          </a:solidFill>
                          <a:effectLst/>
                          <a:latin typeface="Arial" panose="020B0604020202020204" pitchFamily="34" charset="0"/>
                        </a:rPr>
                        <a:t> 9 km/h</a:t>
                      </a:r>
                    </a:p>
                  </a:txBody>
                  <a:tcPr marL="108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613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rPr>
                        <a:t>Slabá</a:t>
                      </a:r>
                    </a:p>
                  </a:txBody>
                  <a:tcPr marL="108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rgbClr val="FF0000"/>
                          </a:solidFill>
                          <a:effectLst/>
                          <a:latin typeface="Arial" panose="020B0604020202020204" pitchFamily="34" charset="0"/>
                        </a:rPr>
                        <a:t>9 – 12 km/h</a:t>
                      </a:r>
                    </a:p>
                  </a:txBody>
                  <a:tcPr marL="108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69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rPr>
                        <a:t>Dobrá</a:t>
                      </a:r>
                    </a:p>
                  </a:txBody>
                  <a:tcPr marL="108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rgbClr val="FF0000"/>
                          </a:solidFill>
                          <a:effectLst/>
                          <a:latin typeface="Arial" panose="020B0604020202020204" pitchFamily="34" charset="0"/>
                        </a:rPr>
                        <a:t>12 – 14 km/h</a:t>
                      </a:r>
                    </a:p>
                  </a:txBody>
                  <a:tcPr marL="108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567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rPr>
                        <a:t>Velmi dobrá</a:t>
                      </a:r>
                    </a:p>
                  </a:txBody>
                  <a:tcPr marL="108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rgbClr val="FF0000"/>
                          </a:solidFill>
                          <a:effectLst/>
                          <a:latin typeface="Arial" panose="020B0604020202020204" pitchFamily="34" charset="0"/>
                        </a:rPr>
                        <a:t>14 - </a:t>
                      </a:r>
                      <a:r>
                        <a:rPr kumimoji="0" lang="en-US" altLang="cs-CZ" sz="2000" b="0" i="0" u="none" strike="noStrike" cap="none" normalizeH="0" baseline="0">
                          <a:ln>
                            <a:noFill/>
                          </a:ln>
                          <a:solidFill>
                            <a:srgbClr val="FF0000"/>
                          </a:solidFill>
                          <a:effectLst/>
                          <a:latin typeface="Arial" panose="020B0604020202020204" pitchFamily="34" charset="0"/>
                        </a:rPr>
                        <a:t>16</a:t>
                      </a:r>
                      <a:r>
                        <a:rPr kumimoji="0" lang="cs-CZ" altLang="cs-CZ" sz="2000" b="0" i="0" u="none" strike="noStrike" cap="none" normalizeH="0" baseline="0">
                          <a:ln>
                            <a:noFill/>
                          </a:ln>
                          <a:solidFill>
                            <a:srgbClr val="FF0000"/>
                          </a:solidFill>
                          <a:effectLst/>
                          <a:latin typeface="Arial" panose="020B0604020202020204" pitchFamily="34" charset="0"/>
                        </a:rPr>
                        <a:t> km/h</a:t>
                      </a:r>
                    </a:p>
                  </a:txBody>
                  <a:tcPr marL="108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485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rPr>
                        <a:t>Vytrvalci</a:t>
                      </a:r>
                    </a:p>
                  </a:txBody>
                  <a:tcPr marL="108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a:ln>
                            <a:noFill/>
                          </a:ln>
                          <a:solidFill>
                            <a:srgbClr val="FF0000"/>
                          </a:solidFill>
                          <a:effectLst/>
                          <a:latin typeface="Arial" panose="020B0604020202020204" pitchFamily="34" charset="0"/>
                        </a:rPr>
                        <a:t>16 – 20 km/h</a:t>
                      </a:r>
                    </a:p>
                  </a:txBody>
                  <a:tcPr marL="108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669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panose="020B0604020202020204" pitchFamily="34" charset="0"/>
                        </a:rPr>
                        <a:t>Špičkoví vytrvalci</a:t>
                      </a:r>
                    </a:p>
                  </a:txBody>
                  <a:tcPr marL="108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0" i="0" u="none" strike="noStrike" cap="none" normalizeH="0" baseline="0" dirty="0">
                          <a:ln>
                            <a:noFill/>
                          </a:ln>
                          <a:solidFill>
                            <a:srgbClr val="FF0000"/>
                          </a:solidFill>
                          <a:effectLst/>
                          <a:latin typeface="Arial" panose="020B0604020202020204" pitchFamily="34" charset="0"/>
                        </a:rPr>
                        <a:t>&gt;</a:t>
                      </a:r>
                      <a:r>
                        <a:rPr kumimoji="0" lang="cs-CZ" altLang="cs-CZ" sz="2000" b="0" i="0" u="none" strike="noStrike" cap="none" normalizeH="0" baseline="0" dirty="0">
                          <a:ln>
                            <a:noFill/>
                          </a:ln>
                          <a:solidFill>
                            <a:srgbClr val="FF0000"/>
                          </a:solidFill>
                          <a:effectLst/>
                          <a:latin typeface="Arial" panose="020B0604020202020204" pitchFamily="34" charset="0"/>
                        </a:rPr>
                        <a:t> 20 km/h</a:t>
                      </a:r>
                    </a:p>
                  </a:txBody>
                  <a:tcPr marL="108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8220" name="Rectangle 30"/>
          <p:cNvSpPr>
            <a:spLocks noChangeArrowheads="1"/>
          </p:cNvSpPr>
          <p:nvPr/>
        </p:nvSpPr>
        <p:spPr bwMode="auto">
          <a:xfrm>
            <a:off x="3773890" y="533618"/>
            <a:ext cx="4644220"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400" b="1" dirty="0">
                <a:solidFill>
                  <a:schemeClr val="accent2"/>
                </a:solidFill>
              </a:rPr>
              <a:t>Hodnocení připravenosti</a:t>
            </a:r>
          </a:p>
          <a:p>
            <a:pPr algn="ctr" eaLnBrk="1" hangingPunct="1">
              <a:spcBef>
                <a:spcPct val="0"/>
              </a:spcBef>
              <a:buFontTx/>
              <a:buNone/>
            </a:pPr>
            <a:r>
              <a:rPr lang="cs-CZ" altLang="cs-CZ" sz="2000" b="1" dirty="0">
                <a:solidFill>
                  <a:srgbClr val="009900"/>
                </a:solidFill>
              </a:rPr>
              <a:t>k běžeckému vytrvalostnímu výkonu</a:t>
            </a:r>
          </a:p>
          <a:p>
            <a:pPr algn="ctr" eaLnBrk="1" hangingPunct="1">
              <a:spcBef>
                <a:spcPct val="0"/>
              </a:spcBef>
              <a:buFontTx/>
              <a:buNone/>
            </a:pPr>
            <a:r>
              <a:rPr lang="cs-CZ" altLang="cs-CZ" sz="1800" dirty="0"/>
              <a:t>(predikce)</a:t>
            </a:r>
          </a:p>
        </p:txBody>
      </p:sp>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l="9822" t="6066" r="4449" b="16616"/>
          <a:stretch/>
        </p:blipFill>
        <p:spPr>
          <a:xfrm>
            <a:off x="4989352" y="2132856"/>
            <a:ext cx="5578725" cy="3888432"/>
          </a:xfrm>
          <a:prstGeom prst="rect">
            <a:avLst/>
          </a:prstGeom>
        </p:spPr>
      </p:pic>
      <p:sp>
        <p:nvSpPr>
          <p:cNvPr id="3" name="Obdélník 2"/>
          <p:cNvSpPr/>
          <p:nvPr/>
        </p:nvSpPr>
        <p:spPr>
          <a:xfrm>
            <a:off x="5026498" y="6010870"/>
            <a:ext cx="5541579" cy="430887"/>
          </a:xfrm>
          <a:prstGeom prst="rect">
            <a:avLst/>
          </a:prstGeom>
        </p:spPr>
        <p:txBody>
          <a:bodyPr wrap="square">
            <a:spAutoFit/>
          </a:bodyPr>
          <a:lstStyle/>
          <a:p>
            <a:pPr algn="ctr"/>
            <a:r>
              <a:rPr lang="en-US" sz="1100" b="1" dirty="0"/>
              <a:t>Jan </a:t>
            </a:r>
            <a:r>
              <a:rPr lang="en-US" sz="1100" b="1" dirty="0" err="1"/>
              <a:t>Olbrecht's</a:t>
            </a:r>
            <a:r>
              <a:rPr lang="en-US" sz="1100" b="1" dirty="0"/>
              <a:t> Book</a:t>
            </a:r>
            <a:r>
              <a:rPr lang="cs-CZ" sz="1100" b="1" dirty="0"/>
              <a:t>. </a:t>
            </a:r>
            <a:r>
              <a:rPr lang="en-US" sz="1100" b="1" i="1" dirty="0"/>
              <a:t>The Science of Winning</a:t>
            </a:r>
            <a:r>
              <a:rPr lang="en-US" sz="1100" b="1" dirty="0"/>
              <a:t>:</a:t>
            </a:r>
            <a:r>
              <a:rPr lang="cs-CZ" sz="1100" b="1" dirty="0"/>
              <a:t> </a:t>
            </a:r>
            <a:r>
              <a:rPr lang="en-US" sz="1100" b="1" dirty="0"/>
              <a:t>Planning, </a:t>
            </a:r>
            <a:r>
              <a:rPr lang="en-US" sz="1100" b="1" dirty="0" err="1"/>
              <a:t>Periodizing</a:t>
            </a:r>
            <a:r>
              <a:rPr lang="en-US" sz="1100" b="1" dirty="0"/>
              <a:t> and Optimizing Swim Training</a:t>
            </a:r>
            <a:r>
              <a:rPr lang="cs-CZ" sz="1100" b="1" dirty="0"/>
              <a:t>. </a:t>
            </a:r>
            <a:r>
              <a:rPr lang="cs-CZ" sz="1100" dirty="0"/>
              <a:t>http://www.lactate.com/lactate_threshold.html</a:t>
            </a:r>
          </a:p>
        </p:txBody>
      </p:sp>
    </p:spTree>
    <p:extLst>
      <p:ext uri="{BB962C8B-B14F-4D97-AF65-F5344CB8AC3E}">
        <p14:creationId xmlns:p14="http://schemas.microsoft.com/office/powerpoint/2010/main" val="2271626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125538"/>
            <a:ext cx="8504238" cy="5637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4" name="Přímá spojnice 3"/>
          <p:cNvCxnSpPr/>
          <p:nvPr/>
        </p:nvCxnSpPr>
        <p:spPr>
          <a:xfrm flipV="1">
            <a:off x="2495550" y="5373689"/>
            <a:ext cx="7704138" cy="7143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flipV="1">
            <a:off x="2495551" y="4652964"/>
            <a:ext cx="7681913" cy="7143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413" name="TextovéPole 5"/>
          <p:cNvSpPr txBox="1">
            <a:spLocks noChangeArrowheads="1"/>
          </p:cNvSpPr>
          <p:nvPr/>
        </p:nvSpPr>
        <p:spPr bwMode="auto">
          <a:xfrm>
            <a:off x="2293938" y="4508501"/>
            <a:ext cx="360362"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4</a:t>
            </a:r>
          </a:p>
          <a:p>
            <a:pPr>
              <a:spcBef>
                <a:spcPct val="0"/>
              </a:spcBef>
              <a:buFontTx/>
              <a:buNone/>
            </a:pPr>
            <a:endParaRPr lang="cs-CZ" altLang="cs-CZ" sz="2800"/>
          </a:p>
          <a:p>
            <a:pPr>
              <a:spcBef>
                <a:spcPct val="0"/>
              </a:spcBef>
              <a:buFontTx/>
              <a:buNone/>
            </a:pPr>
            <a:r>
              <a:rPr lang="cs-CZ" altLang="cs-CZ" sz="1800"/>
              <a:t>2</a:t>
            </a:r>
          </a:p>
        </p:txBody>
      </p:sp>
      <p:sp>
        <p:nvSpPr>
          <p:cNvPr id="17414" name="TextovéPole 6"/>
          <p:cNvSpPr txBox="1">
            <a:spLocks noChangeArrowheads="1"/>
          </p:cNvSpPr>
          <p:nvPr/>
        </p:nvSpPr>
        <p:spPr bwMode="auto">
          <a:xfrm>
            <a:off x="2293939" y="4868864"/>
            <a:ext cx="1296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Takto NE:</a:t>
            </a:r>
          </a:p>
        </p:txBody>
      </p:sp>
      <p:sp>
        <p:nvSpPr>
          <p:cNvPr id="17415" name="Text Box 6"/>
          <p:cNvSpPr txBox="1">
            <a:spLocks noChangeArrowheads="1"/>
          </p:cNvSpPr>
          <p:nvPr/>
        </p:nvSpPr>
        <p:spPr bwMode="auto">
          <a:xfrm>
            <a:off x="3071814" y="333376"/>
            <a:ext cx="6264275" cy="1338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a:solidFill>
                  <a:srgbClr val="FF0000"/>
                </a:solidFill>
              </a:rPr>
              <a:t>Stanovení laktátového prahu</a:t>
            </a:r>
          </a:p>
          <a:p>
            <a:pPr algn="ctr" eaLnBrk="1" hangingPunct="1">
              <a:spcBef>
                <a:spcPct val="50000"/>
              </a:spcBef>
              <a:buFontTx/>
              <a:buNone/>
            </a:pPr>
            <a:r>
              <a:rPr lang="cs-CZ" altLang="cs-CZ" sz="2000" b="1">
                <a:solidFill>
                  <a:srgbClr val="009900"/>
                </a:solidFill>
              </a:rPr>
              <a:t>INDIVIDUÁLNÍ (… zlom na křivce …)</a:t>
            </a:r>
            <a:endParaRPr lang="cs-CZ" altLang="cs-CZ" sz="2000">
              <a:solidFill>
                <a:srgbClr val="009900"/>
              </a:solidFill>
            </a:endParaRPr>
          </a:p>
          <a:p>
            <a:pPr algn="ctr" eaLnBrk="1" hangingPunct="1">
              <a:spcBef>
                <a:spcPct val="50000"/>
              </a:spcBef>
              <a:buFontTx/>
              <a:buNone/>
            </a:pPr>
            <a:r>
              <a:rPr lang="cs-CZ" altLang="cs-CZ" sz="1800" b="1"/>
              <a:t>NE pro všechny stejně koncentrace La 2 a 4mmol/l</a:t>
            </a:r>
            <a:endParaRPr lang="cs-CZ" altLang="cs-CZ" sz="1800"/>
          </a:p>
        </p:txBody>
      </p:sp>
      <p:sp>
        <p:nvSpPr>
          <p:cNvPr id="17416" name="Obdélník 12"/>
          <p:cNvSpPr>
            <a:spLocks noChangeArrowheads="1"/>
          </p:cNvSpPr>
          <p:nvPr/>
        </p:nvSpPr>
        <p:spPr bwMode="auto">
          <a:xfrm rot="-5400000">
            <a:off x="7445376" y="3792539"/>
            <a:ext cx="55673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900"/>
              <a:t>http://norcalcyclingnews.com/2013/06/06/coaches-corner-lactate-threshold-the-science-and-data-wonkery/</a:t>
            </a:r>
          </a:p>
        </p:txBody>
      </p:sp>
      <p:pic>
        <p:nvPicPr>
          <p:cNvPr id="17417" name="Obrázek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3814" y="1839913"/>
            <a:ext cx="3584575" cy="2546350"/>
          </a:xfrm>
          <a:prstGeom prst="rect">
            <a:avLst/>
          </a:prstGeom>
          <a:noFill/>
          <a:ln w="41275">
            <a:solidFill>
              <a:srgbClr val="009900"/>
            </a:solidFill>
            <a:miter lim="800000"/>
            <a:headEnd/>
            <a:tailEnd/>
          </a:ln>
          <a:extLst>
            <a:ext uri="{909E8E84-426E-40DD-AFC4-6F175D3DCCD1}">
              <a14:hiddenFill xmlns:a14="http://schemas.microsoft.com/office/drawing/2010/main">
                <a:solidFill>
                  <a:srgbClr val="FFFFFF"/>
                </a:solidFill>
              </a14:hiddenFill>
            </a:ext>
          </a:extLst>
        </p:spPr>
      </p:pic>
      <p:sp>
        <p:nvSpPr>
          <p:cNvPr id="17418" name="Obdélník 14"/>
          <p:cNvSpPr>
            <a:spLocks noChangeArrowheads="1"/>
          </p:cNvSpPr>
          <p:nvPr/>
        </p:nvSpPr>
        <p:spPr bwMode="auto">
          <a:xfrm rot="-5400000">
            <a:off x="4742658" y="2994820"/>
            <a:ext cx="2643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700"/>
              <a:t>https://fitlife101.wordpress.com/2013/09/13/lactate_threshold/</a:t>
            </a:r>
          </a:p>
        </p:txBody>
      </p:sp>
      <p:sp>
        <p:nvSpPr>
          <p:cNvPr id="17419" name="Line 5"/>
          <p:cNvSpPr>
            <a:spLocks noChangeShapeType="1"/>
          </p:cNvSpPr>
          <p:nvPr/>
        </p:nvSpPr>
        <p:spPr bwMode="auto">
          <a:xfrm>
            <a:off x="4583113" y="3379788"/>
            <a:ext cx="0" cy="576262"/>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7420" name="Text Box 7"/>
          <p:cNvSpPr txBox="1">
            <a:spLocks noChangeArrowheads="1"/>
          </p:cNvSpPr>
          <p:nvPr/>
        </p:nvSpPr>
        <p:spPr bwMode="auto">
          <a:xfrm>
            <a:off x="4294188" y="2876551"/>
            <a:ext cx="576262" cy="46672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FF0000"/>
                </a:solidFill>
              </a:rPr>
              <a:t>LT</a:t>
            </a:r>
          </a:p>
        </p:txBody>
      </p:sp>
    </p:spTree>
    <p:extLst>
      <p:ext uri="{BB962C8B-B14F-4D97-AF65-F5344CB8AC3E}">
        <p14:creationId xmlns:p14="http://schemas.microsoft.com/office/powerpoint/2010/main" val="1887393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alance">
            <a:extLst>
              <a:ext uri="{FF2B5EF4-FFF2-40B4-BE49-F238E27FC236}">
                <a16:creationId xmlns:a16="http://schemas.microsoft.com/office/drawing/2014/main" id="{6E03E8F1-C386-02AD-FD7E-9BD51FF48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3" y="0"/>
            <a:ext cx="7563556" cy="6858000"/>
          </a:xfrm>
          <a:prstGeom prst="rect">
            <a:avLst/>
          </a:prstGeom>
          <a:solidFill>
            <a:schemeClr val="accent1"/>
          </a:solidFill>
          <a:ln w="9525">
            <a:solidFill>
              <a:schemeClr val="tx1">
                <a:alpha val="74901"/>
              </a:schemeClr>
            </a:solidFill>
            <a:miter lim="800000"/>
            <a:headEnd/>
            <a:tailEnd/>
          </a:ln>
        </p:spPr>
      </p:pic>
      <p:sp>
        <p:nvSpPr>
          <p:cNvPr id="2" name="Nadpis 1">
            <a:extLst>
              <a:ext uri="{FF2B5EF4-FFF2-40B4-BE49-F238E27FC236}">
                <a16:creationId xmlns:a16="http://schemas.microsoft.com/office/drawing/2014/main" id="{27977DA0-8001-78B6-F11D-C1E2B15D6CED}"/>
              </a:ext>
            </a:extLst>
          </p:cNvPr>
          <p:cNvSpPr txBox="1">
            <a:spLocks/>
          </p:cNvSpPr>
          <p:nvPr/>
        </p:nvSpPr>
        <p:spPr>
          <a:xfrm>
            <a:off x="8444089" y="869245"/>
            <a:ext cx="3454955" cy="9934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2200" b="1" dirty="0" err="1">
                <a:solidFill>
                  <a:schemeClr val="accent1">
                    <a:lumMod val="75000"/>
                  </a:schemeClr>
                </a:solidFill>
              </a:rPr>
              <a:t>Zjistitit</a:t>
            </a:r>
            <a:r>
              <a:rPr lang="cs-CZ" sz="2200" b="1" dirty="0">
                <a:solidFill>
                  <a:schemeClr val="accent1">
                    <a:lumMod val="75000"/>
                  </a:schemeClr>
                </a:solidFill>
              </a:rPr>
              <a:t> vhodnou intenzitu PA lze při zátěžovém testu u TV lékaře.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5" descr="Bourdon_LT00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71514"/>
            <a:ext cx="9144000"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351088" y="4076700"/>
            <a:ext cx="2665412" cy="585788"/>
          </a:xfrm>
          <a:prstGeom prst="rect">
            <a:avLst/>
          </a:prstGeom>
          <a:solidFill>
            <a:schemeClr val="bg1"/>
          </a:solidFill>
        </p:spPr>
        <p:txBody>
          <a:bodyPr>
            <a:spAutoFit/>
          </a:bodyPr>
          <a:lstStyle/>
          <a:p>
            <a:pPr algn="ctr">
              <a:defRPr/>
            </a:pPr>
            <a:r>
              <a:rPr lang="cs-CZ" sz="1600" b="1" dirty="0" err="1">
                <a:solidFill>
                  <a:srgbClr val="009900"/>
                </a:solidFill>
              </a:rPr>
              <a:t>PR</a:t>
            </a:r>
            <a:r>
              <a:rPr lang="cs-CZ" sz="1600" b="1" cap="all" dirty="0" err="1">
                <a:solidFill>
                  <a:srgbClr val="009900"/>
                </a:solidFill>
              </a:rPr>
              <a:t>ů</a:t>
            </a:r>
            <a:r>
              <a:rPr lang="cs-CZ" sz="1600" b="1" dirty="0" err="1">
                <a:solidFill>
                  <a:srgbClr val="009900"/>
                </a:solidFill>
              </a:rPr>
              <a:t>SEČÍK</a:t>
            </a:r>
            <a:r>
              <a:rPr lang="cs-CZ" sz="1600" b="1" dirty="0">
                <a:solidFill>
                  <a:srgbClr val="009900"/>
                </a:solidFill>
              </a:rPr>
              <a:t> REGRESNÍCH  PŘÍMEK</a:t>
            </a:r>
          </a:p>
        </p:txBody>
      </p:sp>
      <p:sp>
        <p:nvSpPr>
          <p:cNvPr id="5" name="TextovéPole 4"/>
          <p:cNvSpPr txBox="1"/>
          <p:nvPr/>
        </p:nvSpPr>
        <p:spPr>
          <a:xfrm>
            <a:off x="8112126" y="4076700"/>
            <a:ext cx="2555875" cy="585788"/>
          </a:xfrm>
          <a:prstGeom prst="rect">
            <a:avLst/>
          </a:prstGeom>
          <a:solidFill>
            <a:schemeClr val="bg1"/>
          </a:solidFill>
        </p:spPr>
        <p:txBody>
          <a:bodyPr>
            <a:spAutoFit/>
          </a:bodyPr>
          <a:lstStyle/>
          <a:p>
            <a:pPr algn="ctr">
              <a:defRPr/>
            </a:pPr>
            <a:r>
              <a:rPr lang="cs-CZ" sz="1600" b="1" dirty="0">
                <a:solidFill>
                  <a:srgbClr val="009900"/>
                </a:solidFill>
              </a:rPr>
              <a:t>METODA NEJMENŠÍCH </a:t>
            </a:r>
            <a:r>
              <a:rPr lang="cs-CZ" sz="1600" b="1" dirty="0" err="1">
                <a:solidFill>
                  <a:srgbClr val="009900"/>
                </a:solidFill>
              </a:rPr>
              <a:t>ČTVERC</a:t>
            </a:r>
            <a:r>
              <a:rPr lang="cs-CZ" sz="1600" b="1" cap="all" dirty="0" err="1">
                <a:solidFill>
                  <a:srgbClr val="009900"/>
                </a:solidFill>
              </a:rPr>
              <a:t>ů</a:t>
            </a:r>
            <a:endParaRPr lang="cs-CZ" sz="1600" b="1" dirty="0">
              <a:solidFill>
                <a:srgbClr val="009900"/>
              </a:solidFill>
            </a:endParaRPr>
          </a:p>
        </p:txBody>
      </p:sp>
      <p:sp>
        <p:nvSpPr>
          <p:cNvPr id="6" name="TextovéPole 5"/>
          <p:cNvSpPr txBox="1"/>
          <p:nvPr/>
        </p:nvSpPr>
        <p:spPr>
          <a:xfrm>
            <a:off x="2351089" y="1222375"/>
            <a:ext cx="2232025" cy="584200"/>
          </a:xfrm>
          <a:prstGeom prst="rect">
            <a:avLst/>
          </a:prstGeom>
          <a:solidFill>
            <a:schemeClr val="bg1"/>
          </a:solidFill>
        </p:spPr>
        <p:txBody>
          <a:bodyPr>
            <a:spAutoFit/>
          </a:bodyPr>
          <a:lstStyle/>
          <a:p>
            <a:pPr algn="ctr">
              <a:defRPr/>
            </a:pPr>
            <a:r>
              <a:rPr lang="cs-CZ" sz="1600" b="1" dirty="0" err="1">
                <a:solidFill>
                  <a:srgbClr val="009900"/>
                </a:solidFill>
              </a:rPr>
              <a:t>PR</a:t>
            </a:r>
            <a:r>
              <a:rPr lang="cs-CZ" sz="1600" b="1" cap="all" dirty="0" err="1">
                <a:solidFill>
                  <a:srgbClr val="009900"/>
                </a:solidFill>
              </a:rPr>
              <a:t>ů</a:t>
            </a:r>
            <a:r>
              <a:rPr lang="cs-CZ" sz="1600" b="1" dirty="0" err="1">
                <a:solidFill>
                  <a:srgbClr val="009900"/>
                </a:solidFill>
              </a:rPr>
              <a:t>SEČÍK</a:t>
            </a:r>
            <a:r>
              <a:rPr lang="cs-CZ" sz="1600" b="1" dirty="0">
                <a:solidFill>
                  <a:srgbClr val="009900"/>
                </a:solidFill>
              </a:rPr>
              <a:t> KŘIVKY A OSY TEČEN</a:t>
            </a:r>
          </a:p>
        </p:txBody>
      </p:sp>
      <p:sp>
        <p:nvSpPr>
          <p:cNvPr id="3" name="TextovéPole 2">
            <a:extLst>
              <a:ext uri="{FF2B5EF4-FFF2-40B4-BE49-F238E27FC236}">
                <a16:creationId xmlns:a16="http://schemas.microsoft.com/office/drawing/2014/main" id="{079CD88C-5D46-6AF8-BBE1-ACB0B57AC430}"/>
              </a:ext>
            </a:extLst>
          </p:cNvPr>
          <p:cNvSpPr txBox="1"/>
          <p:nvPr/>
        </p:nvSpPr>
        <p:spPr>
          <a:xfrm>
            <a:off x="2351088" y="115947"/>
            <a:ext cx="7526215" cy="830997"/>
          </a:xfrm>
          <a:prstGeom prst="rect">
            <a:avLst/>
          </a:prstGeom>
          <a:noFill/>
        </p:spPr>
        <p:txBody>
          <a:bodyPr wrap="square" rtlCol="0">
            <a:spAutoFit/>
          </a:bodyPr>
          <a:lstStyle/>
          <a:p>
            <a:pPr algn="ctr"/>
            <a:r>
              <a:rPr lang="cs-CZ" sz="2400" b="1" dirty="0">
                <a:solidFill>
                  <a:srgbClr val="C00000"/>
                </a:solidFill>
              </a:rPr>
              <a:t>Problémy s různou metodikou stanovení prahu</a:t>
            </a:r>
          </a:p>
          <a:p>
            <a:pPr algn="ctr"/>
            <a:r>
              <a:rPr lang="cs-CZ" sz="2400" dirty="0"/>
              <a:t>(způsob nalezení zlomu na křivce)</a:t>
            </a:r>
          </a:p>
        </p:txBody>
      </p:sp>
    </p:spTree>
    <p:extLst>
      <p:ext uri="{BB962C8B-B14F-4D97-AF65-F5344CB8AC3E}">
        <p14:creationId xmlns:p14="http://schemas.microsoft.com/office/powerpoint/2010/main" val="1582685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4"/>
          <p:cNvGraphicFramePr>
            <a:graphicFrameLocks noChangeAspect="1"/>
          </p:cNvGraphicFramePr>
          <p:nvPr/>
        </p:nvGraphicFramePr>
        <p:xfrm>
          <a:off x="2963864" y="782638"/>
          <a:ext cx="6300787" cy="6075362"/>
        </p:xfrm>
        <a:graphic>
          <a:graphicData uri="http://schemas.openxmlformats.org/presentationml/2006/ole">
            <mc:AlternateContent xmlns:mc="http://schemas.openxmlformats.org/markup-compatibility/2006">
              <mc:Choice xmlns:v="urn:schemas-microsoft-com:vml" Requires="v">
                <p:oleObj name="Graf" r:id="rId2" imgW="5048250" imgH="4714875" progId="Excel.Chart.8">
                  <p:embed/>
                </p:oleObj>
              </mc:Choice>
              <mc:Fallback>
                <p:oleObj name="Graf" r:id="rId2" imgW="5048250" imgH="4714875" progId="Excel.Chart.8">
                  <p:embed/>
                  <p:pic>
                    <p:nvPicPr>
                      <p:cNvPr id="2662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64" y="782638"/>
                        <a:ext cx="6300787" cy="607536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27" name="Line 5"/>
          <p:cNvSpPr>
            <a:spLocks noChangeShapeType="1"/>
          </p:cNvSpPr>
          <p:nvPr/>
        </p:nvSpPr>
        <p:spPr bwMode="auto">
          <a:xfrm flipV="1">
            <a:off x="4151314" y="4603751"/>
            <a:ext cx="2770187" cy="481013"/>
          </a:xfrm>
          <a:prstGeom prst="line">
            <a:avLst/>
          </a:prstGeom>
          <a:noFill/>
          <a:ln w="1270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26628" name="Line 6"/>
          <p:cNvSpPr>
            <a:spLocks noChangeShapeType="1"/>
          </p:cNvSpPr>
          <p:nvPr/>
        </p:nvSpPr>
        <p:spPr bwMode="auto">
          <a:xfrm flipV="1">
            <a:off x="6024564" y="2349501"/>
            <a:ext cx="2447925" cy="2735263"/>
          </a:xfrm>
          <a:prstGeom prst="line">
            <a:avLst/>
          </a:prstGeom>
          <a:noFill/>
          <a:ln w="1270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26629" name="Line 7"/>
          <p:cNvSpPr>
            <a:spLocks noChangeShapeType="1"/>
          </p:cNvSpPr>
          <p:nvPr/>
        </p:nvSpPr>
        <p:spPr bwMode="auto">
          <a:xfrm>
            <a:off x="6310314" y="1125539"/>
            <a:ext cx="1587" cy="4414837"/>
          </a:xfrm>
          <a:prstGeom prst="line">
            <a:avLst/>
          </a:prstGeom>
          <a:noFill/>
          <a:ln w="3810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30" name="Line 8"/>
          <p:cNvSpPr>
            <a:spLocks noChangeShapeType="1"/>
          </p:cNvSpPr>
          <p:nvPr/>
        </p:nvSpPr>
        <p:spPr bwMode="auto">
          <a:xfrm flipH="1" flipV="1">
            <a:off x="3719514" y="2708276"/>
            <a:ext cx="2592387" cy="3175"/>
          </a:xfrm>
          <a:prstGeom prst="line">
            <a:avLst/>
          </a:prstGeom>
          <a:noFill/>
          <a:ln w="38100">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31" name="Line 9"/>
          <p:cNvSpPr>
            <a:spLocks noChangeShapeType="1"/>
          </p:cNvSpPr>
          <p:nvPr/>
        </p:nvSpPr>
        <p:spPr bwMode="auto">
          <a:xfrm flipH="1" flipV="1">
            <a:off x="6167439" y="4221164"/>
            <a:ext cx="314325" cy="7334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2" name="Text Box 10"/>
          <p:cNvSpPr txBox="1">
            <a:spLocks noChangeArrowheads="1"/>
          </p:cNvSpPr>
          <p:nvPr/>
        </p:nvSpPr>
        <p:spPr bwMode="auto">
          <a:xfrm>
            <a:off x="2063750" y="188914"/>
            <a:ext cx="7848600" cy="879475"/>
          </a:xfrm>
          <a:prstGeom prst="rect">
            <a:avLst/>
          </a:prstGeom>
          <a:solidFill>
            <a:schemeClr val="bg1"/>
          </a:solidFill>
          <a:ln w="9525">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a:solidFill>
                  <a:srgbClr val="009900"/>
                </a:solidFill>
              </a:rPr>
              <a:t>Naše zkušenosti se stanovením laktátového prahu</a:t>
            </a:r>
          </a:p>
          <a:p>
            <a:pPr algn="ctr" eaLnBrk="1" hangingPunct="1">
              <a:spcBef>
                <a:spcPct val="50000"/>
              </a:spcBef>
              <a:buFontTx/>
              <a:buNone/>
            </a:pPr>
            <a:r>
              <a:rPr lang="cs-CZ" altLang="cs-CZ" sz="1800"/>
              <a:t>Laboratoř sportovní medicíny FSpS MU – Accutrend (Novotný, 2012)</a:t>
            </a:r>
          </a:p>
        </p:txBody>
      </p:sp>
      <p:sp>
        <p:nvSpPr>
          <p:cNvPr id="26633" name="Text Box 11"/>
          <p:cNvSpPr txBox="1">
            <a:spLocks noChangeArrowheads="1"/>
          </p:cNvSpPr>
          <p:nvPr/>
        </p:nvSpPr>
        <p:spPr bwMode="auto">
          <a:xfrm>
            <a:off x="7319964" y="3933825"/>
            <a:ext cx="237648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CC00CC"/>
                </a:solidFill>
              </a:rPr>
              <a:t>La 3,4 mmol/l</a:t>
            </a:r>
          </a:p>
        </p:txBody>
      </p:sp>
      <p:sp>
        <p:nvSpPr>
          <p:cNvPr id="26634" name="Text Box 12"/>
          <p:cNvSpPr txBox="1">
            <a:spLocks noChangeArrowheads="1"/>
          </p:cNvSpPr>
          <p:nvPr/>
        </p:nvSpPr>
        <p:spPr bwMode="auto">
          <a:xfrm>
            <a:off x="3863975" y="2060575"/>
            <a:ext cx="194468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chemeClr val="accent2"/>
                </a:solidFill>
              </a:rPr>
              <a:t>SF 162/min</a:t>
            </a:r>
          </a:p>
        </p:txBody>
      </p:sp>
      <p:sp>
        <p:nvSpPr>
          <p:cNvPr id="26635" name="Text Box 13"/>
          <p:cNvSpPr txBox="1">
            <a:spLocks noChangeArrowheads="1"/>
          </p:cNvSpPr>
          <p:nvPr/>
        </p:nvSpPr>
        <p:spPr bwMode="auto">
          <a:xfrm>
            <a:off x="6022976" y="3638550"/>
            <a:ext cx="601663" cy="45720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FF0000"/>
                </a:solidFill>
              </a:rPr>
              <a:t>AT</a:t>
            </a:r>
          </a:p>
        </p:txBody>
      </p:sp>
      <p:sp>
        <p:nvSpPr>
          <p:cNvPr id="26636" name="Line 14"/>
          <p:cNvSpPr>
            <a:spLocks noChangeShapeType="1"/>
          </p:cNvSpPr>
          <p:nvPr/>
        </p:nvSpPr>
        <p:spPr bwMode="auto">
          <a:xfrm>
            <a:off x="6311901" y="4581525"/>
            <a:ext cx="2232025" cy="0"/>
          </a:xfrm>
          <a:prstGeom prst="line">
            <a:avLst/>
          </a:prstGeom>
          <a:noFill/>
          <a:ln w="38100">
            <a:solidFill>
              <a:srgbClr val="CC00CC"/>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6637" name="Text Box 15"/>
          <p:cNvSpPr txBox="1">
            <a:spLocks noChangeArrowheads="1"/>
          </p:cNvSpPr>
          <p:nvPr/>
        </p:nvSpPr>
        <p:spPr bwMode="auto">
          <a:xfrm>
            <a:off x="6527800" y="5734050"/>
            <a:ext cx="3024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FF0000"/>
                </a:solidFill>
              </a:rPr>
              <a:t>Rychlost 13,5 km/h</a:t>
            </a:r>
          </a:p>
        </p:txBody>
      </p:sp>
    </p:spTree>
    <p:extLst>
      <p:ext uri="{BB962C8B-B14F-4D97-AF65-F5344CB8AC3E}">
        <p14:creationId xmlns:p14="http://schemas.microsoft.com/office/powerpoint/2010/main" val="4206206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6"/>
          <p:cNvSpPr txBox="1">
            <a:spLocks noChangeArrowheads="1"/>
          </p:cNvSpPr>
          <p:nvPr/>
        </p:nvSpPr>
        <p:spPr bwMode="auto">
          <a:xfrm>
            <a:off x="1237387" y="500833"/>
            <a:ext cx="971722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cs-CZ" altLang="cs-CZ" sz="2400" b="1" dirty="0">
                <a:solidFill>
                  <a:srgbClr val="002060"/>
                </a:solidFill>
              </a:rPr>
              <a:t>Laktátový práh lépe odpovídající zátěži v tréninku a závodě,</a:t>
            </a:r>
          </a:p>
          <a:p>
            <a:pPr algn="ctr" eaLnBrk="1" hangingPunct="1">
              <a:spcBef>
                <a:spcPts val="0"/>
              </a:spcBef>
              <a:buFontTx/>
              <a:buNone/>
            </a:pPr>
            <a:r>
              <a:rPr lang="cs-CZ" altLang="cs-CZ" sz="2000" b="1" dirty="0"/>
              <a:t>ale trvání testu je problematické</a:t>
            </a:r>
          </a:p>
        </p:txBody>
      </p:sp>
      <p:pic>
        <p:nvPicPr>
          <p:cNvPr id="1026" name="Picture 2" descr="Lactate Testing and the Lactate and Anaerobic Thresholds">
            <a:extLst>
              <a:ext uri="{FF2B5EF4-FFF2-40B4-BE49-F238E27FC236}">
                <a16:creationId xmlns:a16="http://schemas.microsoft.com/office/drawing/2014/main" id="{0A288217-6BCE-7D49-E49C-CCFAF2253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358" y="1324708"/>
            <a:ext cx="7825283" cy="534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980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0676" y="1603528"/>
            <a:ext cx="5928569" cy="4284512"/>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39" y="1569241"/>
            <a:ext cx="5702612" cy="4258604"/>
          </a:xfrm>
          <a:prstGeom prst="rect">
            <a:avLst/>
          </a:prstGeom>
        </p:spPr>
      </p:pic>
      <p:sp>
        <p:nvSpPr>
          <p:cNvPr id="6" name="Obdélník 5">
            <a:hlinkClick r:id="rId4"/>
          </p:cNvPr>
          <p:cNvSpPr/>
          <p:nvPr/>
        </p:nvSpPr>
        <p:spPr>
          <a:xfrm>
            <a:off x="4727536" y="6261599"/>
            <a:ext cx="3072829" cy="276999"/>
          </a:xfrm>
          <a:prstGeom prst="rect">
            <a:avLst/>
          </a:prstGeom>
        </p:spPr>
        <p:txBody>
          <a:bodyPr wrap="none">
            <a:spAutoFit/>
          </a:bodyPr>
          <a:lstStyle/>
          <a:p>
            <a:pPr algn="ctr"/>
            <a:r>
              <a:rPr lang="cs-CZ" sz="1200" dirty="0"/>
              <a:t>http://www.lactate.com/triathlon/trcons.htm</a:t>
            </a:r>
          </a:p>
        </p:txBody>
      </p:sp>
      <p:sp>
        <p:nvSpPr>
          <p:cNvPr id="7" name="TextovéPole 6">
            <a:extLst>
              <a:ext uri="{FF2B5EF4-FFF2-40B4-BE49-F238E27FC236}">
                <a16:creationId xmlns:a16="http://schemas.microsoft.com/office/drawing/2014/main" id="{3252DB92-0109-62A2-55E8-551A6633AEC3}"/>
              </a:ext>
            </a:extLst>
          </p:cNvPr>
          <p:cNvSpPr txBox="1"/>
          <p:nvPr/>
        </p:nvSpPr>
        <p:spPr>
          <a:xfrm>
            <a:off x="2164943" y="614656"/>
            <a:ext cx="7526215" cy="830997"/>
          </a:xfrm>
          <a:prstGeom prst="rect">
            <a:avLst/>
          </a:prstGeom>
          <a:noFill/>
        </p:spPr>
        <p:txBody>
          <a:bodyPr wrap="square" rtlCol="0">
            <a:spAutoFit/>
          </a:bodyPr>
          <a:lstStyle/>
          <a:p>
            <a:pPr algn="ctr"/>
            <a:r>
              <a:rPr lang="cs-CZ" sz="2400" b="1" dirty="0">
                <a:solidFill>
                  <a:srgbClr val="C00000"/>
                </a:solidFill>
              </a:rPr>
              <a:t>Problémy s různou metodikou stanovení prahu</a:t>
            </a:r>
          </a:p>
          <a:p>
            <a:pPr algn="ctr"/>
            <a:r>
              <a:rPr lang="cs-CZ" sz="2400" dirty="0"/>
              <a:t>(způsob zatížení v testu)</a:t>
            </a:r>
          </a:p>
        </p:txBody>
      </p:sp>
    </p:spTree>
    <p:extLst>
      <p:ext uri="{BB962C8B-B14F-4D97-AF65-F5344CB8AC3E}">
        <p14:creationId xmlns:p14="http://schemas.microsoft.com/office/powerpoint/2010/main" val="41035429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948" y="1217846"/>
            <a:ext cx="7659673" cy="5263897"/>
          </a:xfrm>
          <a:prstGeom prst="rect">
            <a:avLst/>
          </a:prstGeom>
        </p:spPr>
      </p:pic>
      <p:sp>
        <p:nvSpPr>
          <p:cNvPr id="4" name="TextovéPole 3"/>
          <p:cNvSpPr txBox="1"/>
          <p:nvPr/>
        </p:nvSpPr>
        <p:spPr>
          <a:xfrm>
            <a:off x="447150" y="155421"/>
            <a:ext cx="11236740" cy="1077218"/>
          </a:xfrm>
          <a:prstGeom prst="rect">
            <a:avLst/>
          </a:prstGeom>
          <a:noFill/>
        </p:spPr>
        <p:txBody>
          <a:bodyPr wrap="square" rtlCol="0">
            <a:spAutoFit/>
          </a:bodyPr>
          <a:lstStyle/>
          <a:p>
            <a:pPr algn="ctr"/>
            <a:r>
              <a:rPr lang="cs-CZ" sz="2800" b="1" dirty="0"/>
              <a:t>Glykémie v klidu, při a po 30 min cvičení</a:t>
            </a:r>
          </a:p>
          <a:p>
            <a:pPr algn="ctr"/>
            <a:r>
              <a:rPr lang="cs-CZ" sz="2400" dirty="0"/>
              <a:t>(</a:t>
            </a:r>
            <a:r>
              <a:rPr lang="cs-CZ" sz="2400" dirty="0" err="1"/>
              <a:t>cykloergometr</a:t>
            </a:r>
            <a:r>
              <a:rPr lang="cs-CZ" sz="2400" dirty="0"/>
              <a:t>, 70%VO2peak)</a:t>
            </a:r>
          </a:p>
          <a:p>
            <a:pPr algn="ctr"/>
            <a:r>
              <a:rPr lang="cs-CZ" sz="1200" dirty="0"/>
              <a:t>Christ–</a:t>
            </a:r>
            <a:r>
              <a:rPr lang="cs-CZ" sz="1200" dirty="0" err="1"/>
              <a:t>Roberts</a:t>
            </a:r>
            <a:r>
              <a:rPr lang="cs-CZ" sz="1200" dirty="0"/>
              <a:t> et al., 2003 </a:t>
            </a:r>
          </a:p>
        </p:txBody>
      </p:sp>
      <p:sp>
        <p:nvSpPr>
          <p:cNvPr id="6" name="Rovnoramenný trojúhelník 5">
            <a:extLst>
              <a:ext uri="{FF2B5EF4-FFF2-40B4-BE49-F238E27FC236}">
                <a16:creationId xmlns:a16="http://schemas.microsoft.com/office/drawing/2014/main" id="{2FF1053C-EE24-5DDC-71A2-C66DBC8A3E5F}"/>
              </a:ext>
            </a:extLst>
          </p:cNvPr>
          <p:cNvSpPr/>
          <p:nvPr/>
        </p:nvSpPr>
        <p:spPr>
          <a:xfrm>
            <a:off x="9011695" y="2346070"/>
            <a:ext cx="319406" cy="327378"/>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Rovnoramenný trojúhelník 6">
            <a:extLst>
              <a:ext uri="{FF2B5EF4-FFF2-40B4-BE49-F238E27FC236}">
                <a16:creationId xmlns:a16="http://schemas.microsoft.com/office/drawing/2014/main" id="{DE54D047-0742-B6DE-03CB-8E9D39472DB8}"/>
              </a:ext>
            </a:extLst>
          </p:cNvPr>
          <p:cNvSpPr/>
          <p:nvPr/>
        </p:nvSpPr>
        <p:spPr>
          <a:xfrm>
            <a:off x="9011695" y="2771968"/>
            <a:ext cx="346730" cy="282223"/>
          </a:xfrm>
          <a:prstGeom prst="triangl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sp>
        <p:nvSpPr>
          <p:cNvPr id="8" name="Obdélník 7">
            <a:extLst>
              <a:ext uri="{FF2B5EF4-FFF2-40B4-BE49-F238E27FC236}">
                <a16:creationId xmlns:a16="http://schemas.microsoft.com/office/drawing/2014/main" id="{09E21138-29E0-48B6-C9E1-F636EAE8E80F}"/>
              </a:ext>
            </a:extLst>
          </p:cNvPr>
          <p:cNvSpPr/>
          <p:nvPr/>
        </p:nvSpPr>
        <p:spPr>
          <a:xfrm>
            <a:off x="9015596" y="3358152"/>
            <a:ext cx="339353" cy="35199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78C7E0C2-271B-9563-6B2F-F901AF19124B}"/>
              </a:ext>
            </a:extLst>
          </p:cNvPr>
          <p:cNvSpPr/>
          <p:nvPr/>
        </p:nvSpPr>
        <p:spPr>
          <a:xfrm>
            <a:off x="9025676" y="3820686"/>
            <a:ext cx="328680" cy="325093"/>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a:extLst>
              <a:ext uri="{FF2B5EF4-FFF2-40B4-BE49-F238E27FC236}">
                <a16:creationId xmlns:a16="http://schemas.microsoft.com/office/drawing/2014/main" id="{406D2EF9-5D0E-4293-552E-45448F8A349B}"/>
              </a:ext>
            </a:extLst>
          </p:cNvPr>
          <p:cNvSpPr txBox="1"/>
          <p:nvPr/>
        </p:nvSpPr>
        <p:spPr>
          <a:xfrm>
            <a:off x="9425558" y="1903188"/>
            <a:ext cx="2540664" cy="2308324"/>
          </a:xfrm>
          <a:prstGeom prst="rect">
            <a:avLst/>
          </a:prstGeom>
          <a:noFill/>
        </p:spPr>
        <p:txBody>
          <a:bodyPr wrap="square" rtlCol="0">
            <a:spAutoFit/>
          </a:bodyPr>
          <a:lstStyle/>
          <a:p>
            <a:r>
              <a:rPr lang="cs-CZ" sz="2400" u="sng" dirty="0"/>
              <a:t>DIABETICI:</a:t>
            </a:r>
          </a:p>
          <a:p>
            <a:r>
              <a:rPr lang="cs-CZ" sz="2400" dirty="0"/>
              <a:t>- Insulin</a:t>
            </a:r>
          </a:p>
          <a:p>
            <a:r>
              <a:rPr lang="cs-CZ" sz="2400" dirty="0"/>
              <a:t>- Insulin + CVIČ.</a:t>
            </a:r>
          </a:p>
          <a:p>
            <a:r>
              <a:rPr lang="cs-CZ" sz="2400" u="sng" dirty="0"/>
              <a:t>ZDRAVÍ:</a:t>
            </a:r>
          </a:p>
          <a:p>
            <a:r>
              <a:rPr lang="cs-CZ" sz="2400" dirty="0"/>
              <a:t>- Insulin</a:t>
            </a:r>
          </a:p>
          <a:p>
            <a:r>
              <a:rPr lang="cs-CZ" sz="2400" dirty="0"/>
              <a:t>- Insulin + CVIČ.</a:t>
            </a:r>
          </a:p>
        </p:txBody>
      </p:sp>
    </p:spTree>
    <p:extLst>
      <p:ext uri="{BB962C8B-B14F-4D97-AF65-F5344CB8AC3E}">
        <p14:creationId xmlns:p14="http://schemas.microsoft.com/office/powerpoint/2010/main" val="2431810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Obrázek 2"/>
          <p:cNvPicPr>
            <a:picLocks noChangeAspect="1"/>
          </p:cNvPicPr>
          <p:nvPr/>
        </p:nvPicPr>
        <p:blipFill rotWithShape="1">
          <a:blip r:embed="rId2"/>
          <a:srcRect t="4927"/>
          <a:stretch/>
        </p:blipFill>
        <p:spPr bwMode="auto">
          <a:xfrm>
            <a:off x="5642256" y="217080"/>
            <a:ext cx="6423338" cy="6505602"/>
          </a:xfrm>
          <a:prstGeom prst="rect">
            <a:avLst/>
          </a:prstGeom>
          <a:noFill/>
          <a:ln w="9525">
            <a:solidFill>
              <a:schemeClr val="accent5"/>
            </a:solidFill>
            <a:miter lim="800000"/>
            <a:headEnd/>
            <a:tailEnd/>
          </a:ln>
          <a:extLst>
            <a:ext uri="{909E8E84-426E-40DD-AFC4-6F175D3DCCD1}">
              <a14:hiddenFill xmlns:a14="http://schemas.microsoft.com/office/drawing/2010/main">
                <a:solidFill>
                  <a:srgbClr val="FFFFFF"/>
                </a:solidFill>
              </a14:hiddenFill>
            </a:ext>
          </a:extLst>
        </p:spPr>
      </p:pic>
      <p:sp>
        <p:nvSpPr>
          <p:cNvPr id="26627" name="TextovéPole 3"/>
          <p:cNvSpPr txBox="1">
            <a:spLocks noChangeArrowheads="1"/>
          </p:cNvSpPr>
          <p:nvPr/>
        </p:nvSpPr>
        <p:spPr bwMode="auto">
          <a:xfrm>
            <a:off x="275207" y="217080"/>
            <a:ext cx="5198999" cy="2492990"/>
          </a:xfrm>
          <a:prstGeom prst="rect">
            <a:avLst/>
          </a:prstGeom>
          <a:solidFill>
            <a:schemeClr val="accent5">
              <a:lumMod val="20000"/>
              <a:lumOff val="80000"/>
            </a:schemeClr>
          </a:solidFill>
          <a:ln>
            <a:solidFill>
              <a:schemeClr val="accent1"/>
            </a:solid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cs-CZ" altLang="cs-CZ" sz="2400" dirty="0">
                <a:solidFill>
                  <a:srgbClr val="0033CC"/>
                </a:solidFill>
              </a:rPr>
              <a:t>MONITORING GLYKÉMIE </a:t>
            </a:r>
            <a:r>
              <a:rPr lang="cs-CZ" altLang="cs-CZ" sz="2400" cap="all" dirty="0" err="1">
                <a:solidFill>
                  <a:srgbClr val="0033CC"/>
                </a:solidFill>
              </a:rPr>
              <a:t>DIABETIKů</a:t>
            </a:r>
            <a:endParaRPr lang="cs-CZ" altLang="cs-CZ" sz="2400" cap="all" dirty="0">
              <a:solidFill>
                <a:srgbClr val="0033CC"/>
              </a:solidFill>
            </a:endParaRPr>
          </a:p>
          <a:p>
            <a:pPr algn="ctr">
              <a:defRPr/>
            </a:pPr>
            <a:endParaRPr lang="cs-CZ" altLang="cs-CZ" b="1" dirty="0">
              <a:solidFill>
                <a:srgbClr val="CC00FF"/>
              </a:solidFill>
            </a:endParaRPr>
          </a:p>
          <a:p>
            <a:pPr algn="ctr">
              <a:defRPr/>
            </a:pPr>
            <a:r>
              <a:rPr lang="cs-CZ" altLang="cs-CZ" b="1" dirty="0">
                <a:solidFill>
                  <a:srgbClr val="C00000"/>
                </a:solidFill>
              </a:rPr>
              <a:t>Sálová kopaná (2,5h) ve 14:00</a:t>
            </a:r>
          </a:p>
          <a:p>
            <a:pPr algn="ctr">
              <a:defRPr/>
            </a:pPr>
            <a:r>
              <a:rPr lang="cs-CZ" altLang="cs-CZ" dirty="0">
                <a:solidFill>
                  <a:srgbClr val="0000FF"/>
                </a:solidFill>
              </a:rPr>
              <a:t>A(trénovaný)</a:t>
            </a:r>
            <a:r>
              <a:rPr lang="cs-CZ" altLang="cs-CZ" dirty="0"/>
              <a:t>; </a:t>
            </a:r>
            <a:r>
              <a:rPr lang="cs-CZ" altLang="cs-CZ" dirty="0">
                <a:solidFill>
                  <a:srgbClr val="FF0000"/>
                </a:solidFill>
              </a:rPr>
              <a:t>B(netrénovaný)</a:t>
            </a:r>
          </a:p>
          <a:p>
            <a:pPr algn="ctr">
              <a:defRPr/>
            </a:pPr>
            <a:r>
              <a:rPr lang="cs-CZ" altLang="cs-CZ" dirty="0"/>
              <a:t>Snížení dávky </a:t>
            </a:r>
            <a:r>
              <a:rPr lang="cs-CZ" altLang="cs-CZ" dirty="0" err="1"/>
              <a:t>Inz</a:t>
            </a:r>
            <a:r>
              <a:rPr lang="cs-CZ" altLang="cs-CZ" dirty="0"/>
              <a:t> před obědem: </a:t>
            </a:r>
            <a:r>
              <a:rPr lang="cs-CZ" altLang="cs-CZ" dirty="0">
                <a:solidFill>
                  <a:srgbClr val="0000FF"/>
                </a:solidFill>
              </a:rPr>
              <a:t>10</a:t>
            </a:r>
            <a:r>
              <a:rPr lang="cs-CZ" dirty="0">
                <a:solidFill>
                  <a:srgbClr val="0000FF"/>
                </a:solidFill>
              </a:rPr>
              <a:t>→8</a:t>
            </a:r>
            <a:r>
              <a:rPr lang="cs-CZ" altLang="cs-CZ" dirty="0"/>
              <a:t>; </a:t>
            </a:r>
            <a:r>
              <a:rPr lang="cs-CZ" altLang="cs-CZ" dirty="0">
                <a:solidFill>
                  <a:srgbClr val="FF0000"/>
                </a:solidFill>
              </a:rPr>
              <a:t>14</a:t>
            </a:r>
            <a:r>
              <a:rPr lang="cs-CZ" dirty="0">
                <a:solidFill>
                  <a:srgbClr val="FF0000"/>
                </a:solidFill>
              </a:rPr>
              <a:t>→</a:t>
            </a:r>
            <a:r>
              <a:rPr lang="cs-CZ" altLang="cs-CZ" dirty="0">
                <a:solidFill>
                  <a:srgbClr val="FF0000"/>
                </a:solidFill>
              </a:rPr>
              <a:t>10</a:t>
            </a:r>
            <a:r>
              <a:rPr lang="cs-CZ" altLang="cs-CZ" dirty="0"/>
              <a:t> j. </a:t>
            </a:r>
          </a:p>
          <a:p>
            <a:pPr algn="ctr">
              <a:defRPr/>
            </a:pPr>
            <a:r>
              <a:rPr lang="cs-CZ" altLang="cs-CZ" dirty="0"/>
              <a:t>RPE: </a:t>
            </a:r>
            <a:r>
              <a:rPr lang="cs-CZ" altLang="cs-CZ" dirty="0">
                <a:solidFill>
                  <a:srgbClr val="0000FF"/>
                </a:solidFill>
              </a:rPr>
              <a:t>16</a:t>
            </a:r>
            <a:r>
              <a:rPr lang="cs-CZ" altLang="cs-CZ" dirty="0"/>
              <a:t>; </a:t>
            </a:r>
            <a:r>
              <a:rPr lang="cs-CZ" altLang="cs-CZ" dirty="0">
                <a:solidFill>
                  <a:srgbClr val="FF0000"/>
                </a:solidFill>
              </a:rPr>
              <a:t>18,5</a:t>
            </a:r>
          </a:p>
          <a:p>
            <a:pPr algn="ctr">
              <a:defRPr/>
            </a:pPr>
            <a:r>
              <a:rPr lang="cs-CZ" altLang="cs-CZ" dirty="0"/>
              <a:t>Tekutiny (l): </a:t>
            </a:r>
            <a:r>
              <a:rPr lang="cs-CZ" altLang="cs-CZ" dirty="0">
                <a:solidFill>
                  <a:srgbClr val="0000FF"/>
                </a:solidFill>
              </a:rPr>
              <a:t>2,5</a:t>
            </a:r>
            <a:r>
              <a:rPr lang="cs-CZ" altLang="cs-CZ" dirty="0"/>
              <a:t>;</a:t>
            </a:r>
            <a:r>
              <a:rPr lang="cs-CZ" altLang="cs-CZ" dirty="0">
                <a:solidFill>
                  <a:srgbClr val="FF0000"/>
                </a:solidFill>
              </a:rPr>
              <a:t> 2,7</a:t>
            </a:r>
          </a:p>
        </p:txBody>
      </p:sp>
      <p:sp>
        <p:nvSpPr>
          <p:cNvPr id="5" name="Obdélník 4"/>
          <p:cNvSpPr/>
          <p:nvPr/>
        </p:nvSpPr>
        <p:spPr>
          <a:xfrm>
            <a:off x="6575425" y="2967039"/>
            <a:ext cx="3168650" cy="2093912"/>
          </a:xfrm>
          <a:prstGeom prst="rect">
            <a:avLst/>
          </a:prstGeom>
          <a:solidFill>
            <a:srgbClr val="0000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7" name="Obdélník 6"/>
          <p:cNvSpPr/>
          <p:nvPr/>
        </p:nvSpPr>
        <p:spPr>
          <a:xfrm>
            <a:off x="6575425" y="2511426"/>
            <a:ext cx="1882775" cy="2549525"/>
          </a:xfrm>
          <a:prstGeom prst="rect">
            <a:avLst/>
          </a:prstGeom>
          <a:solidFill>
            <a:srgbClr val="FF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srgbClr val="FF0000"/>
              </a:solidFill>
            </a:endParaRPr>
          </a:p>
        </p:txBody>
      </p:sp>
      <p:sp>
        <p:nvSpPr>
          <p:cNvPr id="8" name="Bublinový popisek se šipkou nahoru 7"/>
          <p:cNvSpPr/>
          <p:nvPr/>
        </p:nvSpPr>
        <p:spPr>
          <a:xfrm>
            <a:off x="8021511" y="4013995"/>
            <a:ext cx="1223962" cy="647700"/>
          </a:xfrm>
          <a:prstGeom prst="upArrowCallou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400" dirty="0">
                <a:solidFill>
                  <a:srgbClr val="FF0000"/>
                </a:solidFill>
              </a:rPr>
              <a:t>SLADKÁ</a:t>
            </a:r>
          </a:p>
          <a:p>
            <a:pPr algn="ctr">
              <a:defRPr/>
            </a:pPr>
            <a:r>
              <a:rPr lang="cs-CZ" sz="1400" dirty="0" err="1">
                <a:solidFill>
                  <a:srgbClr val="FF0000"/>
                </a:solidFill>
              </a:rPr>
              <a:t>limo+tyčinka</a:t>
            </a:r>
            <a:endParaRPr lang="cs-CZ" sz="1400" dirty="0">
              <a:solidFill>
                <a:srgbClr val="FF0000"/>
              </a:solidFill>
            </a:endParaRPr>
          </a:p>
        </p:txBody>
      </p:sp>
      <p:graphicFrame>
        <p:nvGraphicFramePr>
          <p:cNvPr id="9" name="Tabulka 8"/>
          <p:cNvGraphicFramePr>
            <a:graphicFrameLocks noGrp="1"/>
          </p:cNvGraphicFramePr>
          <p:nvPr/>
        </p:nvGraphicFramePr>
        <p:xfrm>
          <a:off x="852165" y="2737227"/>
          <a:ext cx="4067048" cy="3661880"/>
        </p:xfrm>
        <a:graphic>
          <a:graphicData uri="http://schemas.openxmlformats.org/drawingml/2006/table">
            <a:tbl>
              <a:tblPr firstRow="1" bandRow="1">
                <a:tableStyleId>{5C22544A-7EE6-4342-B048-85BDC9FD1C3A}</a:tableStyleId>
              </a:tblPr>
              <a:tblGrid>
                <a:gridCol w="1558060">
                  <a:extLst>
                    <a:ext uri="{9D8B030D-6E8A-4147-A177-3AD203B41FA5}">
                      <a16:colId xmlns:a16="http://schemas.microsoft.com/office/drawing/2014/main" val="20000"/>
                    </a:ext>
                  </a:extLst>
                </a:gridCol>
                <a:gridCol w="1288711">
                  <a:extLst>
                    <a:ext uri="{9D8B030D-6E8A-4147-A177-3AD203B41FA5}">
                      <a16:colId xmlns:a16="http://schemas.microsoft.com/office/drawing/2014/main" val="20001"/>
                    </a:ext>
                  </a:extLst>
                </a:gridCol>
                <a:gridCol w="1220277">
                  <a:extLst>
                    <a:ext uri="{9D8B030D-6E8A-4147-A177-3AD203B41FA5}">
                      <a16:colId xmlns:a16="http://schemas.microsoft.com/office/drawing/2014/main" val="20002"/>
                    </a:ext>
                  </a:extLst>
                </a:gridCol>
              </a:tblGrid>
              <a:tr h="585508">
                <a:tc>
                  <a:txBody>
                    <a:bodyPr/>
                    <a:lstStyle/>
                    <a:p>
                      <a:endParaRPr lang="cs-CZ" sz="1800" dirty="0"/>
                    </a:p>
                  </a:txBody>
                  <a:tcPr marL="91404" marR="91404" marT="45717" marB="45717"/>
                </a:tc>
                <a:tc>
                  <a:txBody>
                    <a:bodyPr/>
                    <a:lstStyle/>
                    <a:p>
                      <a:pPr algn="ctr"/>
                      <a:r>
                        <a:rPr lang="cs-CZ" sz="1800" dirty="0">
                          <a:solidFill>
                            <a:srgbClr val="0000FF"/>
                          </a:solidFill>
                        </a:rPr>
                        <a:t>A</a:t>
                      </a:r>
                    </a:p>
                    <a:p>
                      <a:pPr algn="ctr"/>
                      <a:r>
                        <a:rPr lang="cs-CZ" sz="1800" dirty="0">
                          <a:solidFill>
                            <a:srgbClr val="0000FF"/>
                          </a:solidFill>
                        </a:rPr>
                        <a:t>trén.</a:t>
                      </a:r>
                    </a:p>
                  </a:txBody>
                  <a:tcPr marL="91404" marR="91404" marT="45717" marB="45717"/>
                </a:tc>
                <a:tc>
                  <a:txBody>
                    <a:bodyPr/>
                    <a:lstStyle/>
                    <a:p>
                      <a:pPr algn="ctr"/>
                      <a:r>
                        <a:rPr lang="cs-CZ" sz="1800" dirty="0">
                          <a:solidFill>
                            <a:srgbClr val="FF0000"/>
                          </a:solidFill>
                        </a:rPr>
                        <a:t>B</a:t>
                      </a:r>
                    </a:p>
                    <a:p>
                      <a:pPr algn="ctr"/>
                      <a:r>
                        <a:rPr lang="cs-CZ" sz="1800" dirty="0" err="1">
                          <a:solidFill>
                            <a:srgbClr val="FF0000"/>
                          </a:solidFill>
                        </a:rPr>
                        <a:t>netrén</a:t>
                      </a:r>
                      <a:r>
                        <a:rPr lang="cs-CZ" sz="1800" dirty="0">
                          <a:solidFill>
                            <a:srgbClr val="FF0000"/>
                          </a:solidFill>
                        </a:rPr>
                        <a:t>.</a:t>
                      </a:r>
                    </a:p>
                  </a:txBody>
                  <a:tcPr marL="91404" marR="91404" marT="45717" marB="45717"/>
                </a:tc>
                <a:extLst>
                  <a:ext uri="{0D108BD9-81ED-4DB2-BD59-A6C34878D82A}">
                    <a16:rowId xmlns:a16="http://schemas.microsoft.com/office/drawing/2014/main" val="10000"/>
                  </a:ext>
                </a:extLst>
              </a:tr>
              <a:tr h="374891">
                <a:tc>
                  <a:txBody>
                    <a:bodyPr/>
                    <a:lstStyle/>
                    <a:p>
                      <a:r>
                        <a:rPr lang="cs-CZ" sz="1800" dirty="0"/>
                        <a:t>Věk (r)</a:t>
                      </a:r>
                    </a:p>
                  </a:txBody>
                  <a:tcPr marL="91404" marR="91404" marT="45717" marB="45717"/>
                </a:tc>
                <a:tc>
                  <a:txBody>
                    <a:bodyPr/>
                    <a:lstStyle/>
                    <a:p>
                      <a:pPr algn="ctr"/>
                      <a:r>
                        <a:rPr lang="cs-CZ" sz="1800" dirty="0">
                          <a:solidFill>
                            <a:srgbClr val="0000FF"/>
                          </a:solidFill>
                        </a:rPr>
                        <a:t>24</a:t>
                      </a:r>
                    </a:p>
                  </a:txBody>
                  <a:tcPr marL="91404" marR="91404" marT="45717" marB="45717"/>
                </a:tc>
                <a:tc>
                  <a:txBody>
                    <a:bodyPr/>
                    <a:lstStyle/>
                    <a:p>
                      <a:pPr algn="ctr"/>
                      <a:r>
                        <a:rPr lang="cs-CZ" sz="1800" dirty="0">
                          <a:solidFill>
                            <a:srgbClr val="FF0000"/>
                          </a:solidFill>
                        </a:rPr>
                        <a:t>23</a:t>
                      </a:r>
                    </a:p>
                  </a:txBody>
                  <a:tcPr marL="91404" marR="91404" marT="45717" marB="45717"/>
                </a:tc>
                <a:extLst>
                  <a:ext uri="{0D108BD9-81ED-4DB2-BD59-A6C34878D82A}">
                    <a16:rowId xmlns:a16="http://schemas.microsoft.com/office/drawing/2014/main" val="10001"/>
                  </a:ext>
                </a:extLst>
              </a:tr>
              <a:tr h="434117">
                <a:tc>
                  <a:txBody>
                    <a:bodyPr/>
                    <a:lstStyle/>
                    <a:p>
                      <a:r>
                        <a:rPr lang="cs-CZ" sz="1800" dirty="0"/>
                        <a:t>Hmot. (kg)</a:t>
                      </a:r>
                    </a:p>
                  </a:txBody>
                  <a:tcPr marL="91404" marR="91404" marT="45717" marB="45717"/>
                </a:tc>
                <a:tc>
                  <a:txBody>
                    <a:bodyPr/>
                    <a:lstStyle/>
                    <a:p>
                      <a:pPr algn="ctr"/>
                      <a:r>
                        <a:rPr lang="cs-CZ" sz="1800" dirty="0">
                          <a:solidFill>
                            <a:srgbClr val="0000FF"/>
                          </a:solidFill>
                        </a:rPr>
                        <a:t>77</a:t>
                      </a:r>
                    </a:p>
                  </a:txBody>
                  <a:tcPr marL="91404" marR="91404" marT="45717" marB="45717"/>
                </a:tc>
                <a:tc>
                  <a:txBody>
                    <a:bodyPr/>
                    <a:lstStyle/>
                    <a:p>
                      <a:pPr algn="ctr"/>
                      <a:r>
                        <a:rPr lang="cs-CZ" sz="1800" dirty="0">
                          <a:solidFill>
                            <a:srgbClr val="FF0000"/>
                          </a:solidFill>
                        </a:rPr>
                        <a:t>85</a:t>
                      </a:r>
                    </a:p>
                  </a:txBody>
                  <a:tcPr marL="91404" marR="91404" marT="45717" marB="45717"/>
                </a:tc>
                <a:extLst>
                  <a:ext uri="{0D108BD9-81ED-4DB2-BD59-A6C34878D82A}">
                    <a16:rowId xmlns:a16="http://schemas.microsoft.com/office/drawing/2014/main" val="10002"/>
                  </a:ext>
                </a:extLst>
              </a:tr>
              <a:tr h="374891">
                <a:tc>
                  <a:txBody>
                    <a:bodyPr/>
                    <a:lstStyle/>
                    <a:p>
                      <a:r>
                        <a:rPr lang="cs-CZ" sz="1800" dirty="0"/>
                        <a:t>Výška (cm)</a:t>
                      </a:r>
                    </a:p>
                  </a:txBody>
                  <a:tcPr marL="91404" marR="91404" marT="45717" marB="45717"/>
                </a:tc>
                <a:tc>
                  <a:txBody>
                    <a:bodyPr/>
                    <a:lstStyle/>
                    <a:p>
                      <a:pPr algn="ctr"/>
                      <a:r>
                        <a:rPr lang="cs-CZ" sz="1800" dirty="0">
                          <a:solidFill>
                            <a:srgbClr val="0000FF"/>
                          </a:solidFill>
                        </a:rPr>
                        <a:t>170</a:t>
                      </a:r>
                    </a:p>
                  </a:txBody>
                  <a:tcPr marL="91404" marR="91404" marT="45717" marB="45717"/>
                </a:tc>
                <a:tc>
                  <a:txBody>
                    <a:bodyPr/>
                    <a:lstStyle/>
                    <a:p>
                      <a:pPr algn="ctr"/>
                      <a:r>
                        <a:rPr lang="cs-CZ" sz="1800" dirty="0">
                          <a:solidFill>
                            <a:srgbClr val="FF0000"/>
                          </a:solidFill>
                        </a:rPr>
                        <a:t>176</a:t>
                      </a:r>
                    </a:p>
                  </a:txBody>
                  <a:tcPr marL="91404" marR="91404" marT="45717" marB="45717"/>
                </a:tc>
                <a:extLst>
                  <a:ext uri="{0D108BD9-81ED-4DB2-BD59-A6C34878D82A}">
                    <a16:rowId xmlns:a16="http://schemas.microsoft.com/office/drawing/2014/main" val="10003"/>
                  </a:ext>
                </a:extLst>
              </a:tr>
              <a:tr h="353148">
                <a:tc>
                  <a:txBody>
                    <a:bodyPr/>
                    <a:lstStyle/>
                    <a:p>
                      <a:r>
                        <a:rPr lang="cs-CZ" sz="1800" dirty="0"/>
                        <a:t>BMI (kg.m</a:t>
                      </a:r>
                      <a:r>
                        <a:rPr lang="cs-CZ" sz="1800" baseline="30000" dirty="0"/>
                        <a:t>-2</a:t>
                      </a:r>
                      <a:r>
                        <a:rPr lang="cs-CZ" sz="1800" dirty="0"/>
                        <a:t>)</a:t>
                      </a:r>
                    </a:p>
                  </a:txBody>
                  <a:tcPr marL="91404" marR="91404" marT="45717" marB="45717"/>
                </a:tc>
                <a:tc>
                  <a:txBody>
                    <a:bodyPr/>
                    <a:lstStyle/>
                    <a:p>
                      <a:pPr algn="ctr"/>
                      <a:r>
                        <a:rPr lang="cs-CZ" sz="1800" dirty="0">
                          <a:solidFill>
                            <a:srgbClr val="0000FF"/>
                          </a:solidFill>
                        </a:rPr>
                        <a:t>26,6</a:t>
                      </a:r>
                    </a:p>
                  </a:txBody>
                  <a:tcPr marL="91404" marR="91404" marT="45717" marB="45717"/>
                </a:tc>
                <a:tc>
                  <a:txBody>
                    <a:bodyPr/>
                    <a:lstStyle/>
                    <a:p>
                      <a:pPr algn="ctr"/>
                      <a:r>
                        <a:rPr lang="cs-CZ" sz="1800" dirty="0">
                          <a:solidFill>
                            <a:srgbClr val="FF0000"/>
                          </a:solidFill>
                        </a:rPr>
                        <a:t>27,4</a:t>
                      </a:r>
                    </a:p>
                  </a:txBody>
                  <a:tcPr marL="91404" marR="91404" marT="45717" marB="45717"/>
                </a:tc>
                <a:extLst>
                  <a:ext uri="{0D108BD9-81ED-4DB2-BD59-A6C34878D82A}">
                    <a16:rowId xmlns:a16="http://schemas.microsoft.com/office/drawing/2014/main" val="10004"/>
                  </a:ext>
                </a:extLst>
              </a:tr>
              <a:tr h="353148">
                <a:tc>
                  <a:txBody>
                    <a:bodyPr/>
                    <a:lstStyle/>
                    <a:p>
                      <a:r>
                        <a:rPr lang="cs-CZ" sz="1800" dirty="0"/>
                        <a:t>Trvání DM (r)</a:t>
                      </a:r>
                    </a:p>
                  </a:txBody>
                  <a:tcPr marL="91404" marR="91404" marT="45717" marB="45717"/>
                </a:tc>
                <a:tc>
                  <a:txBody>
                    <a:bodyPr/>
                    <a:lstStyle/>
                    <a:p>
                      <a:pPr algn="ctr"/>
                      <a:r>
                        <a:rPr lang="cs-CZ" sz="1800" dirty="0">
                          <a:solidFill>
                            <a:srgbClr val="0000FF"/>
                          </a:solidFill>
                        </a:rPr>
                        <a:t>7</a:t>
                      </a:r>
                    </a:p>
                  </a:txBody>
                  <a:tcPr marL="91404" marR="91404" marT="45717" marB="45717"/>
                </a:tc>
                <a:tc>
                  <a:txBody>
                    <a:bodyPr/>
                    <a:lstStyle/>
                    <a:p>
                      <a:pPr algn="ctr"/>
                      <a:r>
                        <a:rPr lang="cs-CZ" sz="1800" dirty="0">
                          <a:solidFill>
                            <a:srgbClr val="FF0000"/>
                          </a:solidFill>
                        </a:rPr>
                        <a:t>9</a:t>
                      </a:r>
                    </a:p>
                  </a:txBody>
                  <a:tcPr marL="91404" marR="91404" marT="45717" marB="45717"/>
                </a:tc>
                <a:extLst>
                  <a:ext uri="{0D108BD9-81ED-4DB2-BD59-A6C34878D82A}">
                    <a16:rowId xmlns:a16="http://schemas.microsoft.com/office/drawing/2014/main" val="10005"/>
                  </a:ext>
                </a:extLst>
              </a:tr>
              <a:tr h="374891">
                <a:tc>
                  <a:txBody>
                    <a:bodyPr/>
                    <a:lstStyle/>
                    <a:p>
                      <a:r>
                        <a:rPr lang="cs-CZ" sz="1800" dirty="0"/>
                        <a:t>HbA</a:t>
                      </a:r>
                      <a:r>
                        <a:rPr lang="cs-CZ" sz="1800" baseline="-25000" dirty="0"/>
                        <a:t>1C</a:t>
                      </a:r>
                      <a:r>
                        <a:rPr lang="cs-CZ" sz="1800" dirty="0"/>
                        <a:t> (%)</a:t>
                      </a:r>
                    </a:p>
                  </a:txBody>
                  <a:tcPr marL="91404" marR="91404" marT="45717" marB="45717"/>
                </a:tc>
                <a:tc>
                  <a:txBody>
                    <a:bodyPr/>
                    <a:lstStyle/>
                    <a:p>
                      <a:pPr algn="ctr"/>
                      <a:r>
                        <a:rPr lang="cs-CZ" sz="1800" dirty="0">
                          <a:solidFill>
                            <a:srgbClr val="0000FF"/>
                          </a:solidFill>
                        </a:rPr>
                        <a:t>6,8</a:t>
                      </a:r>
                    </a:p>
                  </a:txBody>
                  <a:tcPr marL="91404" marR="91404" marT="45717" marB="45717"/>
                </a:tc>
                <a:tc>
                  <a:txBody>
                    <a:bodyPr/>
                    <a:lstStyle/>
                    <a:p>
                      <a:pPr algn="ctr"/>
                      <a:r>
                        <a:rPr lang="cs-CZ" sz="1800" dirty="0">
                          <a:solidFill>
                            <a:srgbClr val="FF0000"/>
                          </a:solidFill>
                        </a:rPr>
                        <a:t>11,8</a:t>
                      </a:r>
                    </a:p>
                  </a:txBody>
                  <a:tcPr marL="91404" marR="91404" marT="45717" marB="45717"/>
                </a:tc>
                <a:extLst>
                  <a:ext uri="{0D108BD9-81ED-4DB2-BD59-A6C34878D82A}">
                    <a16:rowId xmlns:a16="http://schemas.microsoft.com/office/drawing/2014/main" val="10006"/>
                  </a:ext>
                </a:extLst>
              </a:tr>
              <a:tr h="3531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t>DDI (j)</a:t>
                      </a:r>
                    </a:p>
                  </a:txBody>
                  <a:tcPr marL="91404" marR="91404" marT="45717" marB="45717"/>
                </a:tc>
                <a:tc>
                  <a:txBody>
                    <a:bodyPr/>
                    <a:lstStyle/>
                    <a:p>
                      <a:pPr algn="ctr"/>
                      <a:r>
                        <a:rPr lang="cs-CZ" sz="1800" dirty="0">
                          <a:solidFill>
                            <a:srgbClr val="0000FF"/>
                          </a:solidFill>
                        </a:rPr>
                        <a:t>12-10-12</a:t>
                      </a:r>
                    </a:p>
                  </a:txBody>
                  <a:tcPr marL="91404" marR="91404" marT="45717" marB="45717"/>
                </a:tc>
                <a:tc>
                  <a:txBody>
                    <a:bodyPr/>
                    <a:lstStyle/>
                    <a:p>
                      <a:pPr algn="ctr"/>
                      <a:r>
                        <a:rPr lang="cs-CZ" sz="1800" dirty="0">
                          <a:solidFill>
                            <a:srgbClr val="FF0000"/>
                          </a:solidFill>
                        </a:rPr>
                        <a:t>16-14-14</a:t>
                      </a:r>
                    </a:p>
                  </a:txBody>
                  <a:tcPr marL="91404" marR="91404" marT="45717" marB="45717"/>
                </a:tc>
                <a:extLst>
                  <a:ext uri="{0D108BD9-81ED-4DB2-BD59-A6C34878D82A}">
                    <a16:rowId xmlns:a16="http://schemas.microsoft.com/office/drawing/2014/main" val="10007"/>
                  </a:ext>
                </a:extLst>
              </a:tr>
              <a:tr h="364020">
                <a:tc>
                  <a:txBody>
                    <a:bodyPr/>
                    <a:lstStyle/>
                    <a:p>
                      <a:r>
                        <a:rPr lang="cs-CZ" sz="1800" dirty="0" err="1"/>
                        <a:t>DDdep.I</a:t>
                      </a:r>
                      <a:r>
                        <a:rPr lang="cs-CZ" sz="1800" dirty="0"/>
                        <a:t> (j)</a:t>
                      </a:r>
                    </a:p>
                  </a:txBody>
                  <a:tcPr marL="91404" marR="91404" marT="45717" marB="45717"/>
                </a:tc>
                <a:tc>
                  <a:txBody>
                    <a:bodyPr/>
                    <a:lstStyle/>
                    <a:p>
                      <a:pPr algn="ctr"/>
                      <a:r>
                        <a:rPr lang="cs-CZ" sz="1800" dirty="0">
                          <a:solidFill>
                            <a:srgbClr val="0000FF"/>
                          </a:solidFill>
                        </a:rPr>
                        <a:t>16</a:t>
                      </a:r>
                    </a:p>
                  </a:txBody>
                  <a:tcPr marL="91404" marR="91404" marT="45717" marB="45717"/>
                </a:tc>
                <a:tc>
                  <a:txBody>
                    <a:bodyPr/>
                    <a:lstStyle/>
                    <a:p>
                      <a:pPr algn="ctr"/>
                      <a:r>
                        <a:rPr lang="cs-CZ" sz="1800" dirty="0">
                          <a:solidFill>
                            <a:srgbClr val="FF0000"/>
                          </a:solidFill>
                        </a:rPr>
                        <a:t>12</a:t>
                      </a:r>
                    </a:p>
                  </a:txBody>
                  <a:tcPr marL="91404" marR="91404" marT="45717" marB="45717"/>
                </a:tc>
                <a:extLst>
                  <a:ext uri="{0D108BD9-81ED-4DB2-BD59-A6C34878D82A}">
                    <a16:rowId xmlns:a16="http://schemas.microsoft.com/office/drawing/2014/main" val="10008"/>
                  </a:ext>
                </a:extLst>
              </a:tr>
            </a:tbl>
          </a:graphicData>
        </a:graphic>
      </p:graphicFrame>
      <p:sp>
        <p:nvSpPr>
          <p:cNvPr id="10" name="TextovéPole 1"/>
          <p:cNvSpPr txBox="1">
            <a:spLocks noChangeArrowheads="1"/>
          </p:cNvSpPr>
          <p:nvPr/>
        </p:nvSpPr>
        <p:spPr bwMode="auto">
          <a:xfrm>
            <a:off x="1218149" y="6426264"/>
            <a:ext cx="3313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dirty="0"/>
              <a:t>(Bečka J. Možnosti fyzického zatížení diabetiků I. typu. Diplomová práce. Fakulta sportovních studií MU, 2002)</a:t>
            </a:r>
          </a:p>
        </p:txBody>
      </p:sp>
    </p:spTree>
    <p:extLst>
      <p:ext uri="{BB962C8B-B14F-4D97-AF65-F5344CB8AC3E}">
        <p14:creationId xmlns:p14="http://schemas.microsoft.com/office/powerpoint/2010/main" val="3783720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1689" y="557214"/>
            <a:ext cx="36798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7"/>
          <p:cNvSpPr txBox="1">
            <a:spLocks noChangeArrowheads="1"/>
          </p:cNvSpPr>
          <p:nvPr/>
        </p:nvSpPr>
        <p:spPr bwMode="auto">
          <a:xfrm>
            <a:off x="4338638" y="3476625"/>
            <a:ext cx="360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solidFill>
                  <a:srgbClr val="0000FF"/>
                </a:solidFill>
              </a:rPr>
              <a:t>Inzulínová pera a pumpa</a:t>
            </a:r>
          </a:p>
        </p:txBody>
      </p:sp>
      <p:pic>
        <p:nvPicPr>
          <p:cNvPr id="28676"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568510"/>
            <a:ext cx="31908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7"/>
          <p:cNvSpPr txBox="1">
            <a:spLocks noChangeArrowheads="1"/>
          </p:cNvSpPr>
          <p:nvPr/>
        </p:nvSpPr>
        <p:spPr bwMode="auto">
          <a:xfrm>
            <a:off x="5135564" y="198439"/>
            <a:ext cx="20161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solidFill>
                  <a:srgbClr val="0000FF"/>
                </a:solidFill>
              </a:rPr>
              <a:t>Glukometry</a:t>
            </a:r>
          </a:p>
        </p:txBody>
      </p:sp>
      <p:sp>
        <p:nvSpPr>
          <p:cNvPr id="28678" name="Obdélník 3"/>
          <p:cNvSpPr>
            <a:spLocks noChangeArrowheads="1"/>
          </p:cNvSpPr>
          <p:nvPr/>
        </p:nvSpPr>
        <p:spPr bwMode="auto">
          <a:xfrm>
            <a:off x="4373564" y="557214"/>
            <a:ext cx="3246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200"/>
              <a:t>https://en.wikipedia.org</a:t>
            </a:r>
          </a:p>
        </p:txBody>
      </p:sp>
      <p:pic>
        <p:nvPicPr>
          <p:cNvPr id="28679" name="Obrázek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1326" y="3979863"/>
            <a:ext cx="3857625"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Obrázek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4689" y="4025901"/>
            <a:ext cx="4649787"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Obdélník 7"/>
          <p:cNvSpPr>
            <a:spLocks noChangeArrowheads="1"/>
          </p:cNvSpPr>
          <p:nvPr/>
        </p:nvSpPr>
        <p:spPr bwMode="auto">
          <a:xfrm>
            <a:off x="6024564" y="6238875"/>
            <a:ext cx="430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http://www.in-pharmatechnologist.com/Drug-Delivery/Novo-Nordisk-and-Roche-insulin-pump-collaboration-gets-EU-thumbs-up</a:t>
            </a:r>
          </a:p>
        </p:txBody>
      </p:sp>
      <p:sp>
        <p:nvSpPr>
          <p:cNvPr id="28682" name="Obdélník 8"/>
          <p:cNvSpPr>
            <a:spLocks noChangeArrowheads="1"/>
          </p:cNvSpPr>
          <p:nvPr/>
        </p:nvSpPr>
        <p:spPr bwMode="auto">
          <a:xfrm>
            <a:off x="1847850" y="6454776"/>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http://www.janekdickinson.com/insulin-pen-vs-vial-and-syringe/</a:t>
            </a:r>
          </a:p>
        </p:txBody>
      </p:sp>
    </p:spTree>
    <p:extLst>
      <p:ext uri="{BB962C8B-B14F-4D97-AF65-F5344CB8AC3E}">
        <p14:creationId xmlns:p14="http://schemas.microsoft.com/office/powerpoint/2010/main" val="21618585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402" y="761823"/>
            <a:ext cx="5106988"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Obrázek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379" y="3305009"/>
            <a:ext cx="3708401"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ovéPole 6"/>
          <p:cNvSpPr txBox="1">
            <a:spLocks noChangeArrowheads="1"/>
          </p:cNvSpPr>
          <p:nvPr/>
        </p:nvSpPr>
        <p:spPr bwMode="auto">
          <a:xfrm>
            <a:off x="5318390" y="2012305"/>
            <a:ext cx="57646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400" b="1" dirty="0">
                <a:solidFill>
                  <a:schemeClr val="accent2">
                    <a:lumMod val="75000"/>
                  </a:schemeClr>
                </a:solidFill>
              </a:rPr>
              <a:t>v intersticiální (mezibuněčné) tekutině</a:t>
            </a:r>
          </a:p>
        </p:txBody>
      </p:sp>
      <p:sp>
        <p:nvSpPr>
          <p:cNvPr id="29701" name="TextovéPole 7"/>
          <p:cNvSpPr txBox="1">
            <a:spLocks noChangeArrowheads="1"/>
          </p:cNvSpPr>
          <p:nvPr/>
        </p:nvSpPr>
        <p:spPr bwMode="auto">
          <a:xfrm>
            <a:off x="2325666" y="3671369"/>
            <a:ext cx="2409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dirty="0">
                <a:solidFill>
                  <a:srgbClr val="0070C0"/>
                </a:solidFill>
              </a:rPr>
              <a:t>Systém</a:t>
            </a:r>
          </a:p>
          <a:p>
            <a:pPr algn="ctr">
              <a:spcBef>
                <a:spcPct val="0"/>
              </a:spcBef>
              <a:buFontTx/>
              <a:buNone/>
            </a:pPr>
            <a:r>
              <a:rPr lang="cs-CZ" altLang="cs-CZ" sz="1800" dirty="0">
                <a:solidFill>
                  <a:srgbClr val="0070C0"/>
                </a:solidFill>
              </a:rPr>
              <a:t>SENZOR  +  PUMPA</a:t>
            </a:r>
          </a:p>
        </p:txBody>
      </p:sp>
      <p:sp>
        <p:nvSpPr>
          <p:cNvPr id="29702" name="TextovéPole 8"/>
          <p:cNvSpPr txBox="1">
            <a:spLocks noChangeArrowheads="1"/>
          </p:cNvSpPr>
          <p:nvPr/>
        </p:nvSpPr>
        <p:spPr bwMode="auto">
          <a:xfrm>
            <a:off x="5126517" y="963453"/>
            <a:ext cx="614838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800" b="1" dirty="0">
                <a:solidFill>
                  <a:srgbClr val="0070C0"/>
                </a:solidFill>
              </a:rPr>
              <a:t>Kontinuální monitoring glukózy</a:t>
            </a:r>
          </a:p>
          <a:p>
            <a:pPr algn="ctr">
              <a:spcBef>
                <a:spcPct val="0"/>
              </a:spcBef>
              <a:buFontTx/>
              <a:buNone/>
            </a:pPr>
            <a:r>
              <a:rPr lang="cs-CZ" altLang="cs-CZ" sz="1600" dirty="0">
                <a:solidFill>
                  <a:srgbClr val="0070C0"/>
                </a:solidFill>
                <a:hlinkClick r:id="rId4"/>
              </a:rPr>
              <a:t>www.detskydiabetes.cz</a:t>
            </a:r>
            <a:endParaRPr lang="cs-CZ" altLang="cs-CZ" sz="1600" dirty="0">
              <a:solidFill>
                <a:srgbClr val="0070C0"/>
              </a:solidFill>
            </a:endParaRPr>
          </a:p>
        </p:txBody>
      </p:sp>
      <p:sp>
        <p:nvSpPr>
          <p:cNvPr id="29703" name="TextovéPole 9"/>
          <p:cNvSpPr txBox="1">
            <a:spLocks noChangeArrowheads="1"/>
          </p:cNvSpPr>
          <p:nvPr/>
        </p:nvSpPr>
        <p:spPr bwMode="auto">
          <a:xfrm>
            <a:off x="4998751" y="3477253"/>
            <a:ext cx="28924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dirty="0">
                <a:solidFill>
                  <a:srgbClr val="0070C0"/>
                </a:solidFill>
                <a:latin typeface="Calibri" panose="020F0502020204030204" pitchFamily="34" charset="0"/>
              </a:rPr>
              <a:t>→ </a:t>
            </a:r>
            <a:r>
              <a:rPr lang="cs-CZ" altLang="cs-CZ" sz="1800" dirty="0">
                <a:solidFill>
                  <a:srgbClr val="0070C0"/>
                </a:solidFill>
              </a:rPr>
              <a:t>Zobrazení koncentrace glukózy na displeji pumpy</a:t>
            </a:r>
          </a:p>
          <a:p>
            <a:pPr algn="ctr">
              <a:spcBef>
                <a:spcPct val="0"/>
              </a:spcBef>
              <a:buFontTx/>
              <a:buNone/>
            </a:pPr>
            <a:r>
              <a:rPr lang="cs-CZ" altLang="cs-CZ" sz="1800" dirty="0">
                <a:solidFill>
                  <a:srgbClr val="0070C0"/>
                </a:solidFill>
                <a:latin typeface="Calibri" panose="020F0502020204030204" pitchFamily="34" charset="0"/>
              </a:rPr>
              <a:t>→ </a:t>
            </a:r>
            <a:r>
              <a:rPr lang="cs-CZ" altLang="cs-CZ" sz="1800" dirty="0">
                <a:solidFill>
                  <a:srgbClr val="0070C0"/>
                </a:solidFill>
              </a:rPr>
              <a:t>Diabetik si sám může upravit dávku</a:t>
            </a:r>
          </a:p>
          <a:p>
            <a:pPr algn="ctr">
              <a:spcBef>
                <a:spcPct val="0"/>
              </a:spcBef>
              <a:buFontTx/>
              <a:buNone/>
            </a:pPr>
            <a:endParaRPr lang="cs-CZ" altLang="cs-CZ" sz="1800" dirty="0"/>
          </a:p>
          <a:p>
            <a:pPr algn="ctr">
              <a:spcBef>
                <a:spcPct val="0"/>
              </a:spcBef>
              <a:buFontTx/>
              <a:buNone/>
            </a:pPr>
            <a:r>
              <a:rPr lang="cs-CZ" altLang="cs-CZ" sz="1800" dirty="0"/>
              <a:t>Není to automatický uzavřený systém.</a:t>
            </a:r>
          </a:p>
        </p:txBody>
      </p:sp>
      <p:pic>
        <p:nvPicPr>
          <p:cNvPr id="29705" name="Obrázek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7863" y="3477253"/>
            <a:ext cx="2554288"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929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ovéPole 7"/>
          <p:cNvSpPr txBox="1">
            <a:spLocks noChangeArrowheads="1"/>
          </p:cNvSpPr>
          <p:nvPr/>
        </p:nvSpPr>
        <p:spPr bwMode="auto">
          <a:xfrm>
            <a:off x="3575051" y="180976"/>
            <a:ext cx="46085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000" b="1" dirty="0">
                <a:solidFill>
                  <a:srgbClr val="0070C0"/>
                </a:solidFill>
              </a:rPr>
              <a:t>Kontinuální monitoring glukózy</a:t>
            </a:r>
          </a:p>
          <a:p>
            <a:pPr algn="ctr">
              <a:spcBef>
                <a:spcPct val="0"/>
              </a:spcBef>
              <a:buFontTx/>
              <a:buNone/>
            </a:pPr>
            <a:r>
              <a:rPr lang="cs-CZ" altLang="cs-CZ" sz="2000" b="1" dirty="0">
                <a:solidFill>
                  <a:srgbClr val="0070C0"/>
                </a:solidFill>
              </a:rPr>
              <a:t>BIOSENZOR</a:t>
            </a:r>
          </a:p>
          <a:p>
            <a:pPr algn="ctr">
              <a:spcBef>
                <a:spcPct val="0"/>
              </a:spcBef>
              <a:buFontTx/>
              <a:buNone/>
            </a:pPr>
            <a:r>
              <a:rPr lang="cs-CZ" altLang="cs-CZ" sz="1200" dirty="0"/>
              <a:t>http://www.glusensemedical.com/</a:t>
            </a:r>
          </a:p>
        </p:txBody>
      </p:sp>
      <p:pic>
        <p:nvPicPr>
          <p:cNvPr id="32771" name="Obrázek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2815" y="1155699"/>
            <a:ext cx="5707062"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Obrázek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3509" y="1223962"/>
            <a:ext cx="3906837"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Obrázek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4969" y="4394198"/>
            <a:ext cx="2954338" cy="2309812"/>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2" name="Obrázek 2">
            <a:extLst>
              <a:ext uri="{FF2B5EF4-FFF2-40B4-BE49-F238E27FC236}">
                <a16:creationId xmlns:a16="http://schemas.microsoft.com/office/drawing/2014/main" id="{48B1222D-7F60-FCA9-C574-B4092FE343B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721576"/>
            <a:ext cx="2956376" cy="18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223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řijímač POCTech pro měření cukru v krvi">
            <a:extLst>
              <a:ext uri="{FF2B5EF4-FFF2-40B4-BE49-F238E27FC236}">
                <a16:creationId xmlns:a16="http://schemas.microsoft.com/office/drawing/2014/main" id="{026A6B69-BB08-31B1-C2FB-60E2214D41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93" r="6380" b="16739"/>
          <a:stretch/>
        </p:blipFill>
        <p:spPr bwMode="auto">
          <a:xfrm>
            <a:off x="230727" y="907074"/>
            <a:ext cx="3276208" cy="38041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Řada přístrojů Dexcom G6">
            <a:extLst>
              <a:ext uri="{FF2B5EF4-FFF2-40B4-BE49-F238E27FC236}">
                <a16:creationId xmlns:a16="http://schemas.microsoft.com/office/drawing/2014/main" id="{88AC0859-9465-4606-4E95-D9DA354255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76" b="8440"/>
          <a:stretch/>
        </p:blipFill>
        <p:spPr bwMode="auto">
          <a:xfrm>
            <a:off x="7061392" y="2485291"/>
            <a:ext cx="4861414" cy="4126524"/>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2050" name="Picture 2" descr="Přijímač POCTech pro měření cukru v krvi">
            <a:extLst>
              <a:ext uri="{FF2B5EF4-FFF2-40B4-BE49-F238E27FC236}">
                <a16:creationId xmlns:a16="http://schemas.microsoft.com/office/drawing/2014/main" id="{4089EE97-3008-F38C-D796-546B7EFF7B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7" t="5300" r="16837" b="1538"/>
          <a:stretch/>
        </p:blipFill>
        <p:spPr bwMode="auto">
          <a:xfrm>
            <a:off x="2981255" y="2614247"/>
            <a:ext cx="3396099" cy="39975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8E9C6003-1083-3333-8C77-8E90161E0E65}"/>
              </a:ext>
            </a:extLst>
          </p:cNvPr>
          <p:cNvSpPr txBox="1"/>
          <p:nvPr/>
        </p:nvSpPr>
        <p:spPr>
          <a:xfrm>
            <a:off x="7061392" y="1284962"/>
            <a:ext cx="4861414" cy="1200329"/>
          </a:xfrm>
          <a:prstGeom prst="rect">
            <a:avLst/>
          </a:prstGeom>
          <a:solidFill>
            <a:schemeClr val="accent6">
              <a:lumMod val="75000"/>
            </a:schemeClr>
          </a:solidFill>
        </p:spPr>
        <p:txBody>
          <a:bodyPr wrap="square">
            <a:spAutoFit/>
          </a:bodyPr>
          <a:lstStyle/>
          <a:p>
            <a:pPr algn="l">
              <a:buFont typeface="+mj-lt"/>
              <a:buAutoNum type="arabicPeriod"/>
            </a:pPr>
            <a:r>
              <a:rPr lang="cs-CZ" sz="2400" b="0" i="0" dirty="0">
                <a:solidFill>
                  <a:schemeClr val="bg1"/>
                </a:solidFill>
                <a:effectLst/>
                <a:latin typeface="var(--chakra-fonts-body)"/>
              </a:rPr>
              <a:t> Jednoduchý automatický aplikátor</a:t>
            </a:r>
          </a:p>
          <a:p>
            <a:pPr algn="l">
              <a:buFont typeface="+mj-lt"/>
              <a:buAutoNum type="arabicPeriod"/>
            </a:pPr>
            <a:r>
              <a:rPr lang="cs-CZ" sz="2400" b="0" i="0" dirty="0">
                <a:solidFill>
                  <a:schemeClr val="bg1"/>
                </a:solidFill>
                <a:effectLst/>
                <a:latin typeface="var(--chakra-fonts-body)"/>
              </a:rPr>
              <a:t> Senzor a vysílač</a:t>
            </a:r>
          </a:p>
          <a:p>
            <a:pPr algn="l">
              <a:buFont typeface="+mj-lt"/>
              <a:buAutoNum type="arabicPeriod"/>
            </a:pPr>
            <a:r>
              <a:rPr lang="cs-CZ" sz="2400" dirty="0">
                <a:solidFill>
                  <a:schemeClr val="bg1"/>
                </a:solidFill>
                <a:latin typeface="var(--chakra-fonts-body)"/>
              </a:rPr>
              <a:t> </a:t>
            </a:r>
            <a:r>
              <a:rPr lang="cs-CZ" sz="2400" b="0" i="0" dirty="0">
                <a:solidFill>
                  <a:schemeClr val="bg1"/>
                </a:solidFill>
                <a:effectLst/>
                <a:latin typeface="var(--chakra-fonts-body)"/>
              </a:rPr>
              <a:t>Zobrazovací zařízení </a:t>
            </a:r>
            <a:endParaRPr lang="cs-CZ" sz="2400" b="0" i="0" dirty="0">
              <a:solidFill>
                <a:schemeClr val="bg1"/>
              </a:solidFill>
              <a:effectLst/>
              <a:latin typeface="Gilroy"/>
            </a:endParaRPr>
          </a:p>
        </p:txBody>
      </p:sp>
      <p:sp>
        <p:nvSpPr>
          <p:cNvPr id="5" name="TextovéPole 4">
            <a:extLst>
              <a:ext uri="{FF2B5EF4-FFF2-40B4-BE49-F238E27FC236}">
                <a16:creationId xmlns:a16="http://schemas.microsoft.com/office/drawing/2014/main" id="{043C38A8-1F60-0859-0885-5FBCCADE8B67}"/>
              </a:ext>
            </a:extLst>
          </p:cNvPr>
          <p:cNvSpPr txBox="1"/>
          <p:nvPr/>
        </p:nvSpPr>
        <p:spPr>
          <a:xfrm>
            <a:off x="3812232" y="676241"/>
            <a:ext cx="4567535" cy="461665"/>
          </a:xfrm>
          <a:prstGeom prst="rect">
            <a:avLst/>
          </a:prstGeom>
          <a:noFill/>
        </p:spPr>
        <p:txBody>
          <a:bodyPr wrap="square">
            <a:spAutoFit/>
          </a:bodyPr>
          <a:lstStyle/>
          <a:p>
            <a:pPr algn="ctr">
              <a:spcBef>
                <a:spcPct val="0"/>
              </a:spcBef>
              <a:buFontTx/>
              <a:buNone/>
            </a:pPr>
            <a:r>
              <a:rPr lang="cs-CZ" altLang="cs-CZ" sz="2400" b="1" dirty="0">
                <a:solidFill>
                  <a:srgbClr val="0070C0"/>
                </a:solidFill>
              </a:rPr>
              <a:t>Kontinuální monitoring glukózy</a:t>
            </a:r>
          </a:p>
        </p:txBody>
      </p:sp>
    </p:spTree>
    <p:extLst>
      <p:ext uri="{BB962C8B-B14F-4D97-AF65-F5344CB8AC3E}">
        <p14:creationId xmlns:p14="http://schemas.microsoft.com/office/powerpoint/2010/main" val="3622687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2">
            <a:extLst>
              <a:ext uri="{28A0092B-C50C-407E-A947-70E740481C1C}">
                <a14:useLocalDpi xmlns:a14="http://schemas.microsoft.com/office/drawing/2010/main" val="0"/>
              </a:ext>
            </a:extLst>
          </a:blip>
          <a:srcRect l="5872" t="70308" r="34522" b="12750"/>
          <a:stretch/>
        </p:blipFill>
        <p:spPr>
          <a:xfrm>
            <a:off x="1266040" y="129348"/>
            <a:ext cx="9659920" cy="1037602"/>
          </a:xfrm>
          <a:prstGeom prst="rect">
            <a:avLst/>
          </a:prstGeom>
        </p:spPr>
      </p:pic>
      <p:sp>
        <p:nvSpPr>
          <p:cNvPr id="7" name="TextovéPole 6"/>
          <p:cNvSpPr txBox="1"/>
          <p:nvPr/>
        </p:nvSpPr>
        <p:spPr>
          <a:xfrm>
            <a:off x="285750" y="1017592"/>
            <a:ext cx="11620500" cy="4401205"/>
          </a:xfrm>
          <a:prstGeom prst="rect">
            <a:avLst/>
          </a:prstGeom>
          <a:noFill/>
        </p:spPr>
        <p:txBody>
          <a:bodyPr wrap="square" rtlCol="0">
            <a:spAutoFit/>
          </a:bodyPr>
          <a:lstStyle/>
          <a:p>
            <a:pPr algn="ctr"/>
            <a:r>
              <a:rPr lang="cs-CZ" sz="3200" i="1" dirty="0">
                <a:solidFill>
                  <a:srgbClr val="0070C0"/>
                </a:solidFill>
              </a:rPr>
              <a:t>CESTA DO PRÁCE –    PRÁCE    –   CESTA Z PRÁCE   -  VOLNÝ ČAS</a:t>
            </a:r>
          </a:p>
          <a:p>
            <a:pPr algn="ctr"/>
            <a:r>
              <a:rPr lang="cs-CZ" sz="3200" b="1" dirty="0"/>
              <a:t>↓</a:t>
            </a:r>
          </a:p>
          <a:p>
            <a:pPr algn="ctr"/>
            <a:r>
              <a:rPr lang="cs-CZ" sz="3200" dirty="0">
                <a:solidFill>
                  <a:srgbClr val="FF0000"/>
                </a:solidFill>
              </a:rPr>
              <a:t>PROBLÉM</a:t>
            </a:r>
          </a:p>
          <a:p>
            <a:pPr algn="ctr"/>
            <a:r>
              <a:rPr lang="cs-CZ" sz="2800" dirty="0">
                <a:solidFill>
                  <a:srgbClr val="FF0000"/>
                </a:solidFill>
              </a:rPr>
              <a:t>Rozpor mezi </a:t>
            </a:r>
            <a:r>
              <a:rPr lang="cs-CZ" sz="2800" dirty="0">
                <a:solidFill>
                  <a:schemeClr val="accent6">
                    <a:lumMod val="75000"/>
                  </a:schemeClr>
                </a:solidFill>
              </a:rPr>
              <a:t>milióny let fixovaným </a:t>
            </a:r>
            <a:r>
              <a:rPr lang="cs-CZ" sz="2800" b="1" dirty="0">
                <a:solidFill>
                  <a:schemeClr val="accent6">
                    <a:lumMod val="75000"/>
                  </a:schemeClr>
                </a:solidFill>
              </a:rPr>
              <a:t>GENETICKÝM VLOHÁM K POHYBU</a:t>
            </a:r>
          </a:p>
          <a:p>
            <a:pPr algn="ctr"/>
            <a:r>
              <a:rPr lang="cs-CZ" sz="2800" dirty="0">
                <a:solidFill>
                  <a:srgbClr val="FF0000"/>
                </a:solidFill>
              </a:rPr>
              <a:t>a současným </a:t>
            </a:r>
            <a:r>
              <a:rPr lang="cs-CZ" sz="2800" b="1" dirty="0">
                <a:solidFill>
                  <a:srgbClr val="FF0000"/>
                </a:solidFill>
              </a:rPr>
              <a:t>NEDOSTATKEM POHYBU </a:t>
            </a:r>
            <a:r>
              <a:rPr lang="cs-CZ" sz="2800" dirty="0">
                <a:solidFill>
                  <a:srgbClr val="FF0000"/>
                </a:solidFill>
              </a:rPr>
              <a:t>(v posledních asi 50-100 letech) </a:t>
            </a:r>
            <a:endParaRPr lang="cs-CZ" sz="2800" b="1" dirty="0">
              <a:solidFill>
                <a:srgbClr val="FF0000"/>
              </a:solidFill>
            </a:endParaRPr>
          </a:p>
          <a:p>
            <a:pPr algn="ctr"/>
            <a:r>
              <a:rPr lang="cs-CZ" sz="3200" b="1" dirty="0">
                <a:solidFill>
                  <a:srgbClr val="7030A0"/>
                </a:solidFill>
              </a:rPr>
              <a:t>↓</a:t>
            </a:r>
          </a:p>
          <a:p>
            <a:pPr algn="ctr"/>
            <a:r>
              <a:rPr lang="cs-CZ" sz="3200" b="1" dirty="0">
                <a:solidFill>
                  <a:srgbClr val="7030A0"/>
                </a:solidFill>
              </a:rPr>
              <a:t>SLABOST a PORUCHY ZDRAVÍ</a:t>
            </a:r>
          </a:p>
          <a:p>
            <a:pPr algn="ctr"/>
            <a:r>
              <a:rPr lang="cs-CZ" sz="3200" i="1" dirty="0">
                <a:solidFill>
                  <a:srgbClr val="7030A0"/>
                </a:solidFill>
              </a:rPr>
              <a:t>z nedostatku pohybu (hypokineze), ze sedavého způsobu života</a:t>
            </a:r>
          </a:p>
          <a:p>
            <a:pPr algn="ctr"/>
            <a:r>
              <a:rPr lang="cs-CZ" sz="3200" b="1" dirty="0">
                <a:solidFill>
                  <a:srgbClr val="7030A0"/>
                </a:solidFill>
              </a:rPr>
              <a:t>(součást civilizačních nemocí)</a:t>
            </a:r>
          </a:p>
        </p:txBody>
      </p:sp>
      <p:pic>
        <p:nvPicPr>
          <p:cNvPr id="2" name="Obrázek 1">
            <a:extLst>
              <a:ext uri="{FF2B5EF4-FFF2-40B4-BE49-F238E27FC236}">
                <a16:creationId xmlns:a16="http://schemas.microsoft.com/office/drawing/2014/main" id="{6F056DC9-821E-1ACE-FF99-E2C57A3CA1B6}"/>
              </a:ext>
            </a:extLst>
          </p:cNvPr>
          <p:cNvPicPr>
            <a:picLocks noChangeAspect="1"/>
          </p:cNvPicPr>
          <p:nvPr/>
        </p:nvPicPr>
        <p:blipFill rotWithShape="1">
          <a:blip r:embed="rId2">
            <a:extLst>
              <a:ext uri="{28A0092B-C50C-407E-A947-70E740481C1C}">
                <a14:useLocalDpi xmlns:a14="http://schemas.microsoft.com/office/drawing/2010/main" val="0"/>
              </a:ext>
            </a:extLst>
          </a:blip>
          <a:srcRect l="5872" t="70308" r="34522" b="12750"/>
          <a:stretch/>
        </p:blipFill>
        <p:spPr>
          <a:xfrm>
            <a:off x="174744" y="5558305"/>
            <a:ext cx="8785393" cy="748736"/>
          </a:xfrm>
          <a:prstGeom prst="rect">
            <a:avLst/>
          </a:prstGeom>
        </p:spPr>
      </p:pic>
      <p:sp>
        <p:nvSpPr>
          <p:cNvPr id="3" name="Šipka doprava 6">
            <a:extLst>
              <a:ext uri="{FF2B5EF4-FFF2-40B4-BE49-F238E27FC236}">
                <a16:creationId xmlns:a16="http://schemas.microsoft.com/office/drawing/2014/main" id="{F1372D5B-A8AB-1A4F-4A8B-2A7E2101B6D5}"/>
              </a:ext>
            </a:extLst>
          </p:cNvPr>
          <p:cNvSpPr/>
          <p:nvPr/>
        </p:nvSpPr>
        <p:spPr>
          <a:xfrm>
            <a:off x="9166427" y="5659905"/>
            <a:ext cx="698500"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Obrázek 3">
            <a:extLst>
              <a:ext uri="{FF2B5EF4-FFF2-40B4-BE49-F238E27FC236}">
                <a16:creationId xmlns:a16="http://schemas.microsoft.com/office/drawing/2014/main" id="{025BCA8A-16FE-FF4C-95F0-06A7467D3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1217" y="4847105"/>
            <a:ext cx="1835033" cy="1625600"/>
          </a:xfrm>
          <a:prstGeom prst="rect">
            <a:avLst/>
          </a:prstGeom>
        </p:spPr>
      </p:pic>
    </p:spTree>
    <p:extLst>
      <p:ext uri="{BB962C8B-B14F-4D97-AF65-F5344CB8AC3E}">
        <p14:creationId xmlns:p14="http://schemas.microsoft.com/office/powerpoint/2010/main" val="1631693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Obrázek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5864" y="1653489"/>
            <a:ext cx="9400271" cy="50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ovéPole 10"/>
          <p:cNvSpPr txBox="1">
            <a:spLocks noChangeArrowheads="1"/>
          </p:cNvSpPr>
          <p:nvPr/>
        </p:nvSpPr>
        <p:spPr bwMode="auto">
          <a:xfrm>
            <a:off x="2640010" y="1285189"/>
            <a:ext cx="691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t>Zpoždění glukózy v intersticiální tekutině za glykémií 15-20 min</a:t>
            </a:r>
          </a:p>
        </p:txBody>
      </p:sp>
      <p:sp>
        <p:nvSpPr>
          <p:cNvPr id="2" name="TextovéPole 8">
            <a:extLst>
              <a:ext uri="{FF2B5EF4-FFF2-40B4-BE49-F238E27FC236}">
                <a16:creationId xmlns:a16="http://schemas.microsoft.com/office/drawing/2014/main" id="{776520A4-51FB-7276-3105-B296619ED9DE}"/>
              </a:ext>
            </a:extLst>
          </p:cNvPr>
          <p:cNvSpPr txBox="1">
            <a:spLocks noChangeArrowheads="1"/>
          </p:cNvSpPr>
          <p:nvPr/>
        </p:nvSpPr>
        <p:spPr bwMode="auto">
          <a:xfrm>
            <a:off x="3021805" y="454192"/>
            <a:ext cx="61483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800" b="1" dirty="0">
                <a:solidFill>
                  <a:srgbClr val="0070C0"/>
                </a:solidFill>
              </a:rPr>
              <a:t>Kontinuální monitoring glukózy</a:t>
            </a:r>
          </a:p>
          <a:p>
            <a:pPr algn="ctr">
              <a:spcBef>
                <a:spcPct val="0"/>
              </a:spcBef>
              <a:buFontTx/>
              <a:buNone/>
            </a:pPr>
            <a:r>
              <a:rPr lang="cs-CZ" altLang="cs-CZ" sz="2000" dirty="0">
                <a:solidFill>
                  <a:srgbClr val="0070C0"/>
                </a:solidFill>
                <a:hlinkClick r:id="rId3"/>
              </a:rPr>
              <a:t>www.detskydiabetes.cz</a:t>
            </a:r>
            <a:endParaRPr lang="cs-CZ" altLang="cs-CZ" sz="2000" dirty="0">
              <a:solidFill>
                <a:srgbClr val="0070C0"/>
              </a:solidFill>
            </a:endParaRPr>
          </a:p>
        </p:txBody>
      </p:sp>
    </p:spTree>
    <p:extLst>
      <p:ext uri="{BB962C8B-B14F-4D97-AF65-F5344CB8AC3E}">
        <p14:creationId xmlns:p14="http://schemas.microsoft.com/office/powerpoint/2010/main" val="42574114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Obrázek 1">
            <a:extLst>
              <a:ext uri="{FF2B5EF4-FFF2-40B4-BE49-F238E27FC236}">
                <a16:creationId xmlns:a16="http://schemas.microsoft.com/office/drawing/2014/main" id="{9EB3C6DE-604B-F696-4B2D-E7843C29BE4A}"/>
              </a:ext>
            </a:extLst>
          </p:cNvPr>
          <p:cNvPicPr>
            <a:picLocks noChangeAspect="1"/>
          </p:cNvPicPr>
          <p:nvPr/>
        </p:nvPicPr>
        <p:blipFill rotWithShape="1">
          <a:blip r:embed="rId2">
            <a:extLst>
              <a:ext uri="{28A0092B-C50C-407E-A947-70E740481C1C}">
                <a14:useLocalDpi xmlns:a14="http://schemas.microsoft.com/office/drawing/2010/main" val="0"/>
              </a:ext>
            </a:extLst>
          </a:blip>
          <a:srcRect l="3107" t="3344" r="4616" b="1154"/>
          <a:stretch/>
        </p:blipFill>
        <p:spPr bwMode="auto">
          <a:xfrm>
            <a:off x="3860801" y="0"/>
            <a:ext cx="8331200" cy="686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Obdélník 2">
            <a:extLst>
              <a:ext uri="{FF2B5EF4-FFF2-40B4-BE49-F238E27FC236}">
                <a16:creationId xmlns:a16="http://schemas.microsoft.com/office/drawing/2014/main" id="{4F366F49-7D4A-DFEC-6611-6992BD9E91E6}"/>
              </a:ext>
            </a:extLst>
          </p:cNvPr>
          <p:cNvSpPr>
            <a:spLocks noChangeArrowheads="1"/>
          </p:cNvSpPr>
          <p:nvPr/>
        </p:nvSpPr>
        <p:spPr bwMode="auto">
          <a:xfrm>
            <a:off x="565856" y="629846"/>
            <a:ext cx="312561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dirty="0" err="1">
                <a:latin typeface="Calibri" panose="020F0502020204030204" pitchFamily="34" charset="0"/>
                <a:cs typeface="Calibri" panose="020F0502020204030204" pitchFamily="34" charset="0"/>
              </a:rPr>
              <a:t>Asker</a:t>
            </a:r>
            <a:r>
              <a:rPr lang="cs-CZ" altLang="cs-CZ" sz="1200" dirty="0">
                <a:latin typeface="Calibri" panose="020F0502020204030204" pitchFamily="34" charset="0"/>
                <a:cs typeface="Calibri" panose="020F0502020204030204" pitchFamily="34" charset="0"/>
              </a:rPr>
              <a:t> </a:t>
            </a:r>
            <a:r>
              <a:rPr lang="cs-CZ" altLang="cs-CZ" sz="1200" dirty="0" err="1">
                <a:latin typeface="Calibri" panose="020F0502020204030204" pitchFamily="34" charset="0"/>
                <a:cs typeface="Calibri" panose="020F0502020204030204" pitchFamily="34" charset="0"/>
              </a:rPr>
              <a:t>Jeukendrup</a:t>
            </a:r>
            <a:r>
              <a:rPr lang="cs-CZ" altLang="cs-CZ" sz="1200" dirty="0">
                <a:latin typeface="Calibri" panose="020F0502020204030204" pitchFamily="34" charset="0"/>
                <a:cs typeface="Calibri" panose="020F0502020204030204" pitchFamily="34" charset="0"/>
              </a:rPr>
              <a:t>. </a:t>
            </a:r>
          </a:p>
          <a:p>
            <a:pPr>
              <a:spcBef>
                <a:spcPct val="0"/>
              </a:spcBef>
              <a:buFontTx/>
              <a:buNone/>
            </a:pPr>
            <a:r>
              <a:rPr lang="en-US" altLang="cs-CZ" sz="2400" b="1" dirty="0">
                <a:latin typeface="Calibri" panose="020F0502020204030204" pitchFamily="34" charset="0"/>
                <a:cs typeface="Calibri" panose="020F0502020204030204" pitchFamily="34" charset="0"/>
              </a:rPr>
              <a:t>Which sport or event has the most extreme energy expenditure?</a:t>
            </a:r>
            <a:endParaRPr lang="cs-CZ" altLang="cs-CZ" sz="2400" b="1" dirty="0">
              <a:latin typeface="Calibri" panose="020F0502020204030204" pitchFamily="34" charset="0"/>
              <a:cs typeface="Calibri" panose="020F0502020204030204" pitchFamily="34" charset="0"/>
            </a:endParaRPr>
          </a:p>
          <a:p>
            <a:pPr>
              <a:spcBef>
                <a:spcPct val="0"/>
              </a:spcBef>
              <a:buFontTx/>
              <a:buNone/>
            </a:pPr>
            <a:r>
              <a:rPr lang="cs-CZ" altLang="cs-CZ" sz="1200" dirty="0">
                <a:latin typeface="Calibri" panose="020F0502020204030204" pitchFamily="34" charset="0"/>
                <a:cs typeface="Calibri" panose="020F0502020204030204" pitchFamily="34" charset="0"/>
                <a:hlinkClick r:id="rId3"/>
              </a:rPr>
              <a:t>In: </a:t>
            </a:r>
            <a:r>
              <a:rPr lang="cs-CZ" altLang="cs-CZ" sz="1200" dirty="0" err="1">
                <a:latin typeface="Calibri" panose="020F0502020204030204" pitchFamily="34" charset="0"/>
                <a:cs typeface="Calibri" panose="020F0502020204030204" pitchFamily="34" charset="0"/>
                <a:hlinkClick r:id="rId3"/>
              </a:rPr>
              <a:t>mysportscience</a:t>
            </a:r>
            <a:r>
              <a:rPr lang="cs-CZ" altLang="cs-CZ" sz="1200" dirty="0">
                <a:latin typeface="Calibri" panose="020F0502020204030204" pitchFamily="34" charset="0"/>
                <a:cs typeface="Calibri" panose="020F0502020204030204" pitchFamily="34" charset="0"/>
                <a:hlinkClick r:id="rId3"/>
              </a:rPr>
              <a:t> (2015)</a:t>
            </a:r>
          </a:p>
          <a:p>
            <a:pPr>
              <a:spcBef>
                <a:spcPct val="0"/>
              </a:spcBef>
              <a:buFontTx/>
              <a:buNone/>
            </a:pPr>
            <a:r>
              <a:rPr lang="cs-CZ" altLang="cs-CZ" sz="1000" dirty="0">
                <a:latin typeface="Calibri" panose="020F0502020204030204" pitchFamily="34" charset="0"/>
                <a:cs typeface="Calibri" panose="020F0502020204030204" pitchFamily="34" charset="0"/>
                <a:hlinkClick r:id="rId3"/>
              </a:rPr>
              <a:t>http://www.mysportscience.com/single-post/2015/07/13/Which-sport-or-event-has-the-most-extreme-energy-expenditure</a:t>
            </a:r>
          </a:p>
        </p:txBody>
      </p:sp>
      <p:sp>
        <p:nvSpPr>
          <p:cNvPr id="4100" name="TextovéPole 3">
            <a:extLst>
              <a:ext uri="{FF2B5EF4-FFF2-40B4-BE49-F238E27FC236}">
                <a16:creationId xmlns:a16="http://schemas.microsoft.com/office/drawing/2014/main" id="{DE4D3407-560C-E46C-2FF1-2F1FB371EC20}"/>
              </a:ext>
            </a:extLst>
          </p:cNvPr>
          <p:cNvSpPr txBox="1">
            <a:spLocks noChangeArrowheads="1"/>
          </p:cNvSpPr>
          <p:nvPr/>
        </p:nvSpPr>
        <p:spPr bwMode="auto">
          <a:xfrm>
            <a:off x="396522" y="6216122"/>
            <a:ext cx="8928100" cy="369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dirty="0">
                <a:latin typeface="Calibri" panose="020F0502020204030204" pitchFamily="34" charset="0"/>
                <a:cs typeface="Calibri" panose="020F0502020204030204" pitchFamily="34" charset="0"/>
              </a:rPr>
              <a:t>1 </a:t>
            </a:r>
            <a:r>
              <a:rPr lang="cs-CZ" altLang="cs-CZ" sz="1800" dirty="0" err="1">
                <a:latin typeface="Calibri" panose="020F0502020204030204" pitchFamily="34" charset="0"/>
                <a:cs typeface="Calibri" panose="020F0502020204030204" pitchFamily="34" charset="0"/>
              </a:rPr>
              <a:t>cal</a:t>
            </a:r>
            <a:r>
              <a:rPr lang="cs-CZ" altLang="cs-CZ" sz="1800" dirty="0">
                <a:latin typeface="Calibri" panose="020F0502020204030204" pitchFamily="34" charset="0"/>
                <a:cs typeface="Calibri" panose="020F0502020204030204" pitchFamily="34" charset="0"/>
              </a:rPr>
              <a:t> = 4,187 J → …	 	6.000 kcal = 25.122 </a:t>
            </a:r>
            <a:r>
              <a:rPr lang="cs-CZ" altLang="cs-CZ" sz="1800" dirty="0" err="1">
                <a:latin typeface="Calibri" panose="020F0502020204030204" pitchFamily="34" charset="0"/>
                <a:cs typeface="Calibri" panose="020F0502020204030204" pitchFamily="34" charset="0"/>
              </a:rPr>
              <a:t>kJ</a:t>
            </a:r>
            <a:r>
              <a:rPr lang="cs-CZ" altLang="cs-CZ" sz="1800" dirty="0">
                <a:latin typeface="Calibri" panose="020F0502020204030204" pitchFamily="34" charset="0"/>
                <a:cs typeface="Calibri" panose="020F0502020204030204" pitchFamily="34" charset="0"/>
              </a:rPr>
              <a:t> ≈ 25,1 MJ;  	10.000 kcal ≈ 41,2 MJ </a:t>
            </a:r>
          </a:p>
        </p:txBody>
      </p:sp>
    </p:spTree>
    <p:extLst>
      <p:ext uri="{BB962C8B-B14F-4D97-AF65-F5344CB8AC3E}">
        <p14:creationId xmlns:p14="http://schemas.microsoft.com/office/powerpoint/2010/main" val="519603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skenovat0002">
            <a:extLst>
              <a:ext uri="{FF2B5EF4-FFF2-40B4-BE49-F238E27FC236}">
                <a16:creationId xmlns:a16="http://schemas.microsoft.com/office/drawing/2014/main" id="{56BCD4BB-BD5A-A788-0DD9-0215D9BA8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762" y="838994"/>
            <a:ext cx="8118475" cy="58182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3" name="Text Box 5">
            <a:extLst>
              <a:ext uri="{FF2B5EF4-FFF2-40B4-BE49-F238E27FC236}">
                <a16:creationId xmlns:a16="http://schemas.microsoft.com/office/drawing/2014/main" id="{412C9998-EB10-54E7-375C-5C1CDF408993}"/>
              </a:ext>
            </a:extLst>
          </p:cNvPr>
          <p:cNvSpPr txBox="1">
            <a:spLocks noChangeArrowheads="1"/>
          </p:cNvSpPr>
          <p:nvPr/>
        </p:nvSpPr>
        <p:spPr bwMode="auto">
          <a:xfrm>
            <a:off x="2566987" y="303511"/>
            <a:ext cx="72278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dirty="0"/>
              <a:t>Přímá </a:t>
            </a:r>
            <a:r>
              <a:rPr lang="cs-CZ" altLang="cs-CZ" sz="2400" dirty="0" err="1"/>
              <a:t>energometrie</a:t>
            </a:r>
            <a:r>
              <a:rPr lang="cs-CZ" altLang="cs-CZ" sz="2400" dirty="0"/>
              <a:t> pouze ve speciální laboratoři</a:t>
            </a:r>
          </a:p>
        </p:txBody>
      </p:sp>
      <p:sp>
        <p:nvSpPr>
          <p:cNvPr id="30725" name="TextovéPole 2">
            <a:extLst>
              <a:ext uri="{FF2B5EF4-FFF2-40B4-BE49-F238E27FC236}">
                <a16:creationId xmlns:a16="http://schemas.microsoft.com/office/drawing/2014/main" id="{EF496AC1-A490-25A6-F651-9A4DB540BF0D}"/>
              </a:ext>
            </a:extLst>
          </p:cNvPr>
          <p:cNvSpPr txBox="1">
            <a:spLocks noChangeArrowheads="1"/>
          </p:cNvSpPr>
          <p:nvPr/>
        </p:nvSpPr>
        <p:spPr bwMode="auto">
          <a:xfrm>
            <a:off x="8269287" y="6396243"/>
            <a:ext cx="1885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200" dirty="0"/>
              <a:t>(</a:t>
            </a:r>
            <a:r>
              <a:rPr lang="cs-CZ" altLang="cs-CZ" sz="1200" dirty="0" err="1"/>
              <a:t>Wilmore</a:t>
            </a:r>
            <a:r>
              <a:rPr lang="cs-CZ" altLang="cs-CZ" sz="1200" dirty="0"/>
              <a:t> et al., 2004)</a:t>
            </a:r>
          </a:p>
        </p:txBody>
      </p:sp>
    </p:spTree>
    <p:extLst>
      <p:ext uri="{BB962C8B-B14F-4D97-AF65-F5344CB8AC3E}">
        <p14:creationId xmlns:p14="http://schemas.microsoft.com/office/powerpoint/2010/main" val="20844664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58525DE-C90E-4490-3074-C64B82D12590}"/>
              </a:ext>
            </a:extLst>
          </p:cNvPr>
          <p:cNvSpPr txBox="1"/>
          <p:nvPr/>
        </p:nvSpPr>
        <p:spPr>
          <a:xfrm>
            <a:off x="316520" y="577276"/>
            <a:ext cx="11558955" cy="2739211"/>
          </a:xfrm>
          <a:prstGeom prst="rect">
            <a:avLst/>
          </a:prstGeom>
          <a:noFill/>
        </p:spPr>
        <p:txBody>
          <a:bodyPr wrap="square">
            <a:spAutoFit/>
          </a:bodyPr>
          <a:lstStyle/>
          <a:p>
            <a:r>
              <a:rPr lang="cs-CZ" sz="2800" b="1" dirty="0">
                <a:solidFill>
                  <a:schemeClr val="accent1">
                    <a:lumMod val="75000"/>
                  </a:schemeClr>
                </a:solidFill>
                <a:effectLst/>
                <a:latin typeface="Times New Roman" panose="02020603050405020304" pitchFamily="18" charset="0"/>
                <a:ea typeface="Times New Roman" panose="02020603050405020304" pitchFamily="18" charset="0"/>
              </a:rPr>
              <a:t>Nepřímá </a:t>
            </a:r>
            <a:r>
              <a:rPr lang="cs-CZ" sz="2800" b="1" dirty="0" err="1">
                <a:solidFill>
                  <a:schemeClr val="accent1">
                    <a:lumMod val="75000"/>
                  </a:schemeClr>
                </a:solidFill>
                <a:effectLst/>
                <a:latin typeface="Times New Roman" panose="02020603050405020304" pitchFamily="18" charset="0"/>
                <a:ea typeface="Times New Roman" panose="02020603050405020304" pitchFamily="18" charset="0"/>
              </a:rPr>
              <a:t>energometrie</a:t>
            </a:r>
            <a:r>
              <a:rPr lang="cs-CZ" sz="2800" b="1" dirty="0">
                <a:solidFill>
                  <a:schemeClr val="accent1">
                    <a:lumMod val="75000"/>
                  </a:schemeClr>
                </a:solidFill>
                <a:effectLst/>
                <a:latin typeface="Times New Roman" panose="02020603050405020304" pitchFamily="18" charset="0"/>
                <a:ea typeface="Times New Roman" panose="02020603050405020304" pitchFamily="18" charset="0"/>
              </a:rPr>
              <a:t> </a:t>
            </a:r>
            <a:r>
              <a:rPr lang="cs-CZ" sz="2000" dirty="0">
                <a:solidFill>
                  <a:srgbClr val="000000"/>
                </a:solidFill>
                <a:effectLst/>
                <a:latin typeface="Times New Roman" panose="02020603050405020304" pitchFamily="18" charset="0"/>
                <a:ea typeface="Times New Roman" panose="02020603050405020304" pitchFamily="18" charset="0"/>
              </a:rPr>
              <a:t>(Indirektní kalorimetrie, E; J; J.kg</a:t>
            </a:r>
            <a:r>
              <a:rPr lang="cs-CZ" sz="2000" baseline="30000" dirty="0">
                <a:solidFill>
                  <a:srgbClr val="000000"/>
                </a:solidFill>
                <a:effectLst/>
                <a:latin typeface="Times New Roman" panose="02020603050405020304" pitchFamily="18" charset="0"/>
                <a:ea typeface="Times New Roman" panose="02020603050405020304" pitchFamily="18" charset="0"/>
              </a:rPr>
              <a:t>-1</a:t>
            </a:r>
            <a:r>
              <a:rPr lang="cs-CZ" sz="2000" dirty="0">
                <a:solidFill>
                  <a:srgbClr val="000000"/>
                </a:solidFill>
                <a:effectLst/>
                <a:latin typeface="Times New Roman" panose="02020603050405020304" pitchFamily="18" charset="0"/>
                <a:ea typeface="Times New Roman" panose="02020603050405020304" pitchFamily="18" charset="0"/>
              </a:rPr>
              <a:t>).</a:t>
            </a:r>
            <a:endParaRPr lang="cs-CZ" sz="2000" dirty="0">
              <a:effectLst/>
              <a:latin typeface="Times New Roman" panose="02020603050405020304" pitchFamily="18" charset="0"/>
              <a:ea typeface="Times New Roman" panose="02020603050405020304" pitchFamily="18" charset="0"/>
            </a:endParaRPr>
          </a:p>
          <a:p>
            <a:r>
              <a:rPr lang="cs-CZ" sz="2000" dirty="0">
                <a:solidFill>
                  <a:srgbClr val="000000"/>
                </a:solidFill>
                <a:effectLst/>
                <a:latin typeface="Times New Roman" panose="02020603050405020304" pitchFamily="18" charset="0"/>
                <a:ea typeface="Times New Roman" panose="02020603050405020304" pitchFamily="18" charset="0"/>
              </a:rPr>
              <a:t>Energetický výdej v klidu, </a:t>
            </a:r>
            <a:r>
              <a:rPr lang="cs-CZ" sz="2000" u="sng" dirty="0">
                <a:solidFill>
                  <a:srgbClr val="000000"/>
                </a:solidFill>
                <a:effectLst/>
                <a:latin typeface="Times New Roman" panose="02020603050405020304" pitchFamily="18" charset="0"/>
                <a:ea typeface="Times New Roman" panose="02020603050405020304" pitchFamily="18" charset="0"/>
              </a:rPr>
              <a:t>při lehké až střední zátěži</a:t>
            </a:r>
            <a:r>
              <a:rPr lang="cs-CZ" sz="2000" dirty="0">
                <a:solidFill>
                  <a:srgbClr val="000000"/>
                </a:solidFill>
                <a:effectLst/>
                <a:latin typeface="Times New Roman" panose="02020603050405020304" pitchFamily="18" charset="0"/>
                <a:ea typeface="Times New Roman" panose="02020603050405020304" pitchFamily="18" charset="0"/>
              </a:rPr>
              <a:t> (</a:t>
            </a:r>
            <a:r>
              <a:rPr lang="cs-CZ" sz="2000" b="1" i="1" dirty="0">
                <a:solidFill>
                  <a:srgbClr val="000000"/>
                </a:solidFill>
                <a:effectLst/>
                <a:latin typeface="Times New Roman" panose="02020603050405020304" pitchFamily="18" charset="0"/>
                <a:ea typeface="Times New Roman" panose="02020603050405020304" pitchFamily="18" charset="0"/>
              </a:rPr>
              <a:t>převážně aerobní</a:t>
            </a:r>
            <a:r>
              <a:rPr lang="cs-CZ" sz="2000" dirty="0">
                <a:solidFill>
                  <a:srgbClr val="000000"/>
                </a:solidFill>
                <a:effectLst/>
                <a:latin typeface="Times New Roman" panose="02020603050405020304" pitchFamily="18" charset="0"/>
                <a:ea typeface="Times New Roman" panose="02020603050405020304" pitchFamily="18" charset="0"/>
              </a:rPr>
              <a:t>) je odhadnut výpočtem – jako součin minutového příjmu kyslíku (</a:t>
            </a:r>
            <a:r>
              <a:rPr lang="cs-CZ" sz="2000" dirty="0">
                <a:effectLst/>
                <a:latin typeface="Times New Roman" panose="02020603050405020304" pitchFamily="18" charset="0"/>
                <a:ea typeface="Times New Roman" panose="02020603050405020304" pitchFamily="18" charset="0"/>
              </a:rPr>
              <a:t>VO</a:t>
            </a:r>
            <a:r>
              <a:rPr lang="cs-CZ" sz="2000" baseline="-25000" dirty="0">
                <a:effectLst/>
                <a:latin typeface="Times New Roman" panose="02020603050405020304" pitchFamily="18" charset="0"/>
                <a:ea typeface="Times New Roman" panose="02020603050405020304" pitchFamily="18" charset="0"/>
              </a:rPr>
              <a:t>2</a:t>
            </a:r>
            <a:r>
              <a:rPr lang="cs-CZ" sz="2000" dirty="0">
                <a:solidFill>
                  <a:srgbClr val="000000"/>
                </a:solidFill>
                <a:effectLst/>
                <a:latin typeface="Times New Roman" panose="02020603050405020304" pitchFamily="18" charset="0"/>
                <a:ea typeface="Times New Roman" panose="02020603050405020304" pitchFamily="18" charset="0"/>
              </a:rPr>
              <a:t>), energetického ekvivalentu pro kyslík (EEqO</a:t>
            </a:r>
            <a:r>
              <a:rPr lang="cs-CZ" sz="2000" baseline="-25000" dirty="0">
                <a:solidFill>
                  <a:srgbClr val="000000"/>
                </a:solidFill>
                <a:effectLst/>
                <a:latin typeface="Times New Roman" panose="02020603050405020304" pitchFamily="18" charset="0"/>
                <a:ea typeface="Times New Roman" panose="02020603050405020304" pitchFamily="18" charset="0"/>
              </a:rPr>
              <a:t>2</a:t>
            </a:r>
            <a:r>
              <a:rPr lang="cs-CZ" sz="2000" dirty="0">
                <a:solidFill>
                  <a:srgbClr val="000000"/>
                </a:solidFill>
                <a:effectLst/>
                <a:latin typeface="Times New Roman" panose="02020603050405020304" pitchFamily="18" charset="0"/>
                <a:ea typeface="Times New Roman" panose="02020603050405020304" pitchFamily="18" charset="0"/>
              </a:rPr>
              <a:t>) a času (t), po který sledovaný pohyb trvá:</a:t>
            </a:r>
            <a:endParaRPr lang="cs-CZ" sz="2000" dirty="0">
              <a:effectLst/>
              <a:latin typeface="Times New Roman" panose="02020603050405020304" pitchFamily="18" charset="0"/>
              <a:ea typeface="Times New Roman" panose="02020603050405020304" pitchFamily="18" charset="0"/>
            </a:endParaRPr>
          </a:p>
          <a:p>
            <a:r>
              <a:rPr lang="cs-CZ" sz="2400" b="1" dirty="0">
                <a:solidFill>
                  <a:schemeClr val="accent1">
                    <a:lumMod val="75000"/>
                  </a:schemeClr>
                </a:solidFill>
                <a:effectLst/>
                <a:latin typeface="Times New Roman" panose="02020603050405020304" pitchFamily="18" charset="0"/>
                <a:ea typeface="Times New Roman" panose="02020603050405020304" pitchFamily="18" charset="0"/>
              </a:rPr>
              <a:t>E [</a:t>
            </a:r>
            <a:r>
              <a:rPr lang="cs-CZ" sz="2400" b="1" dirty="0" err="1">
                <a:solidFill>
                  <a:schemeClr val="accent1">
                    <a:lumMod val="75000"/>
                  </a:schemeClr>
                </a:solidFill>
                <a:effectLst/>
                <a:latin typeface="Times New Roman" panose="02020603050405020304" pitchFamily="18" charset="0"/>
                <a:ea typeface="Times New Roman" panose="02020603050405020304" pitchFamily="18" charset="0"/>
              </a:rPr>
              <a:t>kJ</a:t>
            </a:r>
            <a:r>
              <a:rPr lang="cs-CZ" sz="2400" b="1" dirty="0">
                <a:solidFill>
                  <a:schemeClr val="accent1">
                    <a:lumMod val="75000"/>
                  </a:schemeClr>
                </a:solidFill>
                <a:effectLst/>
                <a:latin typeface="Times New Roman" panose="02020603050405020304" pitchFamily="18" charset="0"/>
                <a:ea typeface="Times New Roman" panose="02020603050405020304" pitchFamily="18" charset="0"/>
              </a:rPr>
              <a:t>] = VO</a:t>
            </a:r>
            <a:r>
              <a:rPr lang="cs-CZ" sz="2400" b="1" baseline="-25000" dirty="0">
                <a:solidFill>
                  <a:schemeClr val="accent1">
                    <a:lumMod val="75000"/>
                  </a:schemeClr>
                </a:solidFill>
                <a:effectLst/>
                <a:latin typeface="Times New Roman" panose="02020603050405020304" pitchFamily="18" charset="0"/>
                <a:ea typeface="Times New Roman" panose="02020603050405020304" pitchFamily="18" charset="0"/>
              </a:rPr>
              <a:t>2</a:t>
            </a:r>
            <a:r>
              <a:rPr lang="cs-CZ" sz="2400" b="1" dirty="0">
                <a:solidFill>
                  <a:schemeClr val="accent1">
                    <a:lumMod val="75000"/>
                  </a:schemeClr>
                </a:solidFill>
                <a:effectLst/>
                <a:latin typeface="Times New Roman" panose="02020603050405020304" pitchFamily="18" charset="0"/>
                <a:ea typeface="Times New Roman" panose="02020603050405020304" pitchFamily="18" charset="0"/>
              </a:rPr>
              <a:t> [l] . EEqO</a:t>
            </a:r>
            <a:r>
              <a:rPr lang="cs-CZ" sz="2400" b="1" baseline="-25000" dirty="0">
                <a:solidFill>
                  <a:schemeClr val="accent1">
                    <a:lumMod val="75000"/>
                  </a:schemeClr>
                </a:solidFill>
                <a:effectLst/>
                <a:latin typeface="Times New Roman" panose="02020603050405020304" pitchFamily="18" charset="0"/>
                <a:ea typeface="Times New Roman" panose="02020603050405020304" pitchFamily="18" charset="0"/>
              </a:rPr>
              <a:t>2 </a:t>
            </a:r>
            <a:r>
              <a:rPr lang="cs-CZ" sz="2400" b="1" dirty="0">
                <a:solidFill>
                  <a:schemeClr val="accent1">
                    <a:lumMod val="75000"/>
                  </a:schemeClr>
                </a:solidFill>
                <a:effectLst/>
                <a:latin typeface="Times New Roman" panose="02020603050405020304" pitchFamily="18" charset="0"/>
                <a:ea typeface="Times New Roman" panose="02020603050405020304" pitchFamily="18" charset="0"/>
              </a:rPr>
              <a:t>[kJ.l</a:t>
            </a:r>
            <a:r>
              <a:rPr lang="cs-CZ" sz="2400" b="1" baseline="30000" dirty="0">
                <a:solidFill>
                  <a:schemeClr val="accent1">
                    <a:lumMod val="75000"/>
                  </a:schemeClr>
                </a:solidFill>
                <a:effectLst/>
                <a:latin typeface="Times New Roman" panose="02020603050405020304" pitchFamily="18" charset="0"/>
                <a:ea typeface="Times New Roman" panose="02020603050405020304" pitchFamily="18" charset="0"/>
              </a:rPr>
              <a:t>-1</a:t>
            </a:r>
            <a:r>
              <a:rPr lang="cs-CZ" sz="2400" b="1" dirty="0">
                <a:solidFill>
                  <a:schemeClr val="accent1">
                    <a:lumMod val="75000"/>
                  </a:schemeClr>
                </a:solidFill>
                <a:effectLst/>
                <a:latin typeface="Times New Roman" panose="02020603050405020304" pitchFamily="18" charset="0"/>
                <a:ea typeface="Times New Roman" panose="02020603050405020304" pitchFamily="18" charset="0"/>
              </a:rPr>
              <a:t>] . t [min]</a:t>
            </a:r>
          </a:p>
          <a:p>
            <a:r>
              <a:rPr lang="cs-CZ" sz="2000" dirty="0">
                <a:solidFill>
                  <a:srgbClr val="000000"/>
                </a:solidFill>
                <a:latin typeface="Times New Roman" panose="02020603050405020304" pitchFamily="18" charset="0"/>
                <a:ea typeface="Times New Roman" panose="02020603050405020304" pitchFamily="18" charset="0"/>
              </a:rPr>
              <a:t>Příklad: E = 3,5. 20,5. 30 = 2153 [</a:t>
            </a:r>
            <a:r>
              <a:rPr lang="cs-CZ" sz="2000" dirty="0" err="1">
                <a:solidFill>
                  <a:srgbClr val="000000"/>
                </a:solidFill>
                <a:latin typeface="Times New Roman" panose="02020603050405020304" pitchFamily="18" charset="0"/>
                <a:ea typeface="Times New Roman" panose="02020603050405020304" pitchFamily="18" charset="0"/>
              </a:rPr>
              <a:t>kJ</a:t>
            </a:r>
            <a:r>
              <a:rPr lang="cs-CZ" sz="2000" dirty="0">
                <a:solidFill>
                  <a:srgbClr val="000000"/>
                </a:solidFill>
                <a:latin typeface="Times New Roman" panose="02020603050405020304" pitchFamily="18" charset="0"/>
                <a:ea typeface="Times New Roman" panose="02020603050405020304" pitchFamily="18" charset="0"/>
              </a:rPr>
              <a:t>]</a:t>
            </a:r>
            <a:endParaRPr lang="cs-CZ" sz="2000" dirty="0">
              <a:latin typeface="Times New Roman" panose="02020603050405020304" pitchFamily="18" charset="0"/>
              <a:ea typeface="Times New Roman" panose="02020603050405020304" pitchFamily="18" charset="0"/>
            </a:endParaRPr>
          </a:p>
          <a:p>
            <a:r>
              <a:rPr lang="cs-CZ" sz="2000" i="1" dirty="0">
                <a:solidFill>
                  <a:srgbClr val="000000"/>
                </a:solidFill>
                <a:effectLst/>
                <a:latin typeface="Times New Roman" panose="02020603050405020304" pitchFamily="18" charset="0"/>
                <a:ea typeface="Times New Roman" panose="02020603050405020304" pitchFamily="18" charset="0"/>
              </a:rPr>
              <a:t>EEqO</a:t>
            </a:r>
            <a:r>
              <a:rPr lang="cs-CZ" sz="2000" i="1" baseline="-25000" dirty="0">
                <a:solidFill>
                  <a:srgbClr val="000000"/>
                </a:solidFill>
                <a:effectLst/>
                <a:latin typeface="Times New Roman" panose="02020603050405020304" pitchFamily="18" charset="0"/>
                <a:ea typeface="Times New Roman" panose="02020603050405020304" pitchFamily="18" charset="0"/>
              </a:rPr>
              <a:t>2</a:t>
            </a:r>
            <a:r>
              <a:rPr lang="cs-CZ" sz="2000" i="1" dirty="0">
                <a:solidFill>
                  <a:srgbClr val="000000"/>
                </a:solidFill>
                <a:effectLst/>
                <a:latin typeface="Times New Roman" panose="02020603050405020304" pitchFamily="18" charset="0"/>
                <a:ea typeface="Times New Roman" panose="02020603050405020304" pitchFamily="18" charset="0"/>
              </a:rPr>
              <a:t> je množství energie, které je vydáno při příjmu jednoho litru kyslíku. </a:t>
            </a:r>
          </a:p>
          <a:p>
            <a:r>
              <a:rPr lang="cs-CZ" sz="2000" i="1" dirty="0">
                <a:solidFill>
                  <a:srgbClr val="000000"/>
                </a:solidFill>
                <a:effectLst/>
                <a:latin typeface="Times New Roman" panose="02020603050405020304" pitchFamily="18" charset="0"/>
                <a:ea typeface="Times New Roman" panose="02020603050405020304" pitchFamily="18" charset="0"/>
              </a:rPr>
              <a:t>Roste lineárně s intenzitou zatížení a poměrem respirační výměny (R=VCO</a:t>
            </a:r>
            <a:r>
              <a:rPr lang="cs-CZ" sz="2000" i="1" baseline="-25000" dirty="0">
                <a:solidFill>
                  <a:srgbClr val="000000"/>
                </a:solidFill>
                <a:effectLst/>
                <a:latin typeface="Times New Roman" panose="02020603050405020304" pitchFamily="18" charset="0"/>
                <a:ea typeface="Times New Roman" panose="02020603050405020304" pitchFamily="18" charset="0"/>
              </a:rPr>
              <a:t>2</a:t>
            </a:r>
            <a:r>
              <a:rPr lang="cs-CZ" sz="2000" i="1" dirty="0">
                <a:solidFill>
                  <a:srgbClr val="000000"/>
                </a:solidFill>
                <a:effectLst/>
                <a:latin typeface="Times New Roman" panose="02020603050405020304" pitchFamily="18" charset="0"/>
                <a:ea typeface="Times New Roman" panose="02020603050405020304" pitchFamily="18" charset="0"/>
              </a:rPr>
              <a:t>/VO</a:t>
            </a:r>
            <a:r>
              <a:rPr lang="cs-CZ" sz="2000" i="1" baseline="-25000" dirty="0">
                <a:solidFill>
                  <a:srgbClr val="000000"/>
                </a:solidFill>
                <a:effectLst/>
                <a:latin typeface="Times New Roman" panose="02020603050405020304" pitchFamily="18" charset="0"/>
                <a:ea typeface="Times New Roman" panose="02020603050405020304" pitchFamily="18" charset="0"/>
              </a:rPr>
              <a:t>2</a:t>
            </a:r>
            <a:r>
              <a:rPr lang="cs-CZ" sz="2000" i="1" dirty="0">
                <a:solidFill>
                  <a:srgbClr val="000000"/>
                </a:solidFill>
                <a:effectLst/>
                <a:latin typeface="Times New Roman" panose="02020603050405020304" pitchFamily="18" charset="0"/>
                <a:ea typeface="Times New Roman" panose="02020603050405020304" pitchFamily="18" charset="0"/>
              </a:rPr>
              <a:t>). – </a:t>
            </a:r>
            <a:r>
              <a:rPr lang="cs-CZ" sz="2000" i="1" dirty="0">
                <a:solidFill>
                  <a:srgbClr val="FF00FF"/>
                </a:solidFill>
                <a:effectLst/>
                <a:latin typeface="Times New Roman" panose="02020603050405020304" pitchFamily="18" charset="0"/>
                <a:ea typeface="Times New Roman" panose="02020603050405020304" pitchFamily="18" charset="0"/>
              </a:rPr>
              <a:t>viz graf.</a:t>
            </a:r>
            <a:r>
              <a:rPr lang="cs-CZ" sz="2000" i="1" dirty="0">
                <a:solidFill>
                  <a:srgbClr val="000000"/>
                </a:solidFill>
                <a:effectLst/>
                <a:latin typeface="Times New Roman" panose="02020603050405020304" pitchFamily="18" charset="0"/>
                <a:ea typeface="Times New Roman" panose="02020603050405020304" pitchFamily="18" charset="0"/>
              </a:rPr>
              <a:t> </a:t>
            </a:r>
          </a:p>
        </p:txBody>
      </p:sp>
      <p:sp>
        <p:nvSpPr>
          <p:cNvPr id="2" name="TextovéPole 1">
            <a:extLst>
              <a:ext uri="{FF2B5EF4-FFF2-40B4-BE49-F238E27FC236}">
                <a16:creationId xmlns:a16="http://schemas.microsoft.com/office/drawing/2014/main" id="{169CA285-E6F5-7379-77D1-3EA269F5F902}"/>
              </a:ext>
            </a:extLst>
          </p:cNvPr>
          <p:cNvSpPr txBox="1"/>
          <p:nvPr/>
        </p:nvSpPr>
        <p:spPr>
          <a:xfrm>
            <a:off x="937846" y="3429000"/>
            <a:ext cx="9823135" cy="400110"/>
          </a:xfrm>
          <a:prstGeom prst="rect">
            <a:avLst/>
          </a:prstGeom>
          <a:noFill/>
          <a:ln>
            <a:solidFill>
              <a:srgbClr val="000000"/>
            </a:solidFill>
          </a:ln>
        </p:spPr>
        <p:txBody>
          <a:bodyPr wrap="square" rtlCol="0">
            <a:spAutoFit/>
          </a:bodyPr>
          <a:lstStyle/>
          <a:p>
            <a:pPr algn="ctr"/>
            <a:r>
              <a:rPr lang="cs-CZ" sz="2000" dirty="0"/>
              <a:t>Vztah Energetického ekvivalentu pro kyslík (EEqO2) a poměru respirační výměny (R)</a:t>
            </a:r>
          </a:p>
        </p:txBody>
      </p:sp>
      <p:pic>
        <p:nvPicPr>
          <p:cNvPr id="4" name="Picture 5" descr="skenovat0001">
            <a:extLst>
              <a:ext uri="{FF2B5EF4-FFF2-40B4-BE49-F238E27FC236}">
                <a16:creationId xmlns:a16="http://schemas.microsoft.com/office/drawing/2014/main" id="{4EECB39F-16CC-2808-9123-6DDA579180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61" t="7943" r="22367" b="4827"/>
          <a:stretch/>
        </p:blipFill>
        <p:spPr bwMode="auto">
          <a:xfrm>
            <a:off x="3640920" y="3941622"/>
            <a:ext cx="4910156" cy="27527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descr="Oxy-prol">
            <a:extLst>
              <a:ext uri="{FF2B5EF4-FFF2-40B4-BE49-F238E27FC236}">
                <a16:creationId xmlns:a16="http://schemas.microsoft.com/office/drawing/2014/main" id="{F605FE74-6227-BEBF-82A1-506F7013E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846" y="3939207"/>
            <a:ext cx="2633587" cy="275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Oxycon_Mo">
            <a:extLst>
              <a:ext uri="{FF2B5EF4-FFF2-40B4-BE49-F238E27FC236}">
                <a16:creationId xmlns:a16="http://schemas.microsoft.com/office/drawing/2014/main" id="{A81B3781-114E-14B7-3977-6DED4E53D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562" y="3941623"/>
            <a:ext cx="2140419" cy="275276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ovéPole 1">
            <a:hlinkClick r:id="rId5"/>
            <a:extLst>
              <a:ext uri="{FF2B5EF4-FFF2-40B4-BE49-F238E27FC236}">
                <a16:creationId xmlns:a16="http://schemas.microsoft.com/office/drawing/2014/main" id="{9E7A1394-A167-BF14-8A84-D673BA57AFB5}"/>
              </a:ext>
            </a:extLst>
          </p:cNvPr>
          <p:cNvSpPr txBox="1">
            <a:spLocks noChangeArrowheads="1"/>
          </p:cNvSpPr>
          <p:nvPr/>
        </p:nvSpPr>
        <p:spPr bwMode="auto">
          <a:xfrm>
            <a:off x="8778262" y="315338"/>
            <a:ext cx="3097213" cy="523875"/>
          </a:xfrm>
          <a:prstGeom prst="rect">
            <a:avLst/>
          </a:prstGeom>
          <a:solidFill>
            <a:srgbClr val="FFFF00"/>
          </a:solidFill>
          <a:ln w="9525">
            <a:solidFill>
              <a:srgbClr val="00B05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800" dirty="0">
                <a:solidFill>
                  <a:srgbClr val="00B050"/>
                </a:solidFill>
              </a:rPr>
              <a:t>VIDEO: </a:t>
            </a:r>
            <a:r>
              <a:rPr lang="cs-CZ" altLang="cs-CZ" sz="1800" dirty="0" err="1">
                <a:solidFill>
                  <a:srgbClr val="00B050"/>
                </a:solidFill>
              </a:rPr>
              <a:t>Oxycon</a:t>
            </a:r>
            <a:r>
              <a:rPr lang="cs-CZ" altLang="cs-CZ" sz="1800" dirty="0">
                <a:solidFill>
                  <a:srgbClr val="00B050"/>
                </a:solidFill>
              </a:rPr>
              <a:t> Mobile </a:t>
            </a:r>
            <a:r>
              <a:rPr lang="cs-CZ" altLang="cs-CZ" sz="1000" dirty="0">
                <a:solidFill>
                  <a:srgbClr val="00B050"/>
                </a:solidFill>
              </a:rPr>
              <a:t>(https://www.youtube.com/</a:t>
            </a:r>
            <a:r>
              <a:rPr lang="cs-CZ" altLang="cs-CZ" sz="1000" dirty="0" err="1">
                <a:solidFill>
                  <a:srgbClr val="00B050"/>
                </a:solidFill>
              </a:rPr>
              <a:t>watch?v</a:t>
            </a:r>
            <a:r>
              <a:rPr lang="cs-CZ" altLang="cs-CZ" sz="1000" dirty="0">
                <a:solidFill>
                  <a:srgbClr val="00B050"/>
                </a:solidFill>
              </a:rPr>
              <a:t>=JJ7kBxro_L0)</a:t>
            </a:r>
          </a:p>
        </p:txBody>
      </p:sp>
      <p:sp>
        <p:nvSpPr>
          <p:cNvPr id="9" name="TextovéPole 8">
            <a:extLst>
              <a:ext uri="{FF2B5EF4-FFF2-40B4-BE49-F238E27FC236}">
                <a16:creationId xmlns:a16="http://schemas.microsoft.com/office/drawing/2014/main" id="{EB11C783-F2CB-B66E-B33B-F3904025FFBB}"/>
              </a:ext>
            </a:extLst>
          </p:cNvPr>
          <p:cNvSpPr txBox="1"/>
          <p:nvPr/>
        </p:nvSpPr>
        <p:spPr>
          <a:xfrm>
            <a:off x="7624953" y="6325058"/>
            <a:ext cx="926123" cy="400110"/>
          </a:xfrm>
          <a:prstGeom prst="rect">
            <a:avLst/>
          </a:prstGeom>
          <a:noFill/>
        </p:spPr>
        <p:txBody>
          <a:bodyPr wrap="square">
            <a:spAutoFit/>
          </a:bodyPr>
          <a:lstStyle/>
          <a:p>
            <a:r>
              <a:rPr lang="cs-CZ" sz="2000" b="1" dirty="0"/>
              <a:t>EEqO2</a:t>
            </a:r>
          </a:p>
        </p:txBody>
      </p:sp>
      <p:sp>
        <p:nvSpPr>
          <p:cNvPr id="10" name="TextovéPole 9">
            <a:extLst>
              <a:ext uri="{FF2B5EF4-FFF2-40B4-BE49-F238E27FC236}">
                <a16:creationId xmlns:a16="http://schemas.microsoft.com/office/drawing/2014/main" id="{EE6E9E68-EB80-6EE5-06F7-7306B7F3E063}"/>
              </a:ext>
            </a:extLst>
          </p:cNvPr>
          <p:cNvSpPr txBox="1"/>
          <p:nvPr/>
        </p:nvSpPr>
        <p:spPr>
          <a:xfrm>
            <a:off x="3774827" y="4195129"/>
            <a:ext cx="375143" cy="461665"/>
          </a:xfrm>
          <a:prstGeom prst="rect">
            <a:avLst/>
          </a:prstGeom>
          <a:noFill/>
        </p:spPr>
        <p:txBody>
          <a:bodyPr wrap="square">
            <a:spAutoFit/>
          </a:bodyPr>
          <a:lstStyle/>
          <a:p>
            <a:r>
              <a:rPr lang="cs-CZ" sz="2400" b="1" dirty="0"/>
              <a:t>R</a:t>
            </a:r>
          </a:p>
        </p:txBody>
      </p:sp>
    </p:spTree>
    <p:extLst>
      <p:ext uri="{BB962C8B-B14F-4D97-AF65-F5344CB8AC3E}">
        <p14:creationId xmlns:p14="http://schemas.microsoft.com/office/powerpoint/2010/main" val="2437592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EnergDot0007">
            <a:extLst>
              <a:ext uri="{FF2B5EF4-FFF2-40B4-BE49-F238E27FC236}">
                <a16:creationId xmlns:a16="http://schemas.microsoft.com/office/drawing/2014/main" id="{05C14F47-EFD7-87FB-D3BB-FFC68C6A5D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86" b="12047"/>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E356E7EA-A93D-8B01-5345-FC0BC0F5AB02}"/>
              </a:ext>
            </a:extLst>
          </p:cNvPr>
          <p:cNvSpPr txBox="1"/>
          <p:nvPr/>
        </p:nvSpPr>
        <p:spPr>
          <a:xfrm>
            <a:off x="2795953" y="621323"/>
            <a:ext cx="6600093" cy="461665"/>
          </a:xfrm>
          <a:prstGeom prst="rect">
            <a:avLst/>
          </a:prstGeom>
          <a:noFill/>
        </p:spPr>
        <p:txBody>
          <a:bodyPr wrap="square" rtlCol="0">
            <a:spAutoFit/>
          </a:bodyPr>
          <a:lstStyle/>
          <a:p>
            <a:r>
              <a:rPr lang="cs-CZ" sz="2400" b="1" dirty="0">
                <a:solidFill>
                  <a:schemeClr val="accent1">
                    <a:lumMod val="75000"/>
                  </a:schemeClr>
                </a:solidFill>
              </a:rPr>
              <a:t>Energetická náročnost při pohybu různou rychlostí</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ovéPole 13">
            <a:extLst>
              <a:ext uri="{FF2B5EF4-FFF2-40B4-BE49-F238E27FC236}">
                <a16:creationId xmlns:a16="http://schemas.microsoft.com/office/drawing/2014/main" id="{B7CD7020-58A1-53F6-972C-7556DF266F87}"/>
              </a:ext>
            </a:extLst>
          </p:cNvPr>
          <p:cNvSpPr txBox="1"/>
          <p:nvPr/>
        </p:nvSpPr>
        <p:spPr>
          <a:xfrm>
            <a:off x="440635" y="179249"/>
            <a:ext cx="11310730" cy="6370975"/>
          </a:xfrm>
          <a:prstGeom prst="rect">
            <a:avLst/>
          </a:prstGeom>
          <a:noFill/>
        </p:spPr>
        <p:txBody>
          <a:bodyPr wrap="square">
            <a:spAutoFit/>
          </a:bodyPr>
          <a:lstStyle/>
          <a:p>
            <a:pPr algn="ctr" eaLnBrk="0" fontAlgn="base" hangingPunct="0">
              <a:spcBef>
                <a:spcPct val="0"/>
              </a:spcBef>
              <a:spcAft>
                <a:spcPct val="0"/>
              </a:spcAft>
            </a:pPr>
            <a:r>
              <a:rPr lang="cs-CZ" sz="2000" b="0" i="0" dirty="0">
                <a:solidFill>
                  <a:srgbClr val="505050"/>
                </a:solidFill>
                <a:effectLst/>
                <a:latin typeface="Open Sans" panose="020B0606030504020204" pitchFamily="34" charset="0"/>
              </a:rPr>
              <a:t>Patent </a:t>
            </a:r>
            <a:r>
              <a:rPr lang="cs-CZ" sz="2000" b="0" i="0" u="none" strike="noStrike" dirty="0">
                <a:solidFill>
                  <a:srgbClr val="0D3D9B"/>
                </a:solidFill>
                <a:effectLst/>
                <a:latin typeface="Helvetica" panose="020B0604020202020204" pitchFamily="34" charset="0"/>
                <a:hlinkClick r:id="rId2"/>
              </a:rPr>
              <a:t>US20110040193A1</a:t>
            </a:r>
            <a:r>
              <a:rPr lang="cs-CZ" sz="2000" b="0" i="0" u="none" strike="noStrike" dirty="0">
                <a:solidFill>
                  <a:srgbClr val="0D3D9B"/>
                </a:solidFill>
                <a:effectLst/>
                <a:latin typeface="Helvetica" panose="020B0604020202020204" pitchFamily="34" charset="0"/>
              </a:rPr>
              <a:t> </a:t>
            </a:r>
            <a:r>
              <a:rPr lang="cs-CZ" sz="2000" b="0" i="0" u="none" strike="noStrike" dirty="0">
                <a:effectLst/>
                <a:latin typeface="Helvetica" panose="020B0604020202020204" pitchFamily="34" charset="0"/>
              </a:rPr>
              <a:t>(</a:t>
            </a:r>
            <a:r>
              <a:rPr lang="cs-CZ" sz="2000" b="0" i="0" u="none" strike="noStrike" dirty="0" err="1">
                <a:effectLst/>
                <a:latin typeface="Helvetica" panose="020B0604020202020204" pitchFamily="34" charset="0"/>
              </a:rPr>
              <a:t>Seppanen</a:t>
            </a:r>
            <a:r>
              <a:rPr lang="cs-CZ" sz="2000" b="0" i="0" u="none" strike="noStrike" dirty="0">
                <a:effectLst/>
                <a:latin typeface="Helvetica" panose="020B0604020202020204" pitchFamily="34" charset="0"/>
              </a:rPr>
              <a:t> et al., 2009)</a:t>
            </a:r>
            <a:endParaRPr lang="cs-CZ" sz="2000" b="0" i="0" dirty="0">
              <a:effectLst/>
              <a:latin typeface="Open Sans" panose="020B0606030504020204" pitchFamily="34" charset="0"/>
            </a:endParaRPr>
          </a:p>
          <a:p>
            <a:pPr algn="ctr" eaLnBrk="0" fontAlgn="base" hangingPunct="0">
              <a:spcBef>
                <a:spcPct val="0"/>
              </a:spcBef>
              <a:spcAft>
                <a:spcPct val="0"/>
              </a:spcAft>
            </a:pPr>
            <a:r>
              <a:rPr lang="cs-CZ" sz="2800" b="1" i="0" dirty="0">
                <a:solidFill>
                  <a:schemeClr val="accent1">
                    <a:lumMod val="75000"/>
                  </a:schemeClr>
                </a:solidFill>
                <a:effectLst/>
                <a:latin typeface="Open Sans" panose="020B0606030504020204" pitchFamily="34" charset="0"/>
              </a:rPr>
              <a:t>Odhady teoretického VO</a:t>
            </a:r>
            <a:r>
              <a:rPr lang="cs-CZ" sz="2800" b="1" i="0" baseline="-25000" dirty="0">
                <a:solidFill>
                  <a:schemeClr val="accent1">
                    <a:lumMod val="75000"/>
                  </a:schemeClr>
                </a:solidFill>
                <a:effectLst/>
                <a:latin typeface="Open Sans" panose="020B0606030504020204" pitchFamily="34" charset="0"/>
              </a:rPr>
              <a:t>2 </a:t>
            </a:r>
            <a:r>
              <a:rPr lang="en-US" sz="2800" b="0" i="0" u="none" strike="noStrike" baseline="0" dirty="0">
                <a:latin typeface="Courier"/>
              </a:rPr>
              <a:t>(ml/kg/min)</a:t>
            </a:r>
            <a:r>
              <a:rPr lang="cs-CZ" sz="2800" b="0" i="0" u="none" strike="noStrike" baseline="0" dirty="0">
                <a:latin typeface="Courier"/>
              </a:rPr>
              <a:t>použit u </a:t>
            </a:r>
            <a:r>
              <a:rPr lang="cs-CZ" sz="2800" b="0" i="0" u="none" strike="noStrike" baseline="0" dirty="0" err="1">
                <a:latin typeface="Courier"/>
              </a:rPr>
              <a:t>Garmin</a:t>
            </a:r>
            <a:endParaRPr kumimoji="0" lang="cs-CZ" altLang="cs-CZ" sz="2800" b="1" i="0" u="none" strike="noStrike" cap="none" normalizeH="0" baseline="0" dirty="0">
              <a:ln>
                <a:noFill/>
              </a:ln>
              <a:solidFill>
                <a:schemeClr val="accent1">
                  <a:lumMod val="75000"/>
                </a:schemeClr>
              </a:solidFill>
              <a:effectLst/>
              <a:latin typeface="inherit"/>
            </a:endParaRPr>
          </a:p>
          <a:p>
            <a:pPr algn="l"/>
            <a:endParaRPr lang="cs-CZ" sz="2000" b="0" i="0" u="none" strike="noStrike" baseline="0" dirty="0">
              <a:latin typeface="Courier"/>
            </a:endParaRPr>
          </a:p>
          <a:p>
            <a:pPr algn="l"/>
            <a:r>
              <a:rPr lang="cs-CZ" sz="2000" b="0" i="0" u="sng" strike="noStrike" baseline="0" dirty="0" err="1">
                <a:latin typeface="Courier"/>
              </a:rPr>
              <a:t>Walking</a:t>
            </a:r>
            <a:r>
              <a:rPr lang="cs-CZ" sz="2000" b="0" i="0" u="sng" strike="noStrike" baseline="0" dirty="0">
                <a:latin typeface="Courier"/>
              </a:rPr>
              <a:t> and Pole </a:t>
            </a:r>
            <a:r>
              <a:rPr lang="cs-CZ" sz="2000" b="0" i="0" u="sng" strike="noStrike" baseline="0" dirty="0" err="1">
                <a:latin typeface="Courier"/>
              </a:rPr>
              <a:t>Walking</a:t>
            </a:r>
            <a:r>
              <a:rPr lang="cs-CZ" sz="2000" b="0" i="0" u="sng" strike="noStrike" baseline="0" dirty="0">
                <a:latin typeface="Courier"/>
              </a:rPr>
              <a:t>:</a:t>
            </a:r>
          </a:p>
          <a:p>
            <a:pPr algn="l"/>
            <a:r>
              <a:rPr lang="en-US" sz="2000" b="0" i="0" u="none" strike="noStrike" baseline="0" dirty="0">
                <a:latin typeface="Courier"/>
              </a:rPr>
              <a:t>TVO2 </a:t>
            </a:r>
            <a:r>
              <a:rPr lang="cs-CZ" sz="2000" b="0" i="0" u="none" strike="noStrike" baseline="0" dirty="0">
                <a:latin typeface="Courier"/>
              </a:rPr>
              <a:t>= </a:t>
            </a:r>
            <a:r>
              <a:rPr lang="en-US" sz="2000" b="0" i="0" u="none" strike="noStrike" baseline="0" dirty="0">
                <a:latin typeface="Courier"/>
              </a:rPr>
              <a:t>1.78*speed*16.67</a:t>
            </a:r>
            <a:r>
              <a:rPr lang="en-GB" sz="2000" b="0" i="0" u="none" strike="noStrike" baseline="0" dirty="0">
                <a:latin typeface="Courier"/>
              </a:rPr>
              <a:t>[</a:t>
            </a:r>
            <a:r>
              <a:rPr lang="en-US" sz="2000" b="0" i="0" u="none" strike="noStrike" baseline="0" dirty="0">
                <a:latin typeface="Courier"/>
              </a:rPr>
              <a:t>tan</a:t>
            </a:r>
            <a:r>
              <a:rPr lang="cs-CZ" sz="2000" b="0" i="0" u="none" strike="noStrike" baseline="0" dirty="0">
                <a:latin typeface="Courier"/>
              </a:rPr>
              <a:t>(</a:t>
            </a:r>
            <a:r>
              <a:rPr lang="cs-CZ" sz="2000" b="0" i="0" u="none" strike="noStrike" baseline="0" dirty="0" err="1">
                <a:latin typeface="Courier"/>
              </a:rPr>
              <a:t>inclination</a:t>
            </a:r>
            <a:r>
              <a:rPr lang="cs-CZ" sz="2000" b="0" i="0" u="none" strike="noStrike" baseline="0" dirty="0">
                <a:latin typeface="Courier"/>
              </a:rPr>
              <a:t>)+0.073</a:t>
            </a:r>
            <a:r>
              <a:rPr lang="en-GB" sz="2000" b="0" i="0" u="none" strike="noStrike" baseline="0" dirty="0">
                <a:latin typeface="Courier"/>
              </a:rPr>
              <a:t>]</a:t>
            </a:r>
            <a:endParaRPr lang="cs-CZ" sz="2000" b="0" i="0" u="none" strike="noStrike" baseline="0" dirty="0">
              <a:latin typeface="Courier"/>
            </a:endParaRPr>
          </a:p>
          <a:p>
            <a:pPr algn="l"/>
            <a:endParaRPr lang="cs-CZ" sz="2000" b="0" i="0" u="none" strike="noStrike" baseline="0" dirty="0">
              <a:latin typeface="Courier"/>
            </a:endParaRPr>
          </a:p>
          <a:p>
            <a:pPr algn="l"/>
            <a:r>
              <a:rPr lang="en-US" sz="2000" b="0" i="0" u="sng" strike="noStrike" baseline="0" dirty="0">
                <a:latin typeface="Courier"/>
              </a:rPr>
              <a:t>Running on a Level Ground:</a:t>
            </a:r>
          </a:p>
          <a:p>
            <a:pPr algn="l"/>
            <a:r>
              <a:rPr lang="nl-NL" sz="2000" b="0" i="0" u="none" strike="noStrike" baseline="0" dirty="0">
                <a:latin typeface="Courier"/>
              </a:rPr>
              <a:t>VO2</a:t>
            </a:r>
            <a:r>
              <a:rPr lang="cs-CZ" sz="2000" b="0" i="0" u="none" strike="noStrike" baseline="0" dirty="0">
                <a:latin typeface="Courier"/>
              </a:rPr>
              <a:t> </a:t>
            </a:r>
            <a:r>
              <a:rPr lang="nl-NL" sz="2000" b="0" i="0" u="none" strike="noStrike" baseline="0" dirty="0">
                <a:latin typeface="Courier"/>
              </a:rPr>
              <a:t>=</a:t>
            </a:r>
            <a:r>
              <a:rPr lang="cs-CZ" sz="2000" b="0" i="0" u="none" strike="noStrike" baseline="0" dirty="0">
                <a:latin typeface="Courier"/>
              </a:rPr>
              <a:t> </a:t>
            </a:r>
            <a:r>
              <a:rPr lang="nl-NL" sz="2000" b="0" i="0" u="none" strike="noStrike" baseline="0" dirty="0">
                <a:latin typeface="Courier"/>
              </a:rPr>
              <a:t>3.5 s</a:t>
            </a:r>
            <a:endParaRPr lang="cs-CZ" sz="2000" b="0" i="0" u="none" strike="noStrike" baseline="0" dirty="0">
              <a:latin typeface="Courier"/>
            </a:endParaRPr>
          </a:p>
          <a:p>
            <a:pPr algn="l"/>
            <a:endParaRPr lang="nl-NL" sz="2000" b="0" i="0" u="none" strike="noStrike" baseline="0" dirty="0">
              <a:latin typeface="Courier"/>
            </a:endParaRPr>
          </a:p>
          <a:p>
            <a:pPr algn="l"/>
            <a:r>
              <a:rPr lang="en-US" sz="2000" b="0" i="0" u="sng" strike="noStrike" baseline="0" dirty="0">
                <a:latin typeface="Courier"/>
              </a:rPr>
              <a:t>Running in a Hilly Terrain:</a:t>
            </a:r>
          </a:p>
          <a:p>
            <a:pPr algn="l"/>
            <a:r>
              <a:rPr lang="en-US" sz="2000" b="0" i="0" u="none" strike="noStrike" baseline="0" dirty="0">
                <a:latin typeface="Courier"/>
              </a:rPr>
              <a:t>VO2</a:t>
            </a:r>
            <a:r>
              <a:rPr lang="cs-CZ" sz="2000" b="0" i="0" u="none" strike="noStrike" baseline="0" dirty="0">
                <a:latin typeface="Courier"/>
              </a:rPr>
              <a:t> </a:t>
            </a:r>
            <a:r>
              <a:rPr lang="en-US" sz="2000" b="0" i="0" u="none" strike="noStrike" baseline="0" dirty="0">
                <a:latin typeface="Courier"/>
              </a:rPr>
              <a:t>=</a:t>
            </a:r>
            <a:r>
              <a:rPr lang="cs-CZ" sz="2000" b="0" i="0" u="none" strike="noStrike" baseline="0" dirty="0">
                <a:latin typeface="Courier"/>
              </a:rPr>
              <a:t> </a:t>
            </a:r>
            <a:r>
              <a:rPr lang="en-US" sz="2000" b="0" i="0" u="none" strike="noStrike" baseline="0" dirty="0">
                <a:latin typeface="Courier"/>
              </a:rPr>
              <a:t>3.33*speed</a:t>
            </a:r>
            <a:r>
              <a:rPr lang="cs-CZ" sz="2000" b="0" i="0" u="none" strike="noStrike" baseline="0" dirty="0">
                <a:latin typeface="Courier"/>
              </a:rPr>
              <a:t> + </a:t>
            </a:r>
            <a:r>
              <a:rPr lang="en-US" sz="2000" b="0" i="0" u="none" strike="noStrike" baseline="0" dirty="0">
                <a:latin typeface="Courier"/>
              </a:rPr>
              <a:t>15*tan</a:t>
            </a:r>
            <a:r>
              <a:rPr lang="cs-CZ" sz="2000" b="0" i="0" u="none" strike="noStrike" baseline="0" dirty="0">
                <a:latin typeface="Courier"/>
              </a:rPr>
              <a:t>(</a:t>
            </a:r>
            <a:r>
              <a:rPr lang="cs-CZ" sz="2000" b="0" i="0" u="none" strike="noStrike" baseline="0" dirty="0" err="1">
                <a:latin typeface="Courier"/>
              </a:rPr>
              <a:t>inclination</a:t>
            </a:r>
            <a:r>
              <a:rPr lang="cs-CZ" sz="2000" b="0" i="0" u="none" strike="noStrike" baseline="0" dirty="0">
                <a:latin typeface="Courier"/>
              </a:rPr>
              <a:t>)*speed + 3.5</a:t>
            </a:r>
          </a:p>
          <a:p>
            <a:pPr algn="l"/>
            <a:endParaRPr lang="en-GB" sz="2000" b="0" i="0" u="none" strike="noStrike" baseline="0" dirty="0">
              <a:latin typeface="Courier"/>
            </a:endParaRPr>
          </a:p>
          <a:p>
            <a:pPr algn="l"/>
            <a:r>
              <a:rPr lang="cs-CZ" sz="2000" b="0" i="0" u="sng" strike="noStrike" baseline="0" dirty="0" err="1">
                <a:latin typeface="Courier"/>
              </a:rPr>
              <a:t>Cycling</a:t>
            </a:r>
            <a:r>
              <a:rPr lang="cs-CZ" sz="2000" b="0" i="0" u="sng" strike="noStrike" baseline="0" dirty="0">
                <a:latin typeface="Courier"/>
              </a:rPr>
              <a:t>:</a:t>
            </a:r>
          </a:p>
          <a:p>
            <a:pPr algn="l"/>
            <a:r>
              <a:rPr lang="en-US" sz="2000" b="0" i="0" u="none" strike="noStrike" baseline="0" dirty="0">
                <a:latin typeface="Courier"/>
              </a:rPr>
              <a:t>VO2 = (12.35*Power + 300)/</a:t>
            </a:r>
            <a:r>
              <a:rPr lang="cs-CZ" sz="2000" b="0" i="0" u="none" strike="noStrike" baseline="0" dirty="0" err="1">
                <a:latin typeface="Courier"/>
              </a:rPr>
              <a:t>persons</a:t>
            </a:r>
            <a:r>
              <a:rPr lang="cs-CZ" sz="2000" b="0" i="0" u="none" strike="noStrike" baseline="0" dirty="0">
                <a:latin typeface="Courier"/>
              </a:rPr>
              <a:t> </a:t>
            </a:r>
            <a:r>
              <a:rPr lang="cs-CZ" sz="2000" b="0" i="0" u="none" strike="noStrike" baseline="0" dirty="0" err="1">
                <a:latin typeface="Courier"/>
              </a:rPr>
              <a:t>weight</a:t>
            </a:r>
            <a:endParaRPr lang="cs-CZ" sz="2000" b="0" i="0" u="none" strike="noStrike" baseline="0" dirty="0">
              <a:latin typeface="Courier"/>
            </a:endParaRPr>
          </a:p>
          <a:p>
            <a:pPr algn="l"/>
            <a:endParaRPr lang="en-US" sz="2000" dirty="0">
              <a:latin typeface="Courier"/>
            </a:endParaRPr>
          </a:p>
          <a:p>
            <a:pPr algn="l"/>
            <a:r>
              <a:rPr lang="en-US" sz="2000" b="0" i="0" u="sng" strike="noStrike" baseline="0" dirty="0">
                <a:latin typeface="Courier"/>
              </a:rPr>
              <a:t>(Indoor) rowing</a:t>
            </a:r>
          </a:p>
          <a:p>
            <a:pPr algn="l"/>
            <a:r>
              <a:rPr lang="en-US" sz="2000" b="0" i="0" u="none" strike="noStrike" baseline="0" dirty="0">
                <a:latin typeface="Courier"/>
              </a:rPr>
              <a:t>VO2 = (14.72*Power + </a:t>
            </a:r>
            <a:r>
              <a:rPr lang="cs-CZ" sz="2000" b="0" i="0" u="none" strike="noStrike" baseline="0" dirty="0">
                <a:latin typeface="Courier"/>
              </a:rPr>
              <a:t>250.39)</a:t>
            </a:r>
            <a:r>
              <a:rPr lang="en-GB" sz="2000" b="0" i="0" u="none" strike="noStrike" baseline="0" dirty="0">
                <a:latin typeface="Courier"/>
              </a:rPr>
              <a:t>/</a:t>
            </a:r>
            <a:r>
              <a:rPr lang="cs-CZ" sz="2000" b="0" i="0" u="none" strike="noStrike" baseline="0" dirty="0" err="1">
                <a:latin typeface="Courier"/>
              </a:rPr>
              <a:t>person's</a:t>
            </a:r>
            <a:r>
              <a:rPr lang="cs-CZ" sz="2000" b="0" i="0" u="none" strike="noStrike" baseline="0" dirty="0">
                <a:latin typeface="Courier"/>
              </a:rPr>
              <a:t> </a:t>
            </a:r>
            <a:r>
              <a:rPr lang="cs-CZ" sz="2000" b="0" i="0" u="none" strike="noStrike" baseline="0" dirty="0" err="1">
                <a:latin typeface="Courier"/>
              </a:rPr>
              <a:t>weight</a:t>
            </a:r>
            <a:endParaRPr lang="cs-CZ" sz="2000" b="0" i="0" u="none" strike="noStrike" baseline="0" dirty="0">
              <a:latin typeface="Courier"/>
            </a:endParaRPr>
          </a:p>
          <a:p>
            <a:pPr algn="l"/>
            <a:endParaRPr lang="cs-CZ" sz="2000" dirty="0">
              <a:latin typeface="Courier"/>
            </a:endParaRPr>
          </a:p>
          <a:p>
            <a:pPr algn="l"/>
            <a:r>
              <a:rPr lang="en-US" sz="2000" b="0" i="0" u="none" strike="noStrike" baseline="0" dirty="0">
                <a:latin typeface="Courier"/>
              </a:rPr>
              <a:t>Unit of speed-kilometers per hour (km/h)</a:t>
            </a:r>
            <a:r>
              <a:rPr lang="cs-CZ" sz="2000" b="0" i="0" u="none" strike="noStrike" baseline="0" dirty="0">
                <a:latin typeface="Courier"/>
              </a:rPr>
              <a:t>; Unit </a:t>
            </a:r>
            <a:r>
              <a:rPr lang="cs-CZ" sz="2000" b="0" i="0" u="none" strike="noStrike" baseline="0" dirty="0" err="1">
                <a:latin typeface="Courier"/>
              </a:rPr>
              <a:t>of</a:t>
            </a:r>
            <a:r>
              <a:rPr lang="cs-CZ" sz="2000" b="0" i="0" u="none" strike="noStrike" baseline="0" dirty="0">
                <a:latin typeface="Courier"/>
              </a:rPr>
              <a:t> </a:t>
            </a:r>
            <a:r>
              <a:rPr lang="cs-CZ" sz="2000" b="0" i="0" u="none" strike="noStrike" baseline="0" dirty="0" err="1">
                <a:latin typeface="Courier"/>
              </a:rPr>
              <a:t>inclination-degrees</a:t>
            </a:r>
            <a:r>
              <a:rPr lang="cs-CZ" sz="2000" b="0" i="0" u="none" strike="noStrike" baseline="0" dirty="0">
                <a:latin typeface="Courier"/>
              </a:rPr>
              <a:t>);</a:t>
            </a:r>
          </a:p>
          <a:p>
            <a:pPr algn="l"/>
            <a:r>
              <a:rPr lang="cs-CZ" sz="2000" b="0" i="0" u="none" strike="noStrike" baseline="0" dirty="0">
                <a:latin typeface="Courier"/>
              </a:rPr>
              <a:t>Unit </a:t>
            </a:r>
            <a:r>
              <a:rPr lang="cs-CZ" sz="2000" b="0" i="0" u="none" strike="noStrike" baseline="0" dirty="0" err="1">
                <a:latin typeface="Courier"/>
              </a:rPr>
              <a:t>of</a:t>
            </a:r>
            <a:r>
              <a:rPr lang="cs-CZ" sz="2000" b="0" i="0" u="none" strike="noStrike" baseline="0" dirty="0">
                <a:latin typeface="Courier"/>
              </a:rPr>
              <a:t> </a:t>
            </a:r>
            <a:r>
              <a:rPr lang="cs-CZ" sz="2000" b="0" i="0" u="none" strike="noStrike" baseline="0" dirty="0" err="1">
                <a:latin typeface="Courier"/>
              </a:rPr>
              <a:t>power-watts</a:t>
            </a:r>
            <a:r>
              <a:rPr lang="cs-CZ" sz="2000" b="0" i="0" u="none" strike="noStrike" baseline="0" dirty="0">
                <a:latin typeface="Courier"/>
              </a:rPr>
              <a:t> (W); </a:t>
            </a:r>
            <a:r>
              <a:rPr lang="en-US" sz="2000" b="0" i="0" u="none" strike="noStrike" baseline="0" dirty="0">
                <a:latin typeface="Courier"/>
              </a:rPr>
              <a:t>Unit of weight kilograms (kg)</a:t>
            </a:r>
            <a:endParaRPr lang="cs-CZ" sz="2000" b="0" i="0" u="none" strike="noStrike" baseline="0" dirty="0">
              <a:latin typeface="Courier"/>
            </a:endParaRPr>
          </a:p>
        </p:txBody>
      </p:sp>
    </p:spTree>
    <p:extLst>
      <p:ext uri="{BB962C8B-B14F-4D97-AF65-F5344CB8AC3E}">
        <p14:creationId xmlns:p14="http://schemas.microsoft.com/office/powerpoint/2010/main" val="36371454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0B281EF-6838-6DB1-5CA2-882824B8E869}"/>
              </a:ext>
            </a:extLst>
          </p:cNvPr>
          <p:cNvSpPr txBox="1"/>
          <p:nvPr/>
        </p:nvSpPr>
        <p:spPr>
          <a:xfrm>
            <a:off x="361244" y="314479"/>
            <a:ext cx="11469511" cy="2739211"/>
          </a:xfrm>
          <a:prstGeom prst="rect">
            <a:avLst/>
          </a:prstGeom>
          <a:noFill/>
        </p:spPr>
        <p:txBody>
          <a:bodyPr wrap="square">
            <a:spAutoFit/>
          </a:bodyPr>
          <a:lstStyle/>
          <a:p>
            <a:pPr algn="ctr"/>
            <a:r>
              <a:rPr lang="cs-CZ" sz="2800" b="1" dirty="0">
                <a:solidFill>
                  <a:schemeClr val="accent1">
                    <a:lumMod val="75000"/>
                  </a:schemeClr>
                </a:solidFill>
                <a:effectLst/>
                <a:latin typeface="Times New Roman" panose="02020603050405020304" pitchFamily="18" charset="0"/>
                <a:ea typeface="Times New Roman" panose="02020603050405020304" pitchFamily="18" charset="0"/>
              </a:rPr>
              <a:t>Násobek klidového výdeje energie (MET) </a:t>
            </a:r>
          </a:p>
          <a:p>
            <a:pPr algn="ctr"/>
            <a:r>
              <a:rPr lang="cs-CZ" sz="2400" dirty="0">
                <a:latin typeface="Times New Roman" panose="02020603050405020304" pitchFamily="18" charset="0"/>
                <a:ea typeface="Times New Roman" panose="02020603050405020304" pitchFamily="18" charset="0"/>
              </a:rPr>
              <a:t>(</a:t>
            </a:r>
            <a:r>
              <a:rPr lang="cs-CZ" sz="2400" dirty="0" err="1">
                <a:effectLst/>
                <a:latin typeface="Times New Roman" panose="02020603050405020304" pitchFamily="18" charset="0"/>
                <a:ea typeface="Times New Roman" panose="02020603050405020304" pitchFamily="18" charset="0"/>
              </a:rPr>
              <a:t>metabolic</a:t>
            </a:r>
            <a:r>
              <a:rPr lang="cs-CZ" sz="2400" dirty="0">
                <a:effectLst/>
                <a:latin typeface="Times New Roman" panose="02020603050405020304" pitchFamily="18" charset="0"/>
                <a:ea typeface="Times New Roman" panose="02020603050405020304" pitchFamily="18" charset="0"/>
              </a:rPr>
              <a:t> </a:t>
            </a:r>
            <a:r>
              <a:rPr lang="cs-CZ" sz="2400" dirty="0" err="1">
                <a:effectLst/>
                <a:latin typeface="Times New Roman" panose="02020603050405020304" pitchFamily="18" charset="0"/>
                <a:ea typeface="Times New Roman" panose="02020603050405020304" pitchFamily="18" charset="0"/>
              </a:rPr>
              <a:t>multiple</a:t>
            </a:r>
            <a:r>
              <a:rPr lang="cs-CZ" sz="2400" dirty="0">
                <a:effectLst/>
                <a:latin typeface="Times New Roman" panose="02020603050405020304" pitchFamily="18" charset="0"/>
                <a:ea typeface="Times New Roman" panose="02020603050405020304" pitchFamily="18" charset="0"/>
              </a:rPr>
              <a:t>, </a:t>
            </a:r>
            <a:r>
              <a:rPr lang="cs-CZ" sz="2400" dirty="0" err="1">
                <a:effectLst/>
                <a:latin typeface="Times New Roman" panose="02020603050405020304" pitchFamily="18" charset="0"/>
                <a:ea typeface="Times New Roman" panose="02020603050405020304" pitchFamily="18" charset="0"/>
              </a:rPr>
              <a:t>multiple</a:t>
            </a:r>
            <a:r>
              <a:rPr lang="cs-CZ" sz="2400" dirty="0">
                <a:effectLst/>
                <a:latin typeface="Times New Roman" panose="02020603050405020304" pitchFamily="18" charset="0"/>
                <a:ea typeface="Times New Roman" panose="02020603050405020304" pitchFamily="18" charset="0"/>
              </a:rPr>
              <a:t> </a:t>
            </a:r>
            <a:r>
              <a:rPr lang="cs-CZ" sz="2400" dirty="0" err="1">
                <a:effectLst/>
                <a:latin typeface="Times New Roman" panose="02020603050405020304" pitchFamily="18" charset="0"/>
                <a:ea typeface="Times New Roman" panose="02020603050405020304" pitchFamily="18" charset="0"/>
              </a:rPr>
              <a:t>of</a:t>
            </a:r>
            <a:r>
              <a:rPr lang="cs-CZ" sz="2400" dirty="0">
                <a:effectLst/>
                <a:latin typeface="Times New Roman" panose="02020603050405020304" pitchFamily="18" charset="0"/>
                <a:ea typeface="Times New Roman" panose="02020603050405020304" pitchFamily="18" charset="0"/>
              </a:rPr>
              <a:t> </a:t>
            </a:r>
            <a:r>
              <a:rPr lang="cs-CZ" sz="2400" dirty="0" err="1">
                <a:effectLst/>
                <a:latin typeface="Times New Roman" panose="02020603050405020304" pitchFamily="18" charset="0"/>
                <a:ea typeface="Times New Roman" panose="02020603050405020304" pitchFamily="18" charset="0"/>
              </a:rPr>
              <a:t>resting</a:t>
            </a:r>
            <a:r>
              <a:rPr lang="cs-CZ" sz="2400" dirty="0">
                <a:effectLst/>
                <a:latin typeface="Times New Roman" panose="02020603050405020304" pitchFamily="18" charset="0"/>
                <a:ea typeface="Times New Roman" panose="02020603050405020304" pitchFamily="18" charset="0"/>
              </a:rPr>
              <a:t> </a:t>
            </a:r>
            <a:r>
              <a:rPr lang="cs-CZ" sz="2400" dirty="0" err="1">
                <a:effectLst/>
                <a:latin typeface="Times New Roman" panose="02020603050405020304" pitchFamily="18" charset="0"/>
                <a:ea typeface="Times New Roman" panose="02020603050405020304" pitchFamily="18" charset="0"/>
              </a:rPr>
              <a:t>metabolic</a:t>
            </a:r>
            <a:r>
              <a:rPr lang="cs-CZ" sz="2400" dirty="0">
                <a:effectLst/>
                <a:latin typeface="Times New Roman" panose="02020603050405020304" pitchFamily="18" charset="0"/>
                <a:ea typeface="Times New Roman" panose="02020603050405020304" pitchFamily="18" charset="0"/>
              </a:rPr>
              <a:t> </a:t>
            </a:r>
            <a:r>
              <a:rPr lang="cs-CZ" sz="2400" dirty="0" err="1">
                <a:effectLst/>
                <a:latin typeface="Times New Roman" panose="02020603050405020304" pitchFamily="18" charset="0"/>
                <a:ea typeface="Times New Roman" panose="02020603050405020304" pitchFamily="18" charset="0"/>
              </a:rPr>
              <a:t>rate</a:t>
            </a:r>
            <a:r>
              <a:rPr lang="cs-CZ" sz="2400" dirty="0">
                <a:effectLst/>
                <a:latin typeface="Times New Roman" panose="02020603050405020304" pitchFamily="18" charset="0"/>
                <a:ea typeface="Times New Roman" panose="02020603050405020304" pitchFamily="18" charset="0"/>
              </a:rPr>
              <a:t>)</a:t>
            </a:r>
          </a:p>
          <a:p>
            <a:r>
              <a:rPr lang="cs-CZ" sz="2400" dirty="0">
                <a:solidFill>
                  <a:schemeClr val="accent1">
                    <a:lumMod val="75000"/>
                  </a:schemeClr>
                </a:solidFill>
                <a:effectLst/>
                <a:latin typeface="Times New Roman" panose="02020603050405020304" pitchFamily="18" charset="0"/>
                <a:ea typeface="Times New Roman" panose="02020603050405020304" pitchFamily="18" charset="0"/>
              </a:rPr>
              <a:t>Jeden MET je spotřeba energie v klidu vsedě v bdělém stavu. </a:t>
            </a:r>
            <a:r>
              <a:rPr lang="cs-CZ" sz="2400" dirty="0">
                <a:effectLst/>
                <a:latin typeface="Times New Roman" panose="02020603050405020304" pitchFamily="18" charset="0"/>
                <a:ea typeface="Times New Roman" panose="02020603050405020304" pitchFamily="18" charset="0"/>
              </a:rPr>
              <a:t>U dospělých osob odpovídá přibližně 75 J.min</a:t>
            </a:r>
            <a:r>
              <a:rPr lang="cs-CZ" sz="2400" baseline="30000" dirty="0">
                <a:effectLst/>
                <a:latin typeface="Times New Roman" panose="02020603050405020304" pitchFamily="18" charset="0"/>
                <a:ea typeface="Times New Roman" panose="02020603050405020304" pitchFamily="18" charset="0"/>
              </a:rPr>
              <a:t>-1</a:t>
            </a:r>
            <a:r>
              <a:rPr lang="cs-CZ" sz="2400" dirty="0">
                <a:effectLst/>
                <a:latin typeface="Times New Roman" panose="02020603050405020304" pitchFamily="18" charset="0"/>
                <a:ea typeface="Times New Roman" panose="02020603050405020304" pitchFamily="18" charset="0"/>
              </a:rPr>
              <a:t> (při příjmu kyslíku 3,5 ml.min</a:t>
            </a:r>
            <a:r>
              <a:rPr lang="cs-CZ" sz="2400" baseline="30000" dirty="0">
                <a:effectLst/>
                <a:latin typeface="Times New Roman" panose="02020603050405020304" pitchFamily="18" charset="0"/>
                <a:ea typeface="Times New Roman" panose="02020603050405020304" pitchFamily="18" charset="0"/>
              </a:rPr>
              <a:t>-1</a:t>
            </a:r>
            <a:r>
              <a:rPr lang="cs-CZ" sz="2400" dirty="0">
                <a:effectLst/>
                <a:latin typeface="Times New Roman" panose="02020603050405020304" pitchFamily="18" charset="0"/>
                <a:ea typeface="Times New Roman" panose="02020603050405020304" pitchFamily="18" charset="0"/>
              </a:rPr>
              <a:t>.kg</a:t>
            </a:r>
            <a:r>
              <a:rPr lang="cs-CZ" sz="2400" baseline="30000" dirty="0">
                <a:effectLst/>
                <a:latin typeface="Times New Roman" panose="02020603050405020304" pitchFamily="18" charset="0"/>
                <a:ea typeface="Times New Roman" panose="02020603050405020304" pitchFamily="18" charset="0"/>
              </a:rPr>
              <a:t>-1</a:t>
            </a:r>
            <a:r>
              <a:rPr lang="cs-CZ" sz="2400" dirty="0">
                <a:effectLst/>
                <a:latin typeface="Times New Roman" panose="02020603050405020304" pitchFamily="18" charset="0"/>
                <a:ea typeface="Times New Roman" panose="02020603050405020304" pitchFamily="18" charset="0"/>
              </a:rPr>
              <a:t>).</a:t>
            </a:r>
          </a:p>
          <a:p>
            <a:r>
              <a:rPr lang="cs-CZ" sz="2400" dirty="0">
                <a:effectLst/>
                <a:latin typeface="Times New Roman" panose="02020603050405020304" pitchFamily="18" charset="0"/>
                <a:ea typeface="Times New Roman" panose="02020603050405020304" pitchFamily="18" charset="0"/>
              </a:rPr>
              <a:t>Používá se k vyjádření metabolicko-energetické náročnosti různých pohybových aktivit.</a:t>
            </a:r>
          </a:p>
          <a:p>
            <a:r>
              <a:rPr lang="cs-CZ" sz="2400" dirty="0">
                <a:solidFill>
                  <a:srgbClr val="000000"/>
                </a:solidFill>
                <a:effectLst/>
                <a:latin typeface="Times New Roman" panose="02020603050405020304" pitchFamily="18" charset="0"/>
                <a:ea typeface="Times New Roman" panose="02020603050405020304" pitchFamily="18" charset="0"/>
              </a:rPr>
              <a:t>Zvyšuje se v závislosti na fyzické zátěži na násobky jednoho MET: Např. 6 MET, 12 MET, 18 MET atd.</a:t>
            </a:r>
            <a:endParaRPr lang="cs-CZ" sz="2400" dirty="0">
              <a:effectLst/>
              <a:latin typeface="Times New Roman" panose="02020603050405020304" pitchFamily="18" charset="0"/>
              <a:ea typeface="Times New Roman" panose="02020603050405020304" pitchFamily="18" charset="0"/>
            </a:endParaRPr>
          </a:p>
        </p:txBody>
      </p:sp>
      <p:pic>
        <p:nvPicPr>
          <p:cNvPr id="12290" name="Picture 2">
            <a:extLst>
              <a:ext uri="{FF2B5EF4-FFF2-40B4-BE49-F238E27FC236}">
                <a16:creationId xmlns:a16="http://schemas.microsoft.com/office/drawing/2014/main" id="{A1D1C8D0-4306-8F28-6490-206BF0A5A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453" y="2614246"/>
            <a:ext cx="6451094" cy="424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610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917B7C6C-0545-40F3-A4F2-7547540FF1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88" t="11111" r="42885" b="9060"/>
          <a:stretch/>
        </p:blipFill>
        <p:spPr bwMode="auto">
          <a:xfrm>
            <a:off x="4506580" y="158248"/>
            <a:ext cx="7550046" cy="65415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7ACCBA1-F8A5-0CC7-6588-D2092FF2B91C}"/>
              </a:ext>
            </a:extLst>
          </p:cNvPr>
          <p:cNvSpPr txBox="1"/>
          <p:nvPr/>
        </p:nvSpPr>
        <p:spPr>
          <a:xfrm>
            <a:off x="135374" y="1964353"/>
            <a:ext cx="4232117" cy="4524315"/>
          </a:xfrm>
          <a:prstGeom prst="rect">
            <a:avLst/>
          </a:prstGeom>
          <a:noFill/>
        </p:spPr>
        <p:txBody>
          <a:bodyPr wrap="square" rtlCol="0">
            <a:spAutoFit/>
          </a:bodyPr>
          <a:lstStyle/>
          <a:p>
            <a:pPr algn="r"/>
            <a:r>
              <a:rPr lang="cs-CZ" sz="2400" u="sng" dirty="0"/>
              <a:t>Odhad využití zdrojů energie:</a:t>
            </a:r>
          </a:p>
          <a:p>
            <a:pPr algn="r"/>
            <a:r>
              <a:rPr lang="cs-CZ" sz="2400" dirty="0">
                <a:solidFill>
                  <a:schemeClr val="accent4">
                    <a:lumMod val="75000"/>
                  </a:schemeClr>
                </a:solidFill>
              </a:rPr>
              <a:t>Tuky</a:t>
            </a:r>
            <a:r>
              <a:rPr lang="cs-CZ" sz="2400" dirty="0"/>
              <a:t> </a:t>
            </a:r>
          </a:p>
          <a:p>
            <a:pPr algn="r"/>
            <a:r>
              <a:rPr lang="cs-CZ" sz="2400" dirty="0">
                <a:solidFill>
                  <a:schemeClr val="accent5">
                    <a:lumMod val="50000"/>
                  </a:schemeClr>
                </a:solidFill>
              </a:rPr>
              <a:t>Cukry (</a:t>
            </a:r>
            <a:r>
              <a:rPr lang="cs-CZ" sz="2400" dirty="0" err="1">
                <a:solidFill>
                  <a:schemeClr val="accent5">
                    <a:lumMod val="50000"/>
                  </a:schemeClr>
                </a:solidFill>
              </a:rPr>
              <a:t>Karbohydráty</a:t>
            </a:r>
            <a:r>
              <a:rPr lang="cs-CZ" sz="2400" dirty="0"/>
              <a:t> </a:t>
            </a:r>
            <a:r>
              <a:rPr lang="cs-CZ" sz="2400" dirty="0">
                <a:solidFill>
                  <a:schemeClr val="accent1">
                    <a:lumMod val="50000"/>
                  </a:schemeClr>
                </a:solidFill>
              </a:rPr>
              <a:t>- CHO)</a:t>
            </a:r>
          </a:p>
          <a:p>
            <a:pPr algn="r"/>
            <a:endParaRPr lang="cs-CZ" sz="2400" dirty="0">
              <a:solidFill>
                <a:schemeClr val="accent4">
                  <a:lumMod val="50000"/>
                </a:schemeClr>
              </a:solidFill>
            </a:endParaRPr>
          </a:p>
          <a:p>
            <a:pPr algn="r"/>
            <a:endParaRPr lang="cs-CZ" sz="2400" dirty="0">
              <a:solidFill>
                <a:schemeClr val="accent4">
                  <a:lumMod val="50000"/>
                </a:schemeClr>
              </a:solidFill>
            </a:endParaRPr>
          </a:p>
          <a:p>
            <a:pPr algn="r"/>
            <a:endParaRPr lang="cs-CZ" sz="2400" dirty="0">
              <a:solidFill>
                <a:schemeClr val="accent4">
                  <a:lumMod val="50000"/>
                </a:schemeClr>
              </a:solidFill>
            </a:endParaRPr>
          </a:p>
          <a:p>
            <a:pPr algn="r"/>
            <a:endParaRPr lang="cs-CZ" sz="2400" dirty="0">
              <a:solidFill>
                <a:schemeClr val="accent4">
                  <a:lumMod val="50000"/>
                </a:schemeClr>
              </a:solidFill>
            </a:endParaRPr>
          </a:p>
          <a:p>
            <a:pPr algn="r"/>
            <a:endParaRPr lang="cs-CZ" sz="2400" dirty="0">
              <a:solidFill>
                <a:schemeClr val="accent4">
                  <a:lumMod val="50000"/>
                </a:schemeClr>
              </a:solidFill>
            </a:endParaRPr>
          </a:p>
          <a:p>
            <a:pPr algn="r"/>
            <a:r>
              <a:rPr lang="cs-CZ" sz="2400" dirty="0">
                <a:solidFill>
                  <a:srgbClr val="7030A0"/>
                </a:solidFill>
              </a:rPr>
              <a:t>Tepová frekvence (TF)</a:t>
            </a:r>
          </a:p>
          <a:p>
            <a:pPr algn="r"/>
            <a:endParaRPr lang="cs-CZ" sz="2400" dirty="0">
              <a:solidFill>
                <a:schemeClr val="accent4">
                  <a:lumMod val="50000"/>
                </a:schemeClr>
              </a:solidFill>
            </a:endParaRPr>
          </a:p>
          <a:p>
            <a:pPr algn="r"/>
            <a:r>
              <a:rPr lang="cs-CZ" sz="2400" dirty="0">
                <a:solidFill>
                  <a:schemeClr val="accent4">
                    <a:lumMod val="50000"/>
                  </a:schemeClr>
                </a:solidFill>
              </a:rPr>
              <a:t>Výdej energie (EE) </a:t>
            </a:r>
          </a:p>
          <a:p>
            <a:pPr algn="r"/>
            <a:endParaRPr lang="cs-CZ" sz="2400" dirty="0">
              <a:solidFill>
                <a:srgbClr val="7030A0"/>
              </a:solidFill>
            </a:endParaRPr>
          </a:p>
        </p:txBody>
      </p:sp>
      <p:sp>
        <p:nvSpPr>
          <p:cNvPr id="3" name="TextovéPole 2">
            <a:extLst>
              <a:ext uri="{FF2B5EF4-FFF2-40B4-BE49-F238E27FC236}">
                <a16:creationId xmlns:a16="http://schemas.microsoft.com/office/drawing/2014/main" id="{AE9B07DB-55BB-6C7C-B736-7CFF6F62F027}"/>
              </a:ext>
            </a:extLst>
          </p:cNvPr>
          <p:cNvSpPr txBox="1"/>
          <p:nvPr/>
        </p:nvSpPr>
        <p:spPr>
          <a:xfrm>
            <a:off x="603547" y="369332"/>
            <a:ext cx="3398715" cy="1200329"/>
          </a:xfrm>
          <a:prstGeom prst="rect">
            <a:avLst/>
          </a:prstGeom>
          <a:noFill/>
        </p:spPr>
        <p:txBody>
          <a:bodyPr wrap="square" rtlCol="0">
            <a:spAutoFit/>
          </a:bodyPr>
          <a:lstStyle/>
          <a:p>
            <a:pPr algn="ctr"/>
            <a:r>
              <a:rPr lang="cs-CZ" sz="2400" b="1" dirty="0">
                <a:solidFill>
                  <a:schemeClr val="accent1">
                    <a:lumMod val="75000"/>
                  </a:schemeClr>
                </a:solidFill>
              </a:rPr>
              <a:t>SPIROERGOMETRIE</a:t>
            </a:r>
          </a:p>
          <a:p>
            <a:pPr algn="ctr"/>
            <a:r>
              <a:rPr lang="cs-CZ" sz="2400" dirty="0">
                <a:solidFill>
                  <a:schemeClr val="accent1">
                    <a:lumMod val="75000"/>
                  </a:schemeClr>
                </a:solidFill>
              </a:rPr>
              <a:t>Zátěžový test s měřením respiračních parametrů</a:t>
            </a:r>
            <a:endParaRPr lang="cs-CZ" sz="2400" dirty="0"/>
          </a:p>
        </p:txBody>
      </p:sp>
      <p:sp>
        <p:nvSpPr>
          <p:cNvPr id="5" name="TextovéPole 4">
            <a:extLst>
              <a:ext uri="{FF2B5EF4-FFF2-40B4-BE49-F238E27FC236}">
                <a16:creationId xmlns:a16="http://schemas.microsoft.com/office/drawing/2014/main" id="{30646185-B79D-C1A4-674E-303C84DF4A03}"/>
              </a:ext>
            </a:extLst>
          </p:cNvPr>
          <p:cNvSpPr txBox="1"/>
          <p:nvPr/>
        </p:nvSpPr>
        <p:spPr>
          <a:xfrm>
            <a:off x="9095715" y="6488668"/>
            <a:ext cx="2080285" cy="369332"/>
          </a:xfrm>
          <a:prstGeom prst="rect">
            <a:avLst/>
          </a:prstGeom>
          <a:solidFill>
            <a:schemeClr val="bg1"/>
          </a:solidFill>
          <a:ln>
            <a:solidFill>
              <a:schemeClr val="tx1"/>
            </a:solidFill>
          </a:ln>
        </p:spPr>
        <p:txBody>
          <a:bodyPr wrap="square">
            <a:spAutoFit/>
          </a:bodyPr>
          <a:lstStyle/>
          <a:p>
            <a:r>
              <a:rPr lang="cs-CZ" sz="1800" dirty="0"/>
              <a:t>Čas, rostoucí zátěž</a:t>
            </a:r>
            <a:endParaRPr lang="cs-CZ" dirty="0"/>
          </a:p>
        </p:txBody>
      </p:sp>
    </p:spTree>
    <p:extLst>
      <p:ext uri="{BB962C8B-B14F-4D97-AF65-F5344CB8AC3E}">
        <p14:creationId xmlns:p14="http://schemas.microsoft.com/office/powerpoint/2010/main" val="20166393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056666" y="264562"/>
            <a:ext cx="10218821" cy="400110"/>
          </a:xfrm>
          <a:prstGeom prst="rect">
            <a:avLst/>
          </a:prstGeom>
          <a:noFill/>
        </p:spPr>
        <p:txBody>
          <a:bodyPr wrap="square" rtlCol="0">
            <a:spAutoFit/>
          </a:bodyPr>
          <a:lstStyle/>
          <a:p>
            <a:pPr algn="ctr"/>
            <a:r>
              <a:rPr lang="cs-CZ" sz="2000" b="1" cap="all" dirty="0">
                <a:solidFill>
                  <a:srgbClr val="0070C0"/>
                </a:solidFill>
              </a:rPr>
              <a:t>Princip negativní zpětné vazby </a:t>
            </a:r>
            <a:r>
              <a:rPr lang="cs-CZ" sz="2000" dirty="0">
                <a:solidFill>
                  <a:srgbClr val="0070C0"/>
                </a:solidFill>
              </a:rPr>
              <a:t>HYPOTALAMO-HYPOFYZÁRNÍHO REGULAČNÍHO SYSTÉMU</a:t>
            </a:r>
          </a:p>
        </p:txBody>
      </p:sp>
      <p:sp>
        <p:nvSpPr>
          <p:cNvPr id="4" name="Obdélník 3"/>
          <p:cNvSpPr/>
          <p:nvPr/>
        </p:nvSpPr>
        <p:spPr>
          <a:xfrm>
            <a:off x="3452847" y="656426"/>
            <a:ext cx="5426458" cy="769441"/>
          </a:xfrm>
          <a:prstGeom prst="rect">
            <a:avLst/>
          </a:prstGeom>
        </p:spPr>
        <p:txBody>
          <a:bodyPr wrap="square">
            <a:spAutoFit/>
          </a:bodyPr>
          <a:lstStyle/>
          <a:p>
            <a:r>
              <a:rPr lang="cs-CZ" dirty="0">
                <a:latin typeface="Calibri" panose="020F0502020204030204" pitchFamily="34" charset="0"/>
              </a:rPr>
              <a:t>a) ↓</a:t>
            </a:r>
            <a:r>
              <a:rPr lang="cs-CZ" dirty="0"/>
              <a:t> hormonu periferní žlázy </a:t>
            </a:r>
            <a:r>
              <a:rPr lang="cs-CZ" dirty="0">
                <a:latin typeface="Calibri" panose="020F0502020204030204" pitchFamily="34" charset="0"/>
              </a:rPr>
              <a:t>→ aktivace nadřízené žlázy</a:t>
            </a:r>
          </a:p>
          <a:p>
            <a:r>
              <a:rPr lang="cs-CZ" sz="800" dirty="0">
                <a:latin typeface="Calibri" panose="020F0502020204030204" pitchFamily="34" charset="0"/>
              </a:rPr>
              <a:t>---------------------------------------------------------------------------------------------------------------------------------------------------------------------</a:t>
            </a:r>
            <a:endParaRPr lang="cs-CZ" sz="800" dirty="0"/>
          </a:p>
          <a:p>
            <a:r>
              <a:rPr lang="cs-CZ" dirty="0">
                <a:latin typeface="Calibri" panose="020F0502020204030204" pitchFamily="34" charset="0"/>
              </a:rPr>
              <a:t>b) ↑</a:t>
            </a:r>
            <a:r>
              <a:rPr lang="cs-CZ" dirty="0"/>
              <a:t> hormonu periferní žlázy </a:t>
            </a:r>
            <a:r>
              <a:rPr lang="cs-CZ" dirty="0">
                <a:latin typeface="Calibri" panose="020F0502020204030204" pitchFamily="34" charset="0"/>
              </a:rPr>
              <a:t>→ útlum nadřízené žlázy</a:t>
            </a:r>
            <a:endParaRPr lang="cs-CZ" dirty="0"/>
          </a:p>
        </p:txBody>
      </p:sp>
      <p:sp>
        <p:nvSpPr>
          <p:cNvPr id="6" name="Zaoblený obdélník 5"/>
          <p:cNvSpPr/>
          <p:nvPr/>
        </p:nvSpPr>
        <p:spPr>
          <a:xfrm>
            <a:off x="5205663" y="1668379"/>
            <a:ext cx="1756611" cy="625642"/>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rgbClr val="C00000"/>
                </a:solidFill>
              </a:rPr>
              <a:t>HYPOTALAMUS</a:t>
            </a:r>
          </a:p>
        </p:txBody>
      </p:sp>
      <p:sp>
        <p:nvSpPr>
          <p:cNvPr id="7" name="Zaoblený obdélník 6"/>
          <p:cNvSpPr/>
          <p:nvPr/>
        </p:nvSpPr>
        <p:spPr>
          <a:xfrm>
            <a:off x="5205663" y="2824441"/>
            <a:ext cx="1756611" cy="625642"/>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rgbClr val="C00000"/>
                </a:solidFill>
              </a:rPr>
              <a:t>HYPOFÝZA</a:t>
            </a:r>
          </a:p>
        </p:txBody>
      </p:sp>
      <p:sp>
        <p:nvSpPr>
          <p:cNvPr id="8" name="Zaoblený obdélník 7"/>
          <p:cNvSpPr/>
          <p:nvPr/>
        </p:nvSpPr>
        <p:spPr>
          <a:xfrm>
            <a:off x="5205663" y="3988525"/>
            <a:ext cx="1756611" cy="625642"/>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rgbClr val="C00000"/>
                </a:solidFill>
              </a:rPr>
              <a:t>ŽLÁZA</a:t>
            </a:r>
          </a:p>
        </p:txBody>
      </p:sp>
      <p:sp>
        <p:nvSpPr>
          <p:cNvPr id="9" name="Šipka dolů 8"/>
          <p:cNvSpPr/>
          <p:nvPr/>
        </p:nvSpPr>
        <p:spPr>
          <a:xfrm>
            <a:off x="5510548" y="2294021"/>
            <a:ext cx="1138989" cy="530421"/>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dirty="0">
                <a:solidFill>
                  <a:srgbClr val="C00000"/>
                </a:solidFill>
              </a:rPr>
              <a:t>+-</a:t>
            </a:r>
          </a:p>
        </p:txBody>
      </p:sp>
      <p:sp>
        <p:nvSpPr>
          <p:cNvPr id="11" name="Zahnutá šipka nahoru 10"/>
          <p:cNvSpPr/>
          <p:nvPr/>
        </p:nvSpPr>
        <p:spPr>
          <a:xfrm rot="16200000">
            <a:off x="5860657" y="3322172"/>
            <a:ext cx="4315326" cy="100773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12" name="Zahnutá šipka doleva 11"/>
          <p:cNvSpPr/>
          <p:nvPr/>
        </p:nvSpPr>
        <p:spPr>
          <a:xfrm rot="10800000">
            <a:off x="3771169" y="1668377"/>
            <a:ext cx="882316" cy="4315325"/>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3" name="TextovéPole 12"/>
          <p:cNvSpPr txBox="1"/>
          <p:nvPr/>
        </p:nvSpPr>
        <p:spPr>
          <a:xfrm>
            <a:off x="4761130" y="5691052"/>
            <a:ext cx="2645675" cy="369332"/>
          </a:xfrm>
          <a:prstGeom prst="rect">
            <a:avLst/>
          </a:prstGeom>
          <a:solidFill>
            <a:srgbClr val="0070C0"/>
          </a:solidFill>
          <a:ln w="38100">
            <a:solidFill>
              <a:srgbClr val="0070C0"/>
            </a:solidFill>
          </a:ln>
        </p:spPr>
        <p:txBody>
          <a:bodyPr wrap="square" rtlCol="0">
            <a:spAutoFit/>
          </a:bodyPr>
          <a:lstStyle/>
          <a:p>
            <a:pPr algn="ctr"/>
            <a:r>
              <a:rPr lang="cs-CZ" b="1" dirty="0">
                <a:solidFill>
                  <a:schemeClr val="bg1"/>
                </a:solidFill>
                <a:latin typeface="Calibri" panose="020F0502020204030204" pitchFamily="34" charset="0"/>
              </a:rPr>
              <a:t>a)↓ HORMON b)↑</a:t>
            </a:r>
            <a:endParaRPr lang="cs-CZ" b="1" dirty="0">
              <a:solidFill>
                <a:schemeClr val="bg1"/>
              </a:solidFill>
            </a:endParaRPr>
          </a:p>
        </p:txBody>
      </p:sp>
      <p:sp>
        <p:nvSpPr>
          <p:cNvPr id="14" name="TextovéPole 13"/>
          <p:cNvSpPr txBox="1"/>
          <p:nvPr/>
        </p:nvSpPr>
        <p:spPr>
          <a:xfrm>
            <a:off x="4761130" y="1668379"/>
            <a:ext cx="436680" cy="2862322"/>
          </a:xfrm>
          <a:prstGeom prst="rect">
            <a:avLst/>
          </a:prstGeom>
          <a:noFill/>
        </p:spPr>
        <p:txBody>
          <a:bodyPr wrap="square" rtlCol="0">
            <a:spAutoFit/>
          </a:bodyPr>
          <a:lstStyle/>
          <a:p>
            <a:pPr algn="ctr"/>
            <a:r>
              <a:rPr lang="cs-CZ" sz="2000" b="1" dirty="0">
                <a:solidFill>
                  <a:srgbClr val="0070C0"/>
                </a:solidFill>
              </a:rPr>
              <a:t>+</a:t>
            </a:r>
          </a:p>
          <a:p>
            <a:pPr algn="ctr"/>
            <a:endParaRPr lang="cs-CZ" sz="2000" b="1" dirty="0">
              <a:solidFill>
                <a:srgbClr val="0070C0"/>
              </a:solidFill>
            </a:endParaRPr>
          </a:p>
          <a:p>
            <a:pPr algn="ctr"/>
            <a:endParaRPr lang="cs-CZ" sz="2000" b="1" dirty="0">
              <a:solidFill>
                <a:srgbClr val="0070C0"/>
              </a:solidFill>
            </a:endParaRPr>
          </a:p>
          <a:p>
            <a:pPr algn="ctr"/>
            <a:endParaRPr lang="cs-CZ" sz="2000" b="1" dirty="0">
              <a:solidFill>
                <a:srgbClr val="0070C0"/>
              </a:solidFill>
            </a:endParaRPr>
          </a:p>
          <a:p>
            <a:pPr algn="ctr"/>
            <a:r>
              <a:rPr lang="cs-CZ" sz="2000" b="1" dirty="0">
                <a:solidFill>
                  <a:srgbClr val="0070C0"/>
                </a:solidFill>
              </a:rPr>
              <a:t>+</a:t>
            </a:r>
          </a:p>
          <a:p>
            <a:pPr algn="ctr"/>
            <a:endParaRPr lang="cs-CZ" sz="2000" b="1" dirty="0">
              <a:solidFill>
                <a:srgbClr val="0070C0"/>
              </a:solidFill>
            </a:endParaRPr>
          </a:p>
          <a:p>
            <a:pPr algn="ctr"/>
            <a:endParaRPr lang="cs-CZ" sz="2000" b="1" dirty="0">
              <a:solidFill>
                <a:srgbClr val="0070C0"/>
              </a:solidFill>
            </a:endParaRPr>
          </a:p>
          <a:p>
            <a:pPr algn="ctr"/>
            <a:endParaRPr lang="cs-CZ" sz="2000" b="1" dirty="0">
              <a:solidFill>
                <a:srgbClr val="0070C0"/>
              </a:solidFill>
            </a:endParaRPr>
          </a:p>
          <a:p>
            <a:pPr algn="ctr"/>
            <a:r>
              <a:rPr lang="cs-CZ" sz="2000" b="1" dirty="0">
                <a:solidFill>
                  <a:srgbClr val="0070C0"/>
                </a:solidFill>
              </a:rPr>
              <a:t>+</a:t>
            </a:r>
          </a:p>
        </p:txBody>
      </p:sp>
      <p:sp>
        <p:nvSpPr>
          <p:cNvPr id="15" name="TextovéPole 14"/>
          <p:cNvSpPr txBox="1"/>
          <p:nvPr/>
        </p:nvSpPr>
        <p:spPr>
          <a:xfrm>
            <a:off x="6970125" y="1668379"/>
            <a:ext cx="436680" cy="2862322"/>
          </a:xfrm>
          <a:prstGeom prst="rect">
            <a:avLst/>
          </a:prstGeom>
          <a:noFill/>
        </p:spPr>
        <p:txBody>
          <a:bodyPr wrap="square" rtlCol="0">
            <a:spAutoFit/>
          </a:bodyPr>
          <a:lstStyle/>
          <a:p>
            <a:pPr algn="ctr"/>
            <a:r>
              <a:rPr lang="cs-CZ" sz="2000" b="1" dirty="0">
                <a:solidFill>
                  <a:srgbClr val="0070C0"/>
                </a:solidFill>
              </a:rPr>
              <a:t>-</a:t>
            </a:r>
          </a:p>
          <a:p>
            <a:pPr algn="ctr"/>
            <a:endParaRPr lang="cs-CZ" sz="2000" b="1" dirty="0">
              <a:solidFill>
                <a:srgbClr val="0070C0"/>
              </a:solidFill>
            </a:endParaRPr>
          </a:p>
          <a:p>
            <a:pPr algn="ctr"/>
            <a:endParaRPr lang="cs-CZ" sz="2000" b="1" dirty="0">
              <a:solidFill>
                <a:srgbClr val="0070C0"/>
              </a:solidFill>
            </a:endParaRPr>
          </a:p>
          <a:p>
            <a:pPr algn="ctr"/>
            <a:endParaRPr lang="cs-CZ" sz="2000" b="1" dirty="0">
              <a:solidFill>
                <a:srgbClr val="0070C0"/>
              </a:solidFill>
            </a:endParaRPr>
          </a:p>
          <a:p>
            <a:pPr algn="ctr"/>
            <a:r>
              <a:rPr lang="cs-CZ" sz="2000" b="1" dirty="0">
                <a:solidFill>
                  <a:srgbClr val="0070C0"/>
                </a:solidFill>
              </a:rPr>
              <a:t>-</a:t>
            </a:r>
          </a:p>
          <a:p>
            <a:pPr algn="ctr"/>
            <a:endParaRPr lang="cs-CZ" sz="2000" b="1" dirty="0">
              <a:solidFill>
                <a:srgbClr val="0070C0"/>
              </a:solidFill>
            </a:endParaRPr>
          </a:p>
          <a:p>
            <a:pPr algn="ctr"/>
            <a:endParaRPr lang="cs-CZ" sz="2000" b="1" dirty="0">
              <a:solidFill>
                <a:srgbClr val="0070C0"/>
              </a:solidFill>
            </a:endParaRPr>
          </a:p>
          <a:p>
            <a:pPr algn="ctr"/>
            <a:endParaRPr lang="cs-CZ" sz="2000" b="1" dirty="0">
              <a:solidFill>
                <a:srgbClr val="0070C0"/>
              </a:solidFill>
            </a:endParaRPr>
          </a:p>
          <a:p>
            <a:pPr algn="ctr"/>
            <a:r>
              <a:rPr lang="cs-CZ" sz="2000" b="1" dirty="0">
                <a:solidFill>
                  <a:srgbClr val="0070C0"/>
                </a:solidFill>
              </a:rPr>
              <a:t>-</a:t>
            </a:r>
          </a:p>
        </p:txBody>
      </p:sp>
      <p:sp>
        <p:nvSpPr>
          <p:cNvPr id="16" name="Zahnutá šipka nahoru 15"/>
          <p:cNvSpPr/>
          <p:nvPr/>
        </p:nvSpPr>
        <p:spPr>
          <a:xfrm rot="16200000">
            <a:off x="6470256" y="3931772"/>
            <a:ext cx="3096127" cy="100773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17" name="Zahnutá šipka nahoru 16"/>
          <p:cNvSpPr/>
          <p:nvPr/>
        </p:nvSpPr>
        <p:spPr>
          <a:xfrm rot="16200000">
            <a:off x="7067823" y="4529341"/>
            <a:ext cx="1900991" cy="100773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18" name="Zahnutá šipka doleva 17"/>
          <p:cNvSpPr/>
          <p:nvPr/>
        </p:nvSpPr>
        <p:spPr>
          <a:xfrm rot="10800000">
            <a:off x="3779020" y="2887577"/>
            <a:ext cx="882316" cy="3096125"/>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9" name="Zahnutá šipka doleva 18"/>
          <p:cNvSpPr/>
          <p:nvPr/>
        </p:nvSpPr>
        <p:spPr>
          <a:xfrm rot="10800000">
            <a:off x="3779020" y="4082716"/>
            <a:ext cx="882316" cy="1900986"/>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23" name="TextovéPole 22"/>
          <p:cNvSpPr txBox="1"/>
          <p:nvPr/>
        </p:nvSpPr>
        <p:spPr>
          <a:xfrm>
            <a:off x="5197811" y="5152609"/>
            <a:ext cx="1764463" cy="369332"/>
          </a:xfrm>
          <a:prstGeom prst="rect">
            <a:avLst/>
          </a:prstGeom>
          <a:solidFill>
            <a:srgbClr val="C00000"/>
          </a:solidFill>
        </p:spPr>
        <p:txBody>
          <a:bodyPr wrap="square" rtlCol="0">
            <a:spAutoFit/>
          </a:bodyPr>
          <a:lstStyle/>
          <a:p>
            <a:pPr algn="ctr"/>
            <a:r>
              <a:rPr lang="cs-CZ" b="1" dirty="0">
                <a:solidFill>
                  <a:schemeClr val="bg1"/>
                </a:solidFill>
                <a:latin typeface="Calibri" panose="020F0502020204030204" pitchFamily="34" charset="0"/>
              </a:rPr>
              <a:t>↑ HORMON ↓</a:t>
            </a:r>
            <a:endParaRPr lang="cs-CZ" b="1" dirty="0">
              <a:solidFill>
                <a:schemeClr val="bg1"/>
              </a:solidFill>
            </a:endParaRPr>
          </a:p>
        </p:txBody>
      </p:sp>
      <p:sp>
        <p:nvSpPr>
          <p:cNvPr id="24" name="Šipka dolů 23"/>
          <p:cNvSpPr/>
          <p:nvPr/>
        </p:nvSpPr>
        <p:spPr>
          <a:xfrm>
            <a:off x="5510548" y="3450082"/>
            <a:ext cx="1138989" cy="530421"/>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dirty="0">
                <a:solidFill>
                  <a:srgbClr val="C00000"/>
                </a:solidFill>
              </a:rPr>
              <a:t>+-</a:t>
            </a:r>
          </a:p>
        </p:txBody>
      </p:sp>
      <p:sp>
        <p:nvSpPr>
          <p:cNvPr id="25" name="Šipka dolů 24"/>
          <p:cNvSpPr/>
          <p:nvPr/>
        </p:nvSpPr>
        <p:spPr>
          <a:xfrm>
            <a:off x="5518399" y="4610434"/>
            <a:ext cx="1138989" cy="530421"/>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dirty="0">
                <a:solidFill>
                  <a:srgbClr val="C00000"/>
                </a:solidFill>
              </a:rPr>
              <a:t>+-</a:t>
            </a:r>
          </a:p>
        </p:txBody>
      </p:sp>
    </p:spTree>
    <p:extLst>
      <p:ext uri="{BB962C8B-B14F-4D97-AF65-F5344CB8AC3E}">
        <p14:creationId xmlns:p14="http://schemas.microsoft.com/office/powerpoint/2010/main" val="35505295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ping6"/>
          <p:cNvPicPr>
            <a:picLocks noChangeAspect="1" noChangeArrowheads="1"/>
          </p:cNvPicPr>
          <p:nvPr/>
        </p:nvPicPr>
        <p:blipFill rotWithShape="1">
          <a:blip r:embed="rId2">
            <a:extLst>
              <a:ext uri="{28A0092B-C50C-407E-A947-70E740481C1C}">
                <a14:useLocalDpi xmlns:a14="http://schemas.microsoft.com/office/drawing/2010/main" val="0"/>
              </a:ext>
            </a:extLst>
          </a:blip>
          <a:srcRect l="1472" t="1639" r="762"/>
          <a:stretch/>
        </p:blipFill>
        <p:spPr bwMode="auto">
          <a:xfrm>
            <a:off x="3232483" y="168442"/>
            <a:ext cx="8758989" cy="653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p:cNvSpPr/>
          <p:nvPr/>
        </p:nvSpPr>
        <p:spPr>
          <a:xfrm>
            <a:off x="112295" y="665747"/>
            <a:ext cx="3344779" cy="3416320"/>
          </a:xfrm>
          <a:prstGeom prst="rect">
            <a:avLst/>
          </a:prstGeom>
          <a:solidFill>
            <a:schemeClr val="bg1"/>
          </a:solidFill>
          <a:ln>
            <a:solidFill>
              <a:schemeClr val="accent1"/>
            </a:solidFill>
          </a:ln>
        </p:spPr>
        <p:txBody>
          <a:bodyPr wrap="square">
            <a:spAutoFit/>
          </a:bodyPr>
          <a:lstStyle/>
          <a:p>
            <a:pPr algn="ctr"/>
            <a:r>
              <a:rPr lang="cs-CZ" sz="2000" b="1" dirty="0">
                <a:solidFill>
                  <a:srgbClr val="0070C0"/>
                </a:solidFill>
              </a:rPr>
              <a:t>NEURO-ENDOKRINNÍ HYPOTALAMO-HYPOFYZÁRNÍ REGULAČNÍ SYSTÉM</a:t>
            </a:r>
          </a:p>
          <a:p>
            <a:r>
              <a:rPr lang="cs-CZ" dirty="0">
                <a:solidFill>
                  <a:srgbClr val="0070C0"/>
                </a:solidFill>
              </a:rPr>
              <a:t>pro řízení aktivity podřízených žláz s vnitřní sekrecí a vnitřních orgánů</a:t>
            </a:r>
          </a:p>
          <a:p>
            <a:r>
              <a:rPr lang="cs-CZ" altLang="cs-CZ" sz="1000" dirty="0"/>
              <a:t>(</a:t>
            </a:r>
            <a:r>
              <a:rPr lang="cs-CZ" altLang="cs-CZ" sz="1000" dirty="0" err="1"/>
              <a:t>Lüllmann</a:t>
            </a:r>
            <a:r>
              <a:rPr lang="cs-CZ" altLang="cs-CZ" sz="1000" dirty="0"/>
              <a:t> H a kol., (2001). Barevný atlas farmakologie. Praha: </a:t>
            </a:r>
            <a:r>
              <a:rPr lang="cs-CZ" altLang="cs-CZ" sz="1000" dirty="0" err="1"/>
              <a:t>Grada</a:t>
            </a:r>
            <a:r>
              <a:rPr lang="cs-CZ" altLang="cs-CZ" sz="1000" dirty="0"/>
              <a:t>.)</a:t>
            </a:r>
          </a:p>
          <a:p>
            <a:endParaRPr lang="cs-CZ" altLang="cs-CZ" sz="1000" dirty="0"/>
          </a:p>
          <a:p>
            <a:r>
              <a:rPr lang="cs-CZ" altLang="cs-CZ" sz="1200" dirty="0" err="1"/>
              <a:t>xRH</a:t>
            </a:r>
            <a:r>
              <a:rPr lang="cs-CZ" altLang="cs-CZ" sz="1200" dirty="0"/>
              <a:t> – </a:t>
            </a:r>
            <a:r>
              <a:rPr lang="cs-CZ" altLang="cs-CZ" sz="1200" dirty="0" err="1"/>
              <a:t>releasing</a:t>
            </a:r>
            <a:r>
              <a:rPr lang="cs-CZ" altLang="cs-CZ" sz="1200" dirty="0"/>
              <a:t> hormone – spouštěcí hormon</a:t>
            </a:r>
          </a:p>
          <a:p>
            <a:r>
              <a:rPr lang="cs-CZ" altLang="cs-CZ" sz="1200" dirty="0"/>
              <a:t>ADH – antidiuretický hormon (vasopresin)</a:t>
            </a:r>
          </a:p>
          <a:p>
            <a:r>
              <a:rPr lang="cs-CZ" altLang="cs-CZ" sz="1200" dirty="0"/>
              <a:t>FSH – </a:t>
            </a:r>
            <a:r>
              <a:rPr lang="cs-CZ" altLang="cs-CZ" sz="1200" dirty="0" err="1"/>
              <a:t>folikulostuimulační</a:t>
            </a:r>
            <a:r>
              <a:rPr lang="cs-CZ" altLang="cs-CZ" sz="1200" dirty="0"/>
              <a:t> hormon</a:t>
            </a:r>
          </a:p>
          <a:p>
            <a:r>
              <a:rPr lang="cs-CZ" altLang="cs-CZ" sz="1200" dirty="0"/>
              <a:t>LH – luteinizační hormon</a:t>
            </a:r>
          </a:p>
          <a:p>
            <a:r>
              <a:rPr lang="cs-CZ" altLang="cs-CZ" sz="1200" dirty="0"/>
              <a:t>ACTH – adrenokortikotropní hormon</a:t>
            </a:r>
          </a:p>
          <a:p>
            <a:r>
              <a:rPr lang="cs-CZ" altLang="cs-CZ" sz="1200" dirty="0"/>
              <a:t>STH – somatotropní hormon (GH – </a:t>
            </a:r>
            <a:r>
              <a:rPr lang="cs-CZ" altLang="cs-CZ" sz="1200" dirty="0" err="1"/>
              <a:t>grow</a:t>
            </a:r>
            <a:r>
              <a:rPr lang="cs-CZ" altLang="cs-CZ" sz="1200" dirty="0"/>
              <a:t> hormone)</a:t>
            </a:r>
          </a:p>
        </p:txBody>
      </p:sp>
    </p:spTree>
    <p:extLst>
      <p:ext uri="{BB962C8B-B14F-4D97-AF65-F5344CB8AC3E}">
        <p14:creationId xmlns:p14="http://schemas.microsoft.com/office/powerpoint/2010/main" val="961106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ázek 20"/>
          <p:cNvPicPr>
            <a:picLocks noChangeAspect="1"/>
          </p:cNvPicPr>
          <p:nvPr/>
        </p:nvPicPr>
        <p:blipFill rotWithShape="1">
          <a:blip r:embed="rId2">
            <a:extLst>
              <a:ext uri="{28A0092B-C50C-407E-A947-70E740481C1C}">
                <a14:useLocalDpi xmlns:a14="http://schemas.microsoft.com/office/drawing/2010/main" val="0"/>
              </a:ext>
            </a:extLst>
          </a:blip>
          <a:srcRect l="11156" t="2580" r="11252" b="29374"/>
          <a:stretch/>
        </p:blipFill>
        <p:spPr>
          <a:xfrm>
            <a:off x="8626502" y="1235676"/>
            <a:ext cx="2292057" cy="2306594"/>
          </a:xfrm>
          <a:prstGeom prst="rect">
            <a:avLst/>
          </a:prstGeom>
        </p:spPr>
      </p:pic>
      <p:pic>
        <p:nvPicPr>
          <p:cNvPr id="20" name="Obrázek 19"/>
          <p:cNvPicPr>
            <a:picLocks noChangeAspect="1"/>
          </p:cNvPicPr>
          <p:nvPr/>
        </p:nvPicPr>
        <p:blipFill rotWithShape="1">
          <a:blip r:embed="rId3">
            <a:extLst>
              <a:ext uri="{28A0092B-C50C-407E-A947-70E740481C1C}">
                <a14:useLocalDpi xmlns:a14="http://schemas.microsoft.com/office/drawing/2010/main" val="0"/>
              </a:ext>
            </a:extLst>
          </a:blip>
          <a:srcRect t="15596" b="18558"/>
          <a:stretch/>
        </p:blipFill>
        <p:spPr>
          <a:xfrm>
            <a:off x="8892050" y="4716535"/>
            <a:ext cx="2281184" cy="1577173"/>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6873" y="1617925"/>
            <a:ext cx="2049032" cy="1720866"/>
          </a:xfrm>
          <a:prstGeom prst="rect">
            <a:avLst/>
          </a:prstGeom>
        </p:spPr>
      </p:pic>
      <p:pic>
        <p:nvPicPr>
          <p:cNvPr id="12" name="Obráze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1678" y="4357680"/>
            <a:ext cx="1580390" cy="1580390"/>
          </a:xfrm>
          <a:prstGeom prst="rect">
            <a:avLst/>
          </a:prstGeom>
        </p:spPr>
      </p:pic>
      <p:sp>
        <p:nvSpPr>
          <p:cNvPr id="2" name="Nadpis 1"/>
          <p:cNvSpPr>
            <a:spLocks noGrp="1"/>
          </p:cNvSpPr>
          <p:nvPr>
            <p:ph type="ctrTitle"/>
          </p:nvPr>
        </p:nvSpPr>
        <p:spPr>
          <a:xfrm>
            <a:off x="489397" y="348681"/>
            <a:ext cx="11359166" cy="500375"/>
          </a:xfrm>
          <a:ln>
            <a:solidFill>
              <a:srgbClr val="002060"/>
            </a:solidFill>
          </a:ln>
        </p:spPr>
        <p:txBody>
          <a:bodyPr>
            <a:normAutofit/>
          </a:bodyPr>
          <a:lstStyle/>
          <a:p>
            <a:r>
              <a:rPr lang="cs-CZ" sz="2800" b="1" dirty="0">
                <a:solidFill>
                  <a:srgbClr val="0070C0"/>
                </a:solidFill>
              </a:rPr>
              <a:t>Vztah zdraví a pohybové aktivity </a:t>
            </a:r>
            <a:r>
              <a:rPr lang="cs-CZ" sz="2800" b="1" dirty="0">
                <a:solidFill>
                  <a:srgbClr val="002060"/>
                </a:solidFill>
              </a:rPr>
              <a:t>člověka</a:t>
            </a:r>
          </a:p>
        </p:txBody>
      </p:sp>
      <p:sp>
        <p:nvSpPr>
          <p:cNvPr id="5" name="Ovál 4"/>
          <p:cNvSpPr/>
          <p:nvPr/>
        </p:nvSpPr>
        <p:spPr>
          <a:xfrm>
            <a:off x="5692463" y="1146220"/>
            <a:ext cx="5705340" cy="5331853"/>
          </a:xfrm>
          <a:prstGeom prst="ellipse">
            <a:avLst/>
          </a:prstGeom>
          <a:solidFill>
            <a:srgbClr val="0070C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800" b="1" dirty="0">
              <a:solidFill>
                <a:srgbClr val="0070C0"/>
              </a:solidFill>
            </a:endParaRPr>
          </a:p>
          <a:p>
            <a:pPr algn="ctr"/>
            <a:r>
              <a:rPr lang="cs-CZ" sz="2800" b="1" dirty="0">
                <a:solidFill>
                  <a:srgbClr val="0070C0"/>
                </a:solidFill>
              </a:rPr>
              <a:t>POHYBOVÁ AKTIVITA</a:t>
            </a:r>
          </a:p>
          <a:p>
            <a:pPr algn="ctr"/>
            <a:r>
              <a:rPr lang="cs-CZ" sz="2400" dirty="0">
                <a:solidFill>
                  <a:srgbClr val="0070C0"/>
                </a:solidFill>
              </a:rPr>
              <a:t>habituální, pracovní, </a:t>
            </a:r>
          </a:p>
          <a:p>
            <a:pPr algn="ctr"/>
            <a:r>
              <a:rPr lang="cs-CZ" sz="2400" dirty="0">
                <a:solidFill>
                  <a:srgbClr val="0070C0"/>
                </a:solidFill>
              </a:rPr>
              <a:t>cvičení, hra, sport</a:t>
            </a:r>
          </a:p>
        </p:txBody>
      </p:sp>
      <p:sp>
        <p:nvSpPr>
          <p:cNvPr id="6" name="Šipka doprava 5"/>
          <p:cNvSpPr/>
          <p:nvPr/>
        </p:nvSpPr>
        <p:spPr>
          <a:xfrm>
            <a:off x="4341341" y="2251527"/>
            <a:ext cx="4326140" cy="1150729"/>
          </a:xfrm>
          <a:prstGeom prst="rightArrow">
            <a:avLst>
              <a:gd name="adj1" fmla="val 59524"/>
              <a:gd name="adj2" fmla="val 33940"/>
            </a:avLst>
          </a:prstGeom>
          <a:solidFill>
            <a:srgbClr val="00B050">
              <a:alpha val="11000"/>
            </a:srgbClr>
          </a:solid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cap="all" dirty="0">
                <a:solidFill>
                  <a:srgbClr val="00B050"/>
                </a:solidFill>
                <a:effectLst>
                  <a:outerShdw blurRad="38100" dist="38100" dir="2700000" algn="tl">
                    <a:srgbClr val="000000">
                      <a:alpha val="43137"/>
                    </a:srgbClr>
                  </a:outerShdw>
                </a:effectLst>
              </a:rPr>
              <a:t>ZLEPŠENÍ pohybové schopnosti</a:t>
            </a:r>
          </a:p>
        </p:txBody>
      </p:sp>
      <p:sp>
        <p:nvSpPr>
          <p:cNvPr id="9" name="Šipka doleva 8"/>
          <p:cNvSpPr/>
          <p:nvPr/>
        </p:nvSpPr>
        <p:spPr>
          <a:xfrm>
            <a:off x="3773510" y="1260389"/>
            <a:ext cx="4497279" cy="1128584"/>
          </a:xfrm>
          <a:prstGeom prst="leftArrow">
            <a:avLst>
              <a:gd name="adj1" fmla="val 58928"/>
              <a:gd name="adj2" fmla="val 52105"/>
            </a:avLst>
          </a:prstGeom>
          <a:solidFill>
            <a:srgbClr val="00B050">
              <a:alpha val="6000"/>
            </a:srgbClr>
          </a:solid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a:solidFill>
                  <a:srgbClr val="00B050"/>
                </a:solidFill>
                <a:effectLst>
                  <a:outerShdw blurRad="38100" dist="38100" dir="2700000" algn="tl">
                    <a:srgbClr val="000000">
                      <a:alpha val="43137"/>
                    </a:srgbClr>
                  </a:outerShdw>
                </a:effectLst>
              </a:rPr>
              <a:t>ZLEPŠENÍ ZDRAVÍ</a:t>
            </a:r>
          </a:p>
          <a:p>
            <a:pPr algn="ctr"/>
            <a:r>
              <a:rPr lang="cs-CZ" sz="2000" dirty="0">
                <a:solidFill>
                  <a:srgbClr val="00B050"/>
                </a:solidFill>
                <a:effectLst>
                  <a:outerShdw blurRad="38100" dist="38100" dir="2700000" algn="tl">
                    <a:srgbClr val="000000">
                      <a:alpha val="43137"/>
                    </a:srgbClr>
                  </a:outerShdw>
                </a:effectLst>
              </a:rPr>
              <a:t>prevence + léčba nemocí</a:t>
            </a:r>
          </a:p>
        </p:txBody>
      </p:sp>
      <p:sp>
        <p:nvSpPr>
          <p:cNvPr id="10" name="Šipka doleva 9"/>
          <p:cNvSpPr/>
          <p:nvPr/>
        </p:nvSpPr>
        <p:spPr>
          <a:xfrm>
            <a:off x="3802069" y="4354642"/>
            <a:ext cx="4402818" cy="1174772"/>
          </a:xfrm>
          <a:prstGeom prst="leftArrow">
            <a:avLst>
              <a:gd name="adj1" fmla="val 60096"/>
              <a:gd name="adj2" fmla="val 43277"/>
            </a:avLst>
          </a:prstGeom>
          <a:solidFill>
            <a:srgbClr val="7030A0">
              <a:alpha val="11000"/>
            </a:srgbClr>
          </a:solidFill>
          <a:ln w="381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a:solidFill>
                  <a:srgbClr val="7030A0"/>
                </a:solidFill>
                <a:effectLst>
                  <a:outerShdw blurRad="38100" dist="38100" dir="2700000" algn="tl">
                    <a:srgbClr val="000000">
                      <a:alpha val="43137"/>
                    </a:srgbClr>
                  </a:outerShdw>
                </a:effectLst>
              </a:rPr>
              <a:t>ZHORŠENÍ ZDRAVÍ</a:t>
            </a:r>
          </a:p>
          <a:p>
            <a:pPr algn="ctr"/>
            <a:r>
              <a:rPr lang="cs-CZ" sz="2000" dirty="0">
                <a:solidFill>
                  <a:srgbClr val="7030A0"/>
                </a:solidFill>
                <a:effectLst>
                  <a:outerShdw blurRad="38100" dist="38100" dir="2700000" algn="tl">
                    <a:srgbClr val="000000">
                      <a:alpha val="43137"/>
                    </a:srgbClr>
                  </a:outerShdw>
                </a:effectLst>
              </a:rPr>
              <a:t>poškození, úraz, </a:t>
            </a:r>
            <a:r>
              <a:rPr lang="cs-CZ" sz="2000" dirty="0" err="1">
                <a:solidFill>
                  <a:srgbClr val="7030A0"/>
                </a:solidFill>
                <a:effectLst>
                  <a:outerShdw blurRad="38100" dist="38100" dir="2700000" algn="tl">
                    <a:srgbClr val="000000">
                      <a:alpha val="43137"/>
                    </a:srgbClr>
                  </a:outerShdw>
                </a:effectLst>
              </a:rPr>
              <a:t>mikrotrauma</a:t>
            </a:r>
            <a:endParaRPr lang="cs-CZ" sz="2000" dirty="0">
              <a:solidFill>
                <a:srgbClr val="7030A0"/>
              </a:solidFill>
              <a:effectLst>
                <a:outerShdw blurRad="38100" dist="38100" dir="2700000" algn="tl">
                  <a:srgbClr val="000000">
                    <a:alpha val="43137"/>
                  </a:srgbClr>
                </a:outerShdw>
              </a:effectLst>
            </a:endParaRPr>
          </a:p>
        </p:txBody>
      </p:sp>
      <p:sp>
        <p:nvSpPr>
          <p:cNvPr id="11" name="Šipka doprava 10"/>
          <p:cNvSpPr/>
          <p:nvPr/>
        </p:nvSpPr>
        <p:spPr>
          <a:xfrm>
            <a:off x="4300362" y="5410411"/>
            <a:ext cx="4326140" cy="990006"/>
          </a:xfrm>
          <a:prstGeom prst="rightArrow">
            <a:avLst>
              <a:gd name="adj1" fmla="val 59524"/>
              <a:gd name="adj2" fmla="val 38235"/>
            </a:avLst>
          </a:prstGeom>
          <a:solidFill>
            <a:srgbClr val="7030A0">
              <a:alpha val="9000"/>
            </a:srgbClr>
          </a:solidFill>
          <a:ln w="381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cap="all" dirty="0">
                <a:solidFill>
                  <a:srgbClr val="7030A0"/>
                </a:solidFill>
                <a:effectLst>
                  <a:outerShdw blurRad="38100" dist="38100" dir="2700000" algn="tl">
                    <a:srgbClr val="000000">
                      <a:alpha val="43137"/>
                    </a:srgbClr>
                  </a:outerShdw>
                </a:effectLst>
              </a:rPr>
              <a:t>ZHORŠENÍ pohybové schopnosti</a:t>
            </a:r>
          </a:p>
        </p:txBody>
      </p:sp>
      <p:sp>
        <p:nvSpPr>
          <p:cNvPr id="4" name="Ovál 3"/>
          <p:cNvSpPr/>
          <p:nvPr/>
        </p:nvSpPr>
        <p:spPr>
          <a:xfrm>
            <a:off x="946598" y="1146220"/>
            <a:ext cx="5653826" cy="5331853"/>
          </a:xfrm>
          <a:prstGeom prst="ellipse">
            <a:avLst/>
          </a:prstGeom>
          <a:solidFill>
            <a:srgbClr val="0070C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a:solidFill>
                  <a:srgbClr val="0070C0"/>
                </a:solidFill>
                <a:effectLst>
                  <a:outerShdw blurRad="38100" dist="38100" dir="2700000" algn="tl">
                    <a:srgbClr val="000000">
                      <a:alpha val="43137"/>
                    </a:srgbClr>
                  </a:outerShdw>
                </a:effectLst>
              </a:rPr>
              <a:t>ZDRAVÍ</a:t>
            </a:r>
          </a:p>
          <a:p>
            <a:pPr algn="ctr"/>
            <a:r>
              <a:rPr lang="cs-CZ" sz="2400" dirty="0">
                <a:solidFill>
                  <a:srgbClr val="0070C0"/>
                </a:solidFill>
                <a:effectLst>
                  <a:outerShdw blurRad="38100" dist="38100" dir="2700000" algn="tl">
                    <a:srgbClr val="000000">
                      <a:alpha val="43137"/>
                    </a:srgbClr>
                  </a:outerShdw>
                </a:effectLst>
              </a:rPr>
              <a:t>tělesné - duševní (sociální)</a:t>
            </a:r>
          </a:p>
        </p:txBody>
      </p:sp>
    </p:spTree>
    <p:extLst>
      <p:ext uri="{BB962C8B-B14F-4D97-AF65-F5344CB8AC3E}">
        <p14:creationId xmlns:p14="http://schemas.microsoft.com/office/powerpoint/2010/main" val="27915541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nvGraphicFramePr>
        <p:xfrm>
          <a:off x="409073" y="-16042"/>
          <a:ext cx="11389896" cy="6979926"/>
        </p:xfrm>
        <a:graphic>
          <a:graphicData uri="http://schemas.openxmlformats.org/drawingml/2006/table">
            <a:tbl>
              <a:tblPr firstRow="1" bandRow="1">
                <a:tableStyleId>{5C22544A-7EE6-4342-B048-85BDC9FD1C3A}</a:tableStyleId>
              </a:tblPr>
              <a:tblGrid>
                <a:gridCol w="2133601">
                  <a:extLst>
                    <a:ext uri="{9D8B030D-6E8A-4147-A177-3AD203B41FA5}">
                      <a16:colId xmlns:a16="http://schemas.microsoft.com/office/drawing/2014/main" val="20000"/>
                    </a:ext>
                  </a:extLst>
                </a:gridCol>
                <a:gridCol w="2478505">
                  <a:extLst>
                    <a:ext uri="{9D8B030D-6E8A-4147-A177-3AD203B41FA5}">
                      <a16:colId xmlns:a16="http://schemas.microsoft.com/office/drawing/2014/main" val="20001"/>
                    </a:ext>
                  </a:extLst>
                </a:gridCol>
                <a:gridCol w="6777790">
                  <a:extLst>
                    <a:ext uri="{9D8B030D-6E8A-4147-A177-3AD203B41FA5}">
                      <a16:colId xmlns:a16="http://schemas.microsoft.com/office/drawing/2014/main" val="20002"/>
                    </a:ext>
                  </a:extLst>
                </a:gridCol>
              </a:tblGrid>
              <a:tr h="231547">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800" b="1" cap="all" dirty="0">
                          <a:solidFill>
                            <a:schemeClr val="accent1">
                              <a:lumMod val="75000"/>
                            </a:schemeClr>
                          </a:solidFill>
                        </a:rPr>
                        <a:t>Přehled hlavních funkcí ENDOKRINNÍCH žláz a účinků JEJICH hormonů při a po fyzické zátěži</a:t>
                      </a:r>
                      <a:endParaRPr lang="cs-CZ" sz="180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69780">
                <a:tc gridSpan="2">
                  <a:txBody>
                    <a:bodyPr/>
                    <a:lstStyle/>
                    <a:p>
                      <a:pPr algn="ctr"/>
                      <a:r>
                        <a:rPr lang="cs-CZ" sz="1400" b="1" cap="all" baseline="0" dirty="0" err="1">
                          <a:solidFill>
                            <a:schemeClr val="tx1"/>
                          </a:solidFill>
                          <a:latin typeface="+mn-lt"/>
                        </a:rPr>
                        <a:t>žlázY</a:t>
                      </a:r>
                      <a:r>
                        <a:rPr lang="cs-CZ" sz="1400" b="1" cap="all" baseline="0" dirty="0">
                          <a:latin typeface="+mn-lt"/>
                        </a:rPr>
                        <a:t> </a:t>
                      </a:r>
                      <a:r>
                        <a:rPr lang="cs-CZ" sz="1400" b="1" cap="all" baseline="0" dirty="0">
                          <a:solidFill>
                            <a:schemeClr val="tx1"/>
                          </a:solidFill>
                          <a:latin typeface="+mn-lt"/>
                        </a:rPr>
                        <a:t>+</a:t>
                      </a:r>
                      <a:r>
                        <a:rPr lang="cs-CZ" sz="1400" b="1" cap="all" baseline="0" dirty="0">
                          <a:latin typeface="+mn-lt"/>
                        </a:rPr>
                        <a:t> </a:t>
                      </a:r>
                      <a:r>
                        <a:rPr lang="cs-CZ" sz="1400" b="1" i="1" cap="all" baseline="0" dirty="0">
                          <a:solidFill>
                            <a:srgbClr val="0070C0"/>
                          </a:solidFill>
                          <a:latin typeface="+mn-lt"/>
                        </a:rPr>
                        <a:t>HORMONY</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endParaRPr lang="cs-CZ" sz="1600" cap="all" baseline="0" dirty="0">
                        <a:latin typeface="+mn-lt"/>
                      </a:endParaRPr>
                    </a:p>
                  </a:txBody>
                  <a:tcPr/>
                </a:tc>
                <a:tc>
                  <a:txBody>
                    <a:bodyPr/>
                    <a:lstStyle/>
                    <a:p>
                      <a:pPr algn="ctr"/>
                      <a:r>
                        <a:rPr lang="cs-CZ" sz="1400" b="1" cap="all" baseline="0" dirty="0">
                          <a:solidFill>
                            <a:srgbClr val="C00000"/>
                          </a:solidFill>
                          <a:latin typeface="+mn-lt"/>
                        </a:rPr>
                        <a:t>účinky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248926">
                <a:tc>
                  <a:txBody>
                    <a:bodyPr/>
                    <a:lstStyle/>
                    <a:p>
                      <a:r>
                        <a:rPr lang="cs-CZ" sz="1600" b="1" dirty="0" err="1">
                          <a:latin typeface="+mn-lt"/>
                        </a:rPr>
                        <a:t>Hypothalamus</a:t>
                      </a:r>
                      <a:endParaRPr lang="cs-CZ" sz="16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2">
                  <a:txBody>
                    <a:bodyPr/>
                    <a:lstStyle/>
                    <a:p>
                      <a:r>
                        <a:rPr lang="cs-CZ" sz="1600" i="1" dirty="0">
                          <a:solidFill>
                            <a:srgbClr val="0070C0"/>
                          </a:solidFill>
                          <a:latin typeface="+mn-lt"/>
                        </a:rPr>
                        <a:t>spouštěcí hormony </a:t>
                      </a:r>
                      <a:r>
                        <a:rPr lang="cs-CZ" sz="1600" dirty="0">
                          <a:latin typeface="+mn-lt"/>
                        </a:rPr>
                        <a:t>→ </a:t>
                      </a:r>
                      <a:r>
                        <a:rPr lang="cs-CZ" sz="1600" b="1" dirty="0">
                          <a:solidFill>
                            <a:srgbClr val="C00000"/>
                          </a:solidFill>
                          <a:latin typeface="+mn-lt"/>
                        </a:rPr>
                        <a:t>aktivace </a:t>
                      </a:r>
                      <a:r>
                        <a:rPr lang="cs-CZ" sz="1600" b="1" dirty="0">
                          <a:solidFill>
                            <a:schemeClr val="tx1"/>
                          </a:solidFill>
                          <a:latin typeface="+mn-lt"/>
                        </a:rPr>
                        <a:t>Hypofýzy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cs-CZ"/>
                    </a:p>
                  </a:txBody>
                  <a:tcPr/>
                </a:tc>
                <a:extLst>
                  <a:ext uri="{0D108BD9-81ED-4DB2-BD59-A6C34878D82A}">
                    <a16:rowId xmlns:a16="http://schemas.microsoft.com/office/drawing/2014/main" val="10002"/>
                  </a:ext>
                </a:extLst>
              </a:tr>
              <a:tr h="370840">
                <a:tc>
                  <a:txBody>
                    <a:bodyPr/>
                    <a:lstStyle/>
                    <a:p>
                      <a:r>
                        <a:rPr lang="cs-CZ" sz="1600" b="1" dirty="0" err="1">
                          <a:latin typeface="+mn-lt"/>
                        </a:rPr>
                        <a:t>Hypothalamus</a:t>
                      </a:r>
                      <a:r>
                        <a:rPr lang="cs-CZ" sz="1600" b="1" dirty="0">
                          <a:latin typeface="+mn-lt"/>
                        </a:rPr>
                        <a:t> + Neurohypofýza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cs-CZ" sz="1600" b="1" i="1" dirty="0">
                          <a:solidFill>
                            <a:srgbClr val="0070C0"/>
                          </a:solidFill>
                          <a:latin typeface="+mn-lt"/>
                        </a:rPr>
                        <a:t>Antidiuretický h. </a:t>
                      </a:r>
                      <a:r>
                        <a:rPr lang="cs-CZ" sz="1600" b="0" i="1" dirty="0">
                          <a:solidFill>
                            <a:srgbClr val="0070C0"/>
                          </a:solidFill>
                          <a:latin typeface="+mn-lt"/>
                        </a:rPr>
                        <a:t>(ADH)</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cs-CZ" sz="1600" dirty="0">
                          <a:latin typeface="+mn-lt"/>
                        </a:rPr>
                        <a:t>↓ glomerulární filtrace krve v ledvinách </a:t>
                      </a:r>
                    </a:p>
                    <a:p>
                      <a:r>
                        <a:rPr lang="cs-CZ" sz="1600" dirty="0">
                          <a:latin typeface="+mn-lt"/>
                        </a:rPr>
                        <a:t>→ </a:t>
                      </a:r>
                      <a:r>
                        <a:rPr lang="cs-CZ" sz="1600" b="1" dirty="0">
                          <a:solidFill>
                            <a:srgbClr val="C00000"/>
                          </a:solidFill>
                          <a:latin typeface="+mn-lt"/>
                        </a:rPr>
                        <a:t>zadržování vody v těle </a:t>
                      </a:r>
                      <a:r>
                        <a:rPr lang="cs-CZ" sz="1600" b="1" dirty="0">
                          <a:solidFill>
                            <a:srgbClr val="00B050"/>
                          </a:solidFill>
                          <a:latin typeface="+mn-lt"/>
                        </a:rPr>
                        <a:t>při zátěži</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60686">
                <a:tc row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b="1" dirty="0">
                          <a:latin typeface="+mn-lt"/>
                        </a:rPr>
                        <a:t>Adenohypofýza</a:t>
                      </a:r>
                      <a:endParaRPr lang="cs-CZ" sz="1600" b="0" dirty="0">
                        <a:solidFill>
                          <a:srgbClr val="C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b="1" i="1" dirty="0">
                          <a:solidFill>
                            <a:srgbClr val="0070C0"/>
                          </a:solidFill>
                          <a:latin typeface="+mn-lt"/>
                        </a:rPr>
                        <a:t>Adrenokortikotropní h. </a:t>
                      </a:r>
                      <a:r>
                        <a:rPr lang="cs-CZ" sz="1600" i="1" dirty="0">
                          <a:solidFill>
                            <a:srgbClr val="0070C0"/>
                          </a:solidFill>
                          <a:latin typeface="+mn-lt"/>
                        </a:rPr>
                        <a:t>(ACTH)</a:t>
                      </a:r>
                      <a:r>
                        <a:rPr lang="cs-CZ" sz="1600" dirty="0">
                          <a:latin typeface="+mn-lt"/>
                        </a:rPr>
                        <a:t> → </a:t>
                      </a:r>
                      <a:r>
                        <a:rPr lang="cs-CZ" sz="1600" b="1" dirty="0">
                          <a:solidFill>
                            <a:srgbClr val="C00000"/>
                          </a:solidFill>
                          <a:latin typeface="+mn-lt"/>
                        </a:rPr>
                        <a:t>aktivace </a:t>
                      </a:r>
                      <a:r>
                        <a:rPr lang="cs-CZ" sz="1600" b="1" dirty="0">
                          <a:solidFill>
                            <a:schemeClr val="tx1"/>
                          </a:solidFill>
                          <a:latin typeface="+mn-lt"/>
                        </a:rPr>
                        <a:t>Kůry nadledvin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hMerge="1">
                  <a:txBody>
                    <a:bodyPr/>
                    <a:lstStyle/>
                    <a:p>
                      <a:endParaRPr lang="cs-CZ"/>
                    </a:p>
                  </a:txBody>
                  <a:tcPr/>
                </a:tc>
                <a:extLst>
                  <a:ext uri="{0D108BD9-81ED-4DB2-BD59-A6C34878D82A}">
                    <a16:rowId xmlns:a16="http://schemas.microsoft.com/office/drawing/2014/main" val="10004"/>
                  </a:ext>
                </a:extLst>
              </a:tr>
              <a:tr h="505861">
                <a:tc vMerge="1">
                  <a:txBody>
                    <a:bodyPr/>
                    <a:lstStyle/>
                    <a:p>
                      <a:endParaRPr lang="cs-CZ" sz="1600" b="1" dirty="0">
                        <a:latin typeface="+mn-lt"/>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b="0" i="0" u="sng" dirty="0">
                          <a:solidFill>
                            <a:srgbClr val="0070C0"/>
                          </a:solidFill>
                          <a:latin typeface="+mn-lt"/>
                        </a:rPr>
                        <a:t>Glukokortikoidy</a:t>
                      </a:r>
                      <a:r>
                        <a:rPr lang="cs-CZ" sz="1200" b="0" i="0" u="none" dirty="0">
                          <a:solidFill>
                            <a:srgbClr val="0070C0"/>
                          </a:solidFill>
                          <a:latin typeface="+mn-lt"/>
                        </a:rPr>
                        <a:t> - </a:t>
                      </a:r>
                      <a:r>
                        <a:rPr lang="cs-CZ" sz="1600" b="1" i="1" dirty="0">
                          <a:solidFill>
                            <a:srgbClr val="0070C0"/>
                          </a:solidFill>
                          <a:latin typeface="+mn-lt"/>
                        </a:rPr>
                        <a:t>Kortizol</a:t>
                      </a:r>
                      <a:endParaRPr lang="cs-CZ" sz="1600" b="0" i="1" dirty="0">
                        <a:solidFill>
                          <a:srgbClr val="0070C0"/>
                        </a:solidFill>
                        <a:latin typeface="+mn-lt"/>
                      </a:endParaRPr>
                    </a:p>
                  </a:txBody>
                  <a:tcPr anchor="ctr">
                    <a:lnL w="12700" cap="flat" cmpd="sng" algn="ctr">
                      <a:solidFill>
                        <a:schemeClr val="tx1"/>
                      </a:solidFill>
                      <a:prstDash val="solid"/>
                      <a:round/>
                      <a:headEnd type="none" w="med" len="med"/>
                      <a:tailEnd type="none" w="med" len="med"/>
                    </a:lnL>
                    <a:solidFill>
                      <a:schemeClr val="bg2"/>
                    </a:solidFill>
                  </a:tcPr>
                </a:tc>
                <a:tc>
                  <a:txBody>
                    <a:bodyPr/>
                    <a:lstStyle/>
                    <a:p>
                      <a:r>
                        <a:rPr lang="cs-CZ" sz="1600" dirty="0">
                          <a:latin typeface="+mn-lt"/>
                        </a:rPr>
                        <a:t>Játra: </a:t>
                      </a:r>
                      <a:r>
                        <a:rPr lang="cs-CZ" sz="1600" b="1" dirty="0">
                          <a:solidFill>
                            <a:srgbClr val="C00000"/>
                          </a:solidFill>
                          <a:latin typeface="+mn-lt"/>
                        </a:rPr>
                        <a:t>↑ metabolizmu glukózy a </a:t>
                      </a:r>
                      <a:r>
                        <a:rPr lang="cs-CZ" sz="1600" b="1" dirty="0" err="1">
                          <a:solidFill>
                            <a:srgbClr val="C00000"/>
                          </a:solidFill>
                          <a:latin typeface="+mn-lt"/>
                        </a:rPr>
                        <a:t>triacylglycerolu</a:t>
                      </a:r>
                      <a:r>
                        <a:rPr lang="cs-CZ" sz="1600" b="1" dirty="0">
                          <a:solidFill>
                            <a:srgbClr val="C00000"/>
                          </a:solidFill>
                          <a:latin typeface="+mn-lt"/>
                        </a:rPr>
                        <a:t> (syntéza glykogenu) </a:t>
                      </a:r>
                      <a:r>
                        <a:rPr lang="cs-CZ" sz="1600" b="1" dirty="0">
                          <a:solidFill>
                            <a:srgbClr val="00B050"/>
                          </a:solidFill>
                          <a:latin typeface="+mn-lt"/>
                        </a:rPr>
                        <a:t>při zátěži</a:t>
                      </a:r>
                    </a:p>
                    <a:p>
                      <a:pPr marL="0" marR="0" indent="0" algn="l" defTabSz="914400" rtl="0" eaLnBrk="1" fontAlgn="auto" latinLnBrk="0" hangingPunct="1">
                        <a:lnSpc>
                          <a:spcPct val="100000"/>
                        </a:lnSpc>
                        <a:spcBef>
                          <a:spcPts val="0"/>
                        </a:spcBef>
                        <a:spcAft>
                          <a:spcPts val="0"/>
                        </a:spcAft>
                        <a:buClrTx/>
                        <a:buSzTx/>
                        <a:buFontTx/>
                        <a:buNone/>
                        <a:tabLst/>
                        <a:defRPr/>
                      </a:pPr>
                      <a:r>
                        <a:rPr lang="cs-CZ" sz="1600" b="0" baseline="0" dirty="0">
                          <a:solidFill>
                            <a:schemeClr val="tx1"/>
                          </a:solidFill>
                          <a:latin typeface="+mn-lt"/>
                        </a:rPr>
                        <a:t>Tuk:</a:t>
                      </a:r>
                      <a:r>
                        <a:rPr lang="cs-CZ" sz="1600" b="1" baseline="0" dirty="0">
                          <a:solidFill>
                            <a:srgbClr val="C00000"/>
                          </a:solidFill>
                          <a:latin typeface="+mn-lt"/>
                        </a:rPr>
                        <a:t> lipolýza </a:t>
                      </a:r>
                      <a:r>
                        <a:rPr lang="cs-CZ" sz="1600" b="0" baseline="0" dirty="0">
                          <a:solidFill>
                            <a:srgbClr val="C00000"/>
                          </a:solidFill>
                          <a:latin typeface="+mn-lt"/>
                        </a:rPr>
                        <a:t>(geneze glycerolu v játrech) </a:t>
                      </a:r>
                      <a:r>
                        <a:rPr lang="cs-CZ" sz="1600" b="1" dirty="0">
                          <a:solidFill>
                            <a:srgbClr val="00B050"/>
                          </a:solidFill>
                          <a:latin typeface="+mn-lt"/>
                        </a:rPr>
                        <a:t>při zátěži</a:t>
                      </a:r>
                    </a:p>
                  </a:txBody>
                  <a:tcPr anchor="ctr">
                    <a:lnR w="12700" cap="flat" cmpd="sng" algn="ctr">
                      <a:solidFill>
                        <a:schemeClr val="tx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10005"/>
                  </a:ext>
                </a:extLst>
              </a:tr>
              <a:tr h="240632">
                <a:tc vMerge="1">
                  <a:txBody>
                    <a:bodyPr/>
                    <a:lstStyle/>
                    <a:p>
                      <a:endParaRPr lang="cs-CZ" dirty="0"/>
                    </a:p>
                  </a:txBody>
                  <a:tcPr anchor="ctr"/>
                </a:tc>
                <a:tc>
                  <a:txBody>
                    <a:bodyPr/>
                    <a:lstStyle/>
                    <a:p>
                      <a:r>
                        <a:rPr lang="cs-CZ" sz="1200" b="0" i="0" u="sng" dirty="0" err="1">
                          <a:solidFill>
                            <a:srgbClr val="0070C0"/>
                          </a:solidFill>
                          <a:latin typeface="+mn-lt"/>
                        </a:rPr>
                        <a:t>Mineralokortikoidy</a:t>
                      </a:r>
                      <a:r>
                        <a:rPr lang="cs-CZ" sz="1600" b="1" i="1" dirty="0">
                          <a:solidFill>
                            <a:srgbClr val="0070C0"/>
                          </a:solidFill>
                          <a:latin typeface="+mn-lt"/>
                        </a:rPr>
                        <a:t> - Aldosteron </a:t>
                      </a:r>
                      <a:endParaRPr lang="cs-CZ" sz="1600" b="1" i="1" dirty="0">
                        <a:solidFill>
                          <a:srgbClr val="0070C0"/>
                        </a:solidFill>
                      </a:endParaRPr>
                    </a:p>
                  </a:txBody>
                  <a:tcPr anchor="ctr">
                    <a:lnL w="12700" cap="flat" cmpd="sng" algn="ctr">
                      <a:solidFill>
                        <a:schemeClr val="tx1"/>
                      </a:solidFill>
                      <a:prstDash val="solid"/>
                      <a:round/>
                      <a:headEnd type="none" w="med" len="med"/>
                      <a:tailEnd type="none" w="med" len="med"/>
                    </a:lnL>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a:latin typeface="+mn-lt"/>
                        </a:rPr>
                        <a:t>Ledviny: </a:t>
                      </a:r>
                      <a:r>
                        <a:rPr lang="cs-CZ" sz="1600" b="1" dirty="0">
                          <a:solidFill>
                            <a:srgbClr val="C00000"/>
                          </a:solidFill>
                          <a:latin typeface="+mn-lt"/>
                        </a:rPr>
                        <a:t>zadržování</a:t>
                      </a:r>
                      <a:r>
                        <a:rPr lang="cs-CZ" sz="1600" b="1" baseline="0" dirty="0">
                          <a:solidFill>
                            <a:srgbClr val="C00000"/>
                          </a:solidFill>
                          <a:latin typeface="+mn-lt"/>
                        </a:rPr>
                        <a:t> Na</a:t>
                      </a:r>
                      <a:r>
                        <a:rPr lang="cs-CZ" sz="1600" b="1" baseline="30000" dirty="0">
                          <a:solidFill>
                            <a:srgbClr val="C00000"/>
                          </a:solidFill>
                          <a:latin typeface="+mn-lt"/>
                        </a:rPr>
                        <a:t>+</a:t>
                      </a:r>
                      <a:r>
                        <a:rPr lang="cs-CZ" sz="1600" b="1" baseline="0" dirty="0">
                          <a:solidFill>
                            <a:srgbClr val="C00000"/>
                          </a:solidFill>
                          <a:latin typeface="+mn-lt"/>
                        </a:rPr>
                        <a:t> a H</a:t>
                      </a:r>
                      <a:r>
                        <a:rPr lang="cs-CZ" sz="1600" b="1" baseline="-25000" dirty="0">
                          <a:solidFill>
                            <a:srgbClr val="C00000"/>
                          </a:solidFill>
                          <a:latin typeface="+mn-lt"/>
                        </a:rPr>
                        <a:t>2</a:t>
                      </a:r>
                      <a:r>
                        <a:rPr lang="cs-CZ" sz="1600" b="1" baseline="0" dirty="0">
                          <a:solidFill>
                            <a:srgbClr val="C00000"/>
                          </a:solidFill>
                          <a:latin typeface="+mn-lt"/>
                        </a:rPr>
                        <a:t>O </a:t>
                      </a:r>
                      <a:r>
                        <a:rPr lang="cs-CZ" sz="1600" b="1" baseline="0" dirty="0">
                          <a:solidFill>
                            <a:srgbClr val="00B050"/>
                          </a:solidFill>
                          <a:latin typeface="+mn-lt"/>
                        </a:rPr>
                        <a:t>při zátěži</a:t>
                      </a:r>
                      <a:endParaRPr lang="cs-CZ" sz="1600" b="1" dirty="0">
                        <a:solidFill>
                          <a:srgbClr val="00B050"/>
                        </a:solidFill>
                        <a:latin typeface="+mn-lt"/>
                      </a:endParaRPr>
                    </a:p>
                  </a:txBody>
                  <a:tcPr anchor="ctr">
                    <a:lnR w="12700" cap="flat" cmpd="sng" algn="ctr">
                      <a:solidFill>
                        <a:schemeClr val="tx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10006"/>
                  </a:ext>
                </a:extLst>
              </a:tr>
              <a:tr h="0">
                <a:tc vMerge="1">
                  <a:txBody>
                    <a:bodyPr/>
                    <a:lstStyle/>
                    <a:p>
                      <a:endParaRPr lang="cs-CZ" dirty="0"/>
                    </a:p>
                  </a:txBody>
                  <a:tcPr anchor="ctr"/>
                </a:tc>
                <a:tc>
                  <a:txBody>
                    <a:bodyPr/>
                    <a:lstStyle/>
                    <a:p>
                      <a:r>
                        <a:rPr lang="cs-CZ" sz="1200" b="0" i="0" u="sng" dirty="0" err="1">
                          <a:solidFill>
                            <a:srgbClr val="0070C0"/>
                          </a:solidFill>
                          <a:latin typeface="+mn-lt"/>
                        </a:rPr>
                        <a:t>Adrosteroidy</a:t>
                      </a:r>
                      <a:r>
                        <a:rPr lang="cs-CZ" sz="1600" b="1" i="1" dirty="0">
                          <a:solidFill>
                            <a:srgbClr val="0070C0"/>
                          </a:solidFill>
                          <a:latin typeface="+mn-lt"/>
                        </a:rPr>
                        <a:t> - Testosteron</a:t>
                      </a:r>
                      <a:endParaRPr lang="cs-CZ" sz="1600" b="1" i="1" dirty="0">
                        <a:solidFill>
                          <a:srgbClr val="0070C0"/>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a:latin typeface="+mn-lt"/>
                        </a:rPr>
                        <a:t>Buňky: </a:t>
                      </a:r>
                      <a:r>
                        <a:rPr lang="cs-CZ" sz="1600" b="1" dirty="0">
                          <a:solidFill>
                            <a:srgbClr val="C00000"/>
                          </a:solidFill>
                          <a:latin typeface="+mn-lt"/>
                        </a:rPr>
                        <a:t>↑ anabolizmu </a:t>
                      </a:r>
                      <a:r>
                        <a:rPr lang="cs-CZ" sz="1600" b="0" dirty="0">
                          <a:solidFill>
                            <a:srgbClr val="00B050"/>
                          </a:solidFill>
                          <a:latin typeface="+mn-lt"/>
                        </a:rPr>
                        <a:t>při</a:t>
                      </a:r>
                      <a:r>
                        <a:rPr lang="cs-CZ" sz="1600" b="1" dirty="0">
                          <a:solidFill>
                            <a:srgbClr val="00B050"/>
                          </a:solidFill>
                          <a:latin typeface="+mn-lt"/>
                        </a:rPr>
                        <a:t> </a:t>
                      </a:r>
                      <a:r>
                        <a:rPr lang="cs-CZ" sz="1600" b="0" dirty="0">
                          <a:solidFill>
                            <a:srgbClr val="00B050"/>
                          </a:solidFill>
                          <a:latin typeface="+mn-lt"/>
                        </a:rPr>
                        <a:t>a</a:t>
                      </a:r>
                      <a:r>
                        <a:rPr lang="cs-CZ" sz="1600" b="1" dirty="0">
                          <a:solidFill>
                            <a:srgbClr val="00B050"/>
                          </a:solidFill>
                          <a:latin typeface="+mn-lt"/>
                        </a:rPr>
                        <a:t> po zátěži</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0">
                <a:tc vMerge="1">
                  <a:txBody>
                    <a:bodyPr/>
                    <a:lstStyle/>
                    <a:p>
                      <a:endParaRPr lang="cs-CZ"/>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b="1" i="1" dirty="0" err="1">
                          <a:solidFill>
                            <a:srgbClr val="0070C0"/>
                          </a:solidFill>
                          <a:latin typeface="+mn-lt"/>
                        </a:rPr>
                        <a:t>Thyreostimulační</a:t>
                      </a:r>
                      <a:r>
                        <a:rPr lang="cs-CZ" sz="1600" b="1" i="1" dirty="0">
                          <a:solidFill>
                            <a:srgbClr val="0070C0"/>
                          </a:solidFill>
                          <a:latin typeface="+mn-lt"/>
                        </a:rPr>
                        <a:t> h. </a:t>
                      </a:r>
                      <a:r>
                        <a:rPr lang="cs-CZ" sz="1600" i="1" dirty="0">
                          <a:solidFill>
                            <a:srgbClr val="0070C0"/>
                          </a:solidFill>
                          <a:latin typeface="+mn-lt"/>
                        </a:rPr>
                        <a:t>(TSH)</a:t>
                      </a:r>
                      <a:r>
                        <a:rPr lang="cs-CZ" sz="1600" dirty="0">
                          <a:latin typeface="+mn-lt"/>
                        </a:rPr>
                        <a:t> → </a:t>
                      </a:r>
                      <a:r>
                        <a:rPr lang="cs-CZ" sz="1600" b="1" dirty="0">
                          <a:solidFill>
                            <a:srgbClr val="C00000"/>
                          </a:solidFill>
                          <a:latin typeface="+mn-lt"/>
                        </a:rPr>
                        <a:t>aktivace </a:t>
                      </a:r>
                      <a:r>
                        <a:rPr lang="cs-CZ" sz="1600" b="1" dirty="0">
                          <a:solidFill>
                            <a:schemeClr val="tx1"/>
                          </a:solidFill>
                          <a:latin typeface="+mn-lt"/>
                        </a:rPr>
                        <a:t>Štítné žlázy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hMerge="1">
                  <a:txBody>
                    <a:bodyPr/>
                    <a:lstStyle/>
                    <a:p>
                      <a:endParaRPr lang="cs-CZ"/>
                    </a:p>
                  </a:txBody>
                  <a:tcPr/>
                </a:tc>
                <a:extLst>
                  <a:ext uri="{0D108BD9-81ED-4DB2-BD59-A6C34878D82A}">
                    <a16:rowId xmlns:a16="http://schemas.microsoft.com/office/drawing/2014/main" val="10008"/>
                  </a:ext>
                </a:extLst>
              </a:tr>
              <a:tr h="370840">
                <a:tc vMerge="1">
                  <a:txBody>
                    <a:bodyPr/>
                    <a:lstStyle/>
                    <a:p>
                      <a:endParaRPr lang="cs-CZ" dirty="0"/>
                    </a:p>
                  </a:txBody>
                  <a:tcPr anchor="ctr"/>
                </a:tc>
                <a:tc>
                  <a:txBody>
                    <a:bodyPr/>
                    <a:lstStyle/>
                    <a:p>
                      <a:r>
                        <a:rPr lang="cs-CZ" sz="1600" b="0" i="1" dirty="0">
                          <a:solidFill>
                            <a:srgbClr val="0070C0"/>
                          </a:solidFill>
                          <a:latin typeface="+mn-lt"/>
                        </a:rPr>
                        <a:t>T4 </a:t>
                      </a:r>
                      <a:r>
                        <a:rPr lang="cs-CZ" sz="1600" b="0" dirty="0">
                          <a:latin typeface="Calibri" panose="020F0502020204030204" pitchFamily="34" charset="0"/>
                        </a:rPr>
                        <a:t>→</a:t>
                      </a:r>
                      <a:r>
                        <a:rPr lang="cs-CZ" sz="1600" b="1" i="1" dirty="0">
                          <a:solidFill>
                            <a:srgbClr val="0070C0"/>
                          </a:solidFill>
                          <a:latin typeface="+mn-lt"/>
                        </a:rPr>
                        <a:t> </a:t>
                      </a:r>
                      <a:r>
                        <a:rPr lang="cs-CZ" sz="1600" b="1" i="1" dirty="0" err="1">
                          <a:solidFill>
                            <a:srgbClr val="0070C0"/>
                          </a:solidFill>
                          <a:latin typeface="+mn-lt"/>
                        </a:rPr>
                        <a:t>Trijodtyronin</a:t>
                      </a:r>
                      <a:endParaRPr lang="cs-CZ" sz="1600" i="1" dirty="0">
                        <a:solidFill>
                          <a:srgbClr val="0070C0"/>
                        </a:solidFill>
                        <a:latin typeface="+mn-lt"/>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a:latin typeface="+mn-lt"/>
                        </a:rPr>
                        <a:t>Buňky: </a:t>
                      </a:r>
                      <a:r>
                        <a:rPr lang="cs-CZ" sz="1600" b="1" dirty="0">
                          <a:solidFill>
                            <a:srgbClr val="C00000"/>
                          </a:solidFill>
                          <a:latin typeface="+mn-lt"/>
                        </a:rPr>
                        <a:t>↑ katabolizmu </a:t>
                      </a:r>
                      <a:r>
                        <a:rPr lang="cs-CZ" sz="1600" b="1" dirty="0">
                          <a:solidFill>
                            <a:srgbClr val="00B050"/>
                          </a:solidFill>
                          <a:latin typeface="+mn-lt"/>
                        </a:rPr>
                        <a:t>při zátěži</a:t>
                      </a:r>
                      <a:r>
                        <a:rPr lang="cs-CZ" sz="1600" b="1" dirty="0">
                          <a:solidFill>
                            <a:srgbClr val="C00000"/>
                          </a:solidFill>
                          <a:latin typeface="+mn-lt"/>
                        </a:rPr>
                        <a:t> </a:t>
                      </a:r>
                      <a:endParaRPr lang="cs-CZ" sz="1600" dirty="0">
                        <a:latin typeface="+mn-lt"/>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9"/>
                  </a:ext>
                </a:extLst>
              </a:tr>
              <a:tr h="239562">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sz="1600" b="1" dirty="0">
                        <a:latin typeface="+mn-lt"/>
                      </a:endParaRPr>
                    </a:p>
                  </a:txBody>
                  <a:tcPr anchor="ctr">
                    <a:lnL w="12700" cap="flat" cmpd="sng" algn="ctr">
                      <a:solidFill>
                        <a:schemeClr val="tx1"/>
                      </a:solidFill>
                      <a:prstDash val="solid"/>
                      <a:round/>
                      <a:headEnd type="none" w="med" len="med"/>
                      <a:tailEnd type="none" w="med" len="med"/>
                    </a:lnL>
                    <a:solidFill>
                      <a:schemeClr val="bg2"/>
                    </a:solidFill>
                  </a:tcPr>
                </a:tc>
                <a:tc>
                  <a:txBody>
                    <a:bodyPr/>
                    <a:lstStyle/>
                    <a:p>
                      <a:r>
                        <a:rPr lang="cs-CZ" sz="1600" b="1" i="1" dirty="0">
                          <a:solidFill>
                            <a:srgbClr val="0070C0"/>
                          </a:solidFill>
                          <a:latin typeface="+mn-lt"/>
                        </a:rPr>
                        <a:t>Růstový hormon </a:t>
                      </a:r>
                      <a:r>
                        <a:rPr lang="cs-CZ" sz="1600" b="0" i="1" dirty="0">
                          <a:solidFill>
                            <a:srgbClr val="0070C0"/>
                          </a:solidFill>
                          <a:latin typeface="+mn-lt"/>
                        </a:rPr>
                        <a:t>(GH)</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a:latin typeface="+mn-lt"/>
                        </a:rPr>
                        <a:t>Buňky: </a:t>
                      </a:r>
                      <a:r>
                        <a:rPr lang="cs-CZ" sz="1600" b="1" dirty="0">
                          <a:solidFill>
                            <a:srgbClr val="C00000"/>
                          </a:solidFill>
                          <a:latin typeface="+mn-lt"/>
                        </a:rPr>
                        <a:t>↑ anabolizmu v buňkách </a:t>
                      </a:r>
                      <a:r>
                        <a:rPr lang="cs-CZ" sz="1600" b="0" dirty="0">
                          <a:solidFill>
                            <a:srgbClr val="00B050"/>
                          </a:solidFill>
                          <a:latin typeface="+mn-lt"/>
                        </a:rPr>
                        <a:t>při a</a:t>
                      </a:r>
                      <a:r>
                        <a:rPr lang="cs-CZ" sz="1600" b="1" dirty="0">
                          <a:solidFill>
                            <a:srgbClr val="00B050"/>
                          </a:solidFill>
                          <a:latin typeface="+mn-lt"/>
                        </a:rPr>
                        <a:t> po zátěži</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0"/>
                  </a:ext>
                </a:extLst>
              </a:tr>
              <a:tr h="134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a:latin typeface="+mn-lt"/>
                        </a:rPr>
                        <a:t>(CNS–ANS  sympatikus) → </a:t>
                      </a:r>
                      <a:r>
                        <a:rPr lang="cs-CZ" sz="1600" b="1" dirty="0">
                          <a:latin typeface="+mn-lt"/>
                        </a:rPr>
                        <a:t>Dřeň nadledvin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cs-CZ" sz="1200" u="sng" dirty="0">
                          <a:solidFill>
                            <a:srgbClr val="0070C0"/>
                          </a:solidFill>
                          <a:latin typeface="+mn-lt"/>
                        </a:rPr>
                        <a:t>Katecholaminy</a:t>
                      </a:r>
                    </a:p>
                    <a:p>
                      <a:r>
                        <a:rPr lang="cs-CZ" sz="1600" b="1" i="1" dirty="0">
                          <a:solidFill>
                            <a:srgbClr val="0070C0"/>
                          </a:solidFill>
                          <a:latin typeface="+mn-lt"/>
                        </a:rPr>
                        <a:t>Adrenalin</a:t>
                      </a:r>
                    </a:p>
                    <a:p>
                      <a:r>
                        <a:rPr lang="cs-CZ" sz="1600" b="0" i="1" dirty="0">
                          <a:solidFill>
                            <a:srgbClr val="0070C0"/>
                          </a:solidFill>
                          <a:latin typeface="+mn-lt"/>
                        </a:rPr>
                        <a:t>(Noradrenalin)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a:latin typeface="+mn-lt"/>
                        </a:rPr>
                        <a:t>Srdce: </a:t>
                      </a:r>
                      <a:r>
                        <a:rPr lang="cs-CZ" sz="1600" b="1" dirty="0">
                          <a:solidFill>
                            <a:srgbClr val="C00000"/>
                          </a:solidFill>
                          <a:latin typeface="+mn-lt"/>
                        </a:rPr>
                        <a:t>↑ HR + zesílení</a:t>
                      </a:r>
                      <a:r>
                        <a:rPr lang="cs-CZ" sz="1600" b="1" baseline="0" dirty="0">
                          <a:solidFill>
                            <a:srgbClr val="C00000"/>
                          </a:solidFill>
                          <a:latin typeface="+mn-lt"/>
                        </a:rPr>
                        <a:t> systoly (SV) </a:t>
                      </a:r>
                      <a:r>
                        <a:rPr lang="cs-CZ" sz="1600" dirty="0">
                          <a:latin typeface="+mn-lt"/>
                        </a:rPr>
                        <a:t>→ </a:t>
                      </a:r>
                      <a:r>
                        <a:rPr lang="cs-CZ" sz="1600" b="1" dirty="0">
                          <a:solidFill>
                            <a:srgbClr val="C00000"/>
                          </a:solidFill>
                          <a:latin typeface="+mn-lt"/>
                        </a:rPr>
                        <a:t>↑ MV</a:t>
                      </a:r>
                      <a:r>
                        <a:rPr lang="cs-CZ" sz="1600" b="1" baseline="0" dirty="0">
                          <a:solidFill>
                            <a:srgbClr val="C00000"/>
                          </a:solidFill>
                          <a:latin typeface="+mn-lt"/>
                        </a:rPr>
                        <a:t> + </a:t>
                      </a:r>
                      <a:r>
                        <a:rPr lang="cs-CZ" sz="1600" b="1" dirty="0">
                          <a:solidFill>
                            <a:srgbClr val="C00000"/>
                          </a:solidFill>
                          <a:latin typeface="+mn-lt"/>
                        </a:rPr>
                        <a:t>↑ </a:t>
                      </a:r>
                      <a:r>
                        <a:rPr lang="cs-CZ" sz="1600" b="1" baseline="0" dirty="0">
                          <a:solidFill>
                            <a:srgbClr val="C00000"/>
                          </a:solidFill>
                          <a:latin typeface="+mn-lt"/>
                        </a:rPr>
                        <a:t>TK </a:t>
                      </a:r>
                      <a:r>
                        <a:rPr lang="cs-CZ" sz="1600" b="1" dirty="0">
                          <a:solidFill>
                            <a:srgbClr val="00B050"/>
                          </a:solidFill>
                          <a:latin typeface="+mn-lt"/>
                        </a:rPr>
                        <a:t>při zátěži</a:t>
                      </a:r>
                      <a:endParaRPr lang="cs-CZ" sz="1600" b="1" dirty="0">
                        <a:solidFill>
                          <a:srgbClr val="C00000"/>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a:latin typeface="+mn-lt"/>
                        </a:rPr>
                        <a:t>Tepny: </a:t>
                      </a:r>
                      <a:r>
                        <a:rPr lang="cs-CZ" sz="1600" b="1" dirty="0">
                          <a:solidFill>
                            <a:srgbClr val="C00000"/>
                          </a:solidFill>
                          <a:latin typeface="+mn-lt"/>
                        </a:rPr>
                        <a:t>vasodilatace + ↑ krve ve svalech, vasokonstrikce GIT, .. </a:t>
                      </a:r>
                      <a:r>
                        <a:rPr lang="cs-CZ" sz="1600" b="1" dirty="0">
                          <a:solidFill>
                            <a:srgbClr val="00B050"/>
                          </a:solidFill>
                          <a:latin typeface="+mn-lt"/>
                        </a:rPr>
                        <a:t>při zátěži</a:t>
                      </a:r>
                      <a:endParaRPr lang="cs-CZ" sz="1600" b="1" dirty="0">
                        <a:solidFill>
                          <a:srgbClr val="C00000"/>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a:latin typeface="+mn-lt"/>
                        </a:rPr>
                        <a:t>Plíce: </a:t>
                      </a:r>
                      <a:r>
                        <a:rPr lang="cs-CZ" sz="1600" b="1" dirty="0">
                          <a:solidFill>
                            <a:srgbClr val="C00000"/>
                          </a:solidFill>
                          <a:latin typeface="+mn-lt"/>
                        </a:rPr>
                        <a:t>zrychlení a prohloubení dechu </a:t>
                      </a:r>
                      <a:r>
                        <a:rPr lang="cs-CZ" sz="1600" dirty="0">
                          <a:latin typeface="+mn-lt"/>
                        </a:rPr>
                        <a:t>→ </a:t>
                      </a:r>
                      <a:r>
                        <a:rPr lang="cs-CZ" sz="1600" b="1" dirty="0">
                          <a:solidFill>
                            <a:srgbClr val="C00000"/>
                          </a:solidFill>
                          <a:latin typeface="+mn-lt"/>
                        </a:rPr>
                        <a:t>↑ V</a:t>
                      </a:r>
                      <a:r>
                        <a:rPr lang="cs-CZ" sz="1600" b="1" baseline="0" dirty="0">
                          <a:solidFill>
                            <a:srgbClr val="C00000"/>
                          </a:solidFill>
                          <a:latin typeface="+mn-lt"/>
                        </a:rPr>
                        <a:t> + </a:t>
                      </a:r>
                      <a:r>
                        <a:rPr lang="cs-CZ" sz="1600" b="1" dirty="0">
                          <a:solidFill>
                            <a:srgbClr val="C00000"/>
                          </a:solidFill>
                          <a:latin typeface="+mn-lt"/>
                        </a:rPr>
                        <a:t>↑ </a:t>
                      </a:r>
                      <a:r>
                        <a:rPr lang="cs-CZ" sz="1600" b="1" baseline="0" dirty="0">
                          <a:solidFill>
                            <a:srgbClr val="C00000"/>
                          </a:solidFill>
                          <a:latin typeface="+mn-lt"/>
                        </a:rPr>
                        <a:t>VO</a:t>
                      </a:r>
                      <a:r>
                        <a:rPr lang="cs-CZ" sz="1600" b="1" baseline="-25000" dirty="0">
                          <a:solidFill>
                            <a:srgbClr val="C00000"/>
                          </a:solidFill>
                          <a:latin typeface="+mn-lt"/>
                        </a:rPr>
                        <a:t>2</a:t>
                      </a:r>
                      <a:r>
                        <a:rPr lang="cs-CZ" sz="1600" b="1" baseline="0" dirty="0">
                          <a:solidFill>
                            <a:srgbClr val="C00000"/>
                          </a:solidFill>
                          <a:latin typeface="+mn-lt"/>
                        </a:rPr>
                        <a:t>, … </a:t>
                      </a:r>
                      <a:r>
                        <a:rPr lang="cs-CZ" sz="1600" b="1" dirty="0">
                          <a:solidFill>
                            <a:srgbClr val="00B050"/>
                          </a:solidFill>
                          <a:latin typeface="+mn-lt"/>
                        </a:rPr>
                        <a:t>při zátěži</a:t>
                      </a:r>
                      <a:endParaRPr lang="cs-CZ" sz="1600" b="1" baseline="0" dirty="0">
                        <a:solidFill>
                          <a:srgbClr val="C00000"/>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600" b="0" baseline="0" dirty="0">
                          <a:solidFill>
                            <a:schemeClr val="tx1"/>
                          </a:solidFill>
                          <a:latin typeface="+mn-lt"/>
                        </a:rPr>
                        <a:t>Sval:</a:t>
                      </a:r>
                      <a:r>
                        <a:rPr lang="cs-CZ" sz="1600" b="1" baseline="0" dirty="0">
                          <a:solidFill>
                            <a:srgbClr val="C00000"/>
                          </a:solidFill>
                          <a:latin typeface="+mn-lt"/>
                        </a:rPr>
                        <a:t> vstup glukózy do buňky a </a:t>
                      </a:r>
                      <a:r>
                        <a:rPr lang="cs-CZ" sz="1600" b="1" baseline="0" dirty="0" err="1">
                          <a:solidFill>
                            <a:srgbClr val="C00000"/>
                          </a:solidFill>
                          <a:latin typeface="+mn-lt"/>
                        </a:rPr>
                        <a:t>glykogenolýza</a:t>
                      </a:r>
                      <a:r>
                        <a:rPr lang="cs-CZ" sz="1600" b="1" baseline="0" dirty="0">
                          <a:solidFill>
                            <a:srgbClr val="C00000"/>
                          </a:solidFill>
                          <a:latin typeface="+mn-lt"/>
                        </a:rPr>
                        <a:t> (</a:t>
                      </a:r>
                      <a:r>
                        <a:rPr lang="cs-CZ" sz="1600" b="1" baseline="0" dirty="0" err="1">
                          <a:solidFill>
                            <a:srgbClr val="C00000"/>
                          </a:solidFill>
                          <a:latin typeface="+mn-lt"/>
                        </a:rPr>
                        <a:t>glukogeneze</a:t>
                      </a:r>
                      <a:r>
                        <a:rPr lang="cs-CZ" sz="1600" b="1" baseline="0" dirty="0">
                          <a:solidFill>
                            <a:srgbClr val="C00000"/>
                          </a:solidFill>
                          <a:latin typeface="+mn-lt"/>
                        </a:rPr>
                        <a:t>) </a:t>
                      </a:r>
                      <a:r>
                        <a:rPr lang="cs-CZ" sz="1600" b="1" dirty="0">
                          <a:solidFill>
                            <a:srgbClr val="00B050"/>
                          </a:solidFill>
                          <a:latin typeface="+mn-lt"/>
                        </a:rPr>
                        <a:t>při zátěži</a:t>
                      </a:r>
                      <a:endParaRPr lang="cs-CZ" sz="1600" b="1" baseline="0" dirty="0">
                        <a:solidFill>
                          <a:srgbClr val="C00000"/>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600" b="0" baseline="0" dirty="0">
                          <a:solidFill>
                            <a:schemeClr val="tx1"/>
                          </a:solidFill>
                          <a:latin typeface="+mn-lt"/>
                        </a:rPr>
                        <a:t>Játra:</a:t>
                      </a:r>
                      <a:r>
                        <a:rPr lang="cs-CZ" sz="1600" b="1" baseline="0" dirty="0">
                          <a:solidFill>
                            <a:srgbClr val="C00000"/>
                          </a:solidFill>
                          <a:latin typeface="+mn-lt"/>
                        </a:rPr>
                        <a:t> </a:t>
                      </a:r>
                      <a:r>
                        <a:rPr lang="cs-CZ" sz="1600" b="1" baseline="0" dirty="0" err="1">
                          <a:solidFill>
                            <a:srgbClr val="C00000"/>
                          </a:solidFill>
                          <a:latin typeface="+mn-lt"/>
                        </a:rPr>
                        <a:t>glykogenolýza</a:t>
                      </a:r>
                      <a:r>
                        <a:rPr lang="cs-CZ" sz="1600" b="1" baseline="0" dirty="0">
                          <a:solidFill>
                            <a:srgbClr val="C00000"/>
                          </a:solidFill>
                          <a:latin typeface="+mn-lt"/>
                        </a:rPr>
                        <a:t> + </a:t>
                      </a:r>
                      <a:r>
                        <a:rPr lang="cs-CZ" sz="1600" b="1" baseline="0" dirty="0" err="1">
                          <a:solidFill>
                            <a:srgbClr val="C00000"/>
                          </a:solidFill>
                          <a:latin typeface="+mn-lt"/>
                        </a:rPr>
                        <a:t>neoglukogeneza</a:t>
                      </a:r>
                      <a:r>
                        <a:rPr lang="cs-CZ" sz="1600" b="1" baseline="0" dirty="0">
                          <a:solidFill>
                            <a:srgbClr val="C00000"/>
                          </a:solidFill>
                          <a:latin typeface="+mn-lt"/>
                        </a:rPr>
                        <a:t> </a:t>
                      </a:r>
                      <a:r>
                        <a:rPr lang="cs-CZ" sz="1600" b="1" dirty="0">
                          <a:solidFill>
                            <a:srgbClr val="00B050"/>
                          </a:solidFill>
                          <a:latin typeface="+mn-lt"/>
                        </a:rPr>
                        <a:t>při zátěži</a:t>
                      </a:r>
                      <a:endParaRPr lang="cs-CZ" sz="1600" b="1" baseline="0" dirty="0">
                        <a:solidFill>
                          <a:srgbClr val="C00000"/>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600" b="0" baseline="0" dirty="0">
                          <a:solidFill>
                            <a:schemeClr val="tx1"/>
                          </a:solidFill>
                          <a:latin typeface="+mn-lt"/>
                        </a:rPr>
                        <a:t>Tuk:</a:t>
                      </a:r>
                      <a:r>
                        <a:rPr lang="cs-CZ" sz="1600" b="1" baseline="0" dirty="0">
                          <a:solidFill>
                            <a:srgbClr val="C00000"/>
                          </a:solidFill>
                          <a:latin typeface="+mn-lt"/>
                        </a:rPr>
                        <a:t> lipolýza </a:t>
                      </a:r>
                      <a:r>
                        <a:rPr lang="cs-CZ" sz="1600" b="0" baseline="0" dirty="0">
                          <a:solidFill>
                            <a:srgbClr val="C00000"/>
                          </a:solidFill>
                          <a:latin typeface="+mn-lt"/>
                        </a:rPr>
                        <a:t>(geneze glycerolu v játrech) </a:t>
                      </a:r>
                      <a:r>
                        <a:rPr lang="cs-CZ" sz="1600" b="1" dirty="0">
                          <a:solidFill>
                            <a:srgbClr val="00B050"/>
                          </a:solidFill>
                          <a:latin typeface="+mn-lt"/>
                        </a:rPr>
                        <a:t>při zátěži</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1"/>
                  </a:ext>
                </a:extLst>
              </a:tr>
              <a:tr h="194644">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b="1" dirty="0">
                          <a:latin typeface="+mn-lt"/>
                        </a:rPr>
                        <a:t>Pankreas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cs-CZ" sz="1600" b="1" i="1" dirty="0" err="1">
                          <a:solidFill>
                            <a:srgbClr val="0070C0"/>
                          </a:solidFill>
                          <a:latin typeface="+mn-lt"/>
                        </a:rPr>
                        <a:t>Glukagon</a:t>
                      </a:r>
                      <a:endParaRPr lang="cs-CZ" sz="1600" b="1" i="1" dirty="0">
                        <a:solidFill>
                          <a:srgbClr val="0070C0"/>
                        </a:solidFill>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b="0" baseline="0" dirty="0">
                          <a:solidFill>
                            <a:schemeClr val="tx1"/>
                          </a:solidFill>
                          <a:latin typeface="+mn-lt"/>
                        </a:rPr>
                        <a:t>Játra:</a:t>
                      </a:r>
                      <a:r>
                        <a:rPr lang="cs-CZ" sz="1600" b="1" baseline="0" dirty="0">
                          <a:solidFill>
                            <a:srgbClr val="C00000"/>
                          </a:solidFill>
                          <a:latin typeface="+mn-lt"/>
                        </a:rPr>
                        <a:t> </a:t>
                      </a:r>
                      <a:r>
                        <a:rPr lang="cs-CZ" sz="1600" b="1" baseline="0" dirty="0" err="1">
                          <a:solidFill>
                            <a:srgbClr val="C00000"/>
                          </a:solidFill>
                          <a:latin typeface="+mn-lt"/>
                        </a:rPr>
                        <a:t>glykogenolýza</a:t>
                      </a:r>
                      <a:r>
                        <a:rPr lang="cs-CZ" sz="1600" b="1" baseline="0" dirty="0">
                          <a:solidFill>
                            <a:srgbClr val="C00000"/>
                          </a:solidFill>
                          <a:latin typeface="+mn-lt"/>
                        </a:rPr>
                        <a:t> + </a:t>
                      </a:r>
                      <a:r>
                        <a:rPr lang="cs-CZ" sz="1600" b="1" baseline="0" dirty="0" err="1">
                          <a:solidFill>
                            <a:srgbClr val="C00000"/>
                          </a:solidFill>
                          <a:latin typeface="+mn-lt"/>
                        </a:rPr>
                        <a:t>neoglukogeneza</a:t>
                      </a:r>
                      <a:r>
                        <a:rPr lang="cs-CZ" sz="1600" b="1" baseline="0" dirty="0">
                          <a:solidFill>
                            <a:srgbClr val="C00000"/>
                          </a:solidFill>
                          <a:latin typeface="+mn-lt"/>
                        </a:rPr>
                        <a:t> </a:t>
                      </a:r>
                      <a:r>
                        <a:rPr lang="cs-CZ" sz="1600" b="1" dirty="0">
                          <a:solidFill>
                            <a:srgbClr val="00B050"/>
                          </a:solidFill>
                          <a:latin typeface="+mn-lt"/>
                        </a:rPr>
                        <a:t>při a po zátěži</a:t>
                      </a:r>
                      <a:endParaRPr lang="cs-CZ" sz="1600" b="1" baseline="0" dirty="0">
                        <a:solidFill>
                          <a:srgbClr val="C00000"/>
                        </a:solidFill>
                        <a:latin typeface="+mn-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12"/>
                  </a:ext>
                </a:extLst>
              </a:tr>
              <a:tr h="21229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sz="1600" b="1" dirty="0">
                        <a:latin typeface="+mn-lt"/>
                      </a:endParaRPr>
                    </a:p>
                  </a:txBody>
                  <a:tcPr anchor="ctr"/>
                </a:tc>
                <a:tc>
                  <a:txBody>
                    <a:bodyPr/>
                    <a:lstStyle/>
                    <a:p>
                      <a:r>
                        <a:rPr lang="cs-CZ" sz="1600" b="1" i="1" dirty="0">
                          <a:solidFill>
                            <a:srgbClr val="0070C0"/>
                          </a:solidFill>
                          <a:latin typeface="+mn-lt"/>
                        </a:rPr>
                        <a:t>Inzulín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b="0" dirty="0">
                          <a:solidFill>
                            <a:schemeClr val="tx1"/>
                          </a:solidFill>
                          <a:latin typeface="+mn-lt"/>
                        </a:rPr>
                        <a:t>Sval:</a:t>
                      </a:r>
                      <a:r>
                        <a:rPr lang="cs-CZ" sz="1600" b="1" dirty="0">
                          <a:solidFill>
                            <a:srgbClr val="00B050"/>
                          </a:solidFill>
                          <a:latin typeface="+mn-lt"/>
                        </a:rPr>
                        <a:t> </a:t>
                      </a:r>
                      <a:r>
                        <a:rPr lang="cs-CZ" sz="1600" b="1" baseline="0" dirty="0">
                          <a:solidFill>
                            <a:srgbClr val="C00000"/>
                          </a:solidFill>
                          <a:latin typeface="+mn-lt"/>
                        </a:rPr>
                        <a:t>vstup glukózy do buňky a glykolýza </a:t>
                      </a:r>
                      <a:r>
                        <a:rPr lang="cs-CZ" sz="1600" b="1" dirty="0">
                          <a:solidFill>
                            <a:srgbClr val="00B050"/>
                          </a:solidFill>
                          <a:latin typeface="+mn-lt"/>
                        </a:rPr>
                        <a:t>při a po zátěži, </a:t>
                      </a:r>
                      <a:r>
                        <a:rPr lang="cs-CZ" sz="1600" b="1" dirty="0" err="1">
                          <a:solidFill>
                            <a:srgbClr val="C00000"/>
                          </a:solidFill>
                          <a:latin typeface="+mn-lt"/>
                        </a:rPr>
                        <a:t>glykogeneza</a:t>
                      </a:r>
                      <a:r>
                        <a:rPr lang="cs-CZ" sz="1600" b="1" dirty="0">
                          <a:solidFill>
                            <a:srgbClr val="C00000"/>
                          </a:solidFill>
                          <a:latin typeface="+mn-lt"/>
                        </a:rPr>
                        <a:t> </a:t>
                      </a:r>
                      <a:r>
                        <a:rPr lang="cs-CZ" sz="1600" b="1" dirty="0">
                          <a:solidFill>
                            <a:srgbClr val="00B050"/>
                          </a:solidFill>
                          <a:latin typeface="+mn-lt"/>
                        </a:rPr>
                        <a:t>po zátěži</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13"/>
                  </a:ext>
                </a:extLst>
              </a:tr>
              <a:tr h="28956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b="1" dirty="0">
                          <a:latin typeface="+mn-lt"/>
                        </a:rPr>
                        <a:t>Játra</a:t>
                      </a:r>
                      <a:r>
                        <a:rPr lang="cs-CZ" sz="1200" b="0" dirty="0">
                          <a:latin typeface="+mn-lt"/>
                        </a:rPr>
                        <a:t> (</a:t>
                      </a:r>
                      <a:r>
                        <a:rPr lang="cs-CZ" sz="1200" b="0" dirty="0" err="1">
                          <a:latin typeface="+mn-lt"/>
                        </a:rPr>
                        <a:t>Angiotensinogen</a:t>
                      </a:r>
                      <a:r>
                        <a:rPr lang="cs-CZ" sz="1200" b="0" dirty="0">
                          <a:latin typeface="+mn-lt"/>
                        </a:rPr>
                        <a:t>), Ledviny (Renin), Plíce + Ledviny (ACE)</a:t>
                      </a:r>
                    </a:p>
                    <a:p>
                      <a:pPr marL="0" marR="0" indent="0" algn="r" defTabSz="914400" rtl="0" eaLnBrk="1" fontAlgn="auto" latinLnBrk="0" hangingPunct="1">
                        <a:lnSpc>
                          <a:spcPct val="100000"/>
                        </a:lnSpc>
                        <a:spcBef>
                          <a:spcPts val="0"/>
                        </a:spcBef>
                        <a:spcAft>
                          <a:spcPts val="0"/>
                        </a:spcAft>
                        <a:buClrTx/>
                        <a:buSzTx/>
                        <a:buFontTx/>
                        <a:buNone/>
                        <a:tabLst/>
                        <a:defRPr/>
                      </a:pPr>
                      <a:r>
                        <a:rPr lang="cs-CZ" sz="1200" b="0" dirty="0">
                          <a:latin typeface="Calibri" panose="020F0502020204030204" pitchFamily="34" charset="0"/>
                        </a:rPr>
                        <a:t>(→</a:t>
                      </a:r>
                      <a:r>
                        <a:rPr lang="cs-CZ" sz="1200" b="0" dirty="0">
                          <a:latin typeface="+mn-lt"/>
                        </a:rPr>
                        <a:t> Angiotensin I ) </a:t>
                      </a:r>
                      <a:r>
                        <a:rPr lang="cs-CZ" sz="1400" b="0" dirty="0">
                          <a:latin typeface="Calibri" panose="020F0502020204030204" pitchFamily="34" charset="0"/>
                        </a:rPr>
                        <a:t>→ </a:t>
                      </a:r>
                      <a:r>
                        <a:rPr lang="cs-CZ" sz="1400" b="1" i="1" dirty="0">
                          <a:solidFill>
                            <a:srgbClr val="0070C0"/>
                          </a:solidFill>
                          <a:latin typeface="+mn-lt"/>
                        </a:rPr>
                        <a:t>Angiotensin II </a:t>
                      </a:r>
                      <a:r>
                        <a:rPr lang="cs-CZ" sz="1400" b="0" dirty="0">
                          <a:latin typeface="Calibri" panose="020F0502020204030204" pitchFamily="34" charset="0"/>
                        </a:rPr>
                        <a:t>→</a:t>
                      </a:r>
                      <a:endParaRPr lang="cs-CZ" sz="1400" b="1" i="1" dirty="0">
                        <a:solidFill>
                          <a:srgbClr val="0070C0"/>
                        </a:solidFill>
                        <a:latin typeface="+mn-lt"/>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sz="1400" b="1" i="1" dirty="0">
                        <a:solidFill>
                          <a:srgbClr val="0070C0"/>
                        </a:solidFill>
                        <a:latin typeface="+mn-lt"/>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b="1" dirty="0">
                          <a:solidFill>
                            <a:srgbClr val="C00000"/>
                          </a:solidFill>
                          <a:latin typeface="+mn-lt"/>
                        </a:rPr>
                        <a:t>aktivace</a:t>
                      </a:r>
                      <a:r>
                        <a:rPr lang="cs-CZ" sz="1400" b="0" dirty="0">
                          <a:solidFill>
                            <a:schemeClr val="tx1"/>
                          </a:solidFill>
                          <a:latin typeface="+mn-lt"/>
                        </a:rPr>
                        <a:t> Sympatiku;  </a:t>
                      </a:r>
                      <a:r>
                        <a:rPr lang="cs-CZ" sz="1400" b="1" dirty="0">
                          <a:solidFill>
                            <a:srgbClr val="C00000"/>
                          </a:solidFill>
                          <a:latin typeface="+mn-lt"/>
                        </a:rPr>
                        <a:t>periferní </a:t>
                      </a:r>
                      <a:r>
                        <a:rPr lang="cs-CZ" sz="1400" b="1" dirty="0" err="1">
                          <a:solidFill>
                            <a:srgbClr val="C00000"/>
                          </a:solidFill>
                          <a:latin typeface="+mn-lt"/>
                        </a:rPr>
                        <a:t>vasokostrikce</a:t>
                      </a:r>
                      <a:r>
                        <a:rPr lang="cs-CZ" sz="1400" b="1" dirty="0">
                          <a:solidFill>
                            <a:srgbClr val="C00000"/>
                          </a:solidFill>
                          <a:latin typeface="+mn-lt"/>
                        </a:rPr>
                        <a:t> → ↑TK</a:t>
                      </a:r>
                      <a:r>
                        <a:rPr lang="cs-CZ" sz="1400" b="0" dirty="0">
                          <a:solidFill>
                            <a:schemeClr val="tx1"/>
                          </a:solidFill>
                          <a:latin typeface="+mn-lt"/>
                        </a:rPr>
                        <a:t>;</a:t>
                      </a:r>
                      <a:r>
                        <a:rPr lang="cs-CZ" sz="1400" b="1" dirty="0">
                          <a:solidFill>
                            <a:srgbClr val="C00000"/>
                          </a:solidFill>
                          <a:latin typeface="+mn-lt"/>
                        </a:rPr>
                        <a:t> </a:t>
                      </a:r>
                      <a:r>
                        <a:rPr lang="cs-CZ" sz="1400" b="0" dirty="0">
                          <a:solidFill>
                            <a:schemeClr val="tx1"/>
                          </a:solidFill>
                          <a:latin typeface="+mn-lt"/>
                        </a:rPr>
                        <a:t>Nadledviny:</a:t>
                      </a:r>
                      <a:r>
                        <a:rPr lang="cs-CZ" sz="1400" b="0" baseline="0" dirty="0">
                          <a:solidFill>
                            <a:schemeClr val="tx1"/>
                          </a:solidFill>
                          <a:latin typeface="+mn-lt"/>
                        </a:rPr>
                        <a:t> </a:t>
                      </a:r>
                      <a:r>
                        <a:rPr lang="cs-CZ" sz="1400" b="1" baseline="0" dirty="0">
                          <a:solidFill>
                            <a:srgbClr val="C00000"/>
                          </a:solidFill>
                          <a:latin typeface="+mn-lt"/>
                        </a:rPr>
                        <a:t>sekrece aldosteronu</a:t>
                      </a:r>
                      <a:endParaRPr lang="cs-CZ" sz="1400" b="1" dirty="0">
                        <a:solidFill>
                          <a:srgbClr val="C00000"/>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400" b="0" dirty="0">
                          <a:solidFill>
                            <a:schemeClr val="tx1"/>
                          </a:solidFill>
                          <a:latin typeface="+mn-lt"/>
                        </a:rPr>
                        <a:t>Ledviny: </a:t>
                      </a:r>
                      <a:r>
                        <a:rPr lang="cs-CZ" sz="1400" b="1" dirty="0">
                          <a:solidFill>
                            <a:srgbClr val="C00000"/>
                          </a:solidFill>
                          <a:latin typeface="+mn-lt"/>
                        </a:rPr>
                        <a:t>tub. </a:t>
                      </a:r>
                      <a:r>
                        <a:rPr lang="cs-CZ" sz="1400" b="1" dirty="0" err="1">
                          <a:solidFill>
                            <a:srgbClr val="C00000"/>
                          </a:solidFill>
                          <a:latin typeface="+mn-lt"/>
                        </a:rPr>
                        <a:t>reabsorbce</a:t>
                      </a:r>
                      <a:r>
                        <a:rPr lang="cs-CZ" sz="1400" b="1" dirty="0">
                          <a:solidFill>
                            <a:srgbClr val="C00000"/>
                          </a:solidFill>
                          <a:latin typeface="+mn-lt"/>
                        </a:rPr>
                        <a:t> Na</a:t>
                      </a:r>
                      <a:r>
                        <a:rPr lang="cs-CZ" sz="1400" b="1" baseline="30000" dirty="0">
                          <a:solidFill>
                            <a:srgbClr val="C00000"/>
                          </a:solidFill>
                          <a:latin typeface="+mn-lt"/>
                        </a:rPr>
                        <a:t>+</a:t>
                      </a:r>
                      <a:r>
                        <a:rPr lang="cs-CZ" sz="1400" b="1" dirty="0">
                          <a:solidFill>
                            <a:srgbClr val="C00000"/>
                          </a:solidFill>
                          <a:latin typeface="+mn-lt"/>
                        </a:rPr>
                        <a:t> a Cl</a:t>
                      </a:r>
                      <a:r>
                        <a:rPr lang="cs-CZ" sz="1400" b="1" baseline="30000" dirty="0">
                          <a:solidFill>
                            <a:srgbClr val="C00000"/>
                          </a:solidFill>
                          <a:latin typeface="+mn-lt"/>
                        </a:rPr>
                        <a:t>-</a:t>
                      </a:r>
                      <a:r>
                        <a:rPr lang="cs-CZ" sz="1400" b="1" dirty="0">
                          <a:solidFill>
                            <a:srgbClr val="C00000"/>
                          </a:solidFill>
                          <a:latin typeface="+mn-lt"/>
                        </a:rPr>
                        <a:t>, exkrece K</a:t>
                      </a:r>
                      <a:r>
                        <a:rPr lang="cs-CZ" sz="1400" b="1" baseline="30000" dirty="0">
                          <a:solidFill>
                            <a:srgbClr val="C00000"/>
                          </a:solidFill>
                          <a:latin typeface="+mn-lt"/>
                        </a:rPr>
                        <a:t>+</a:t>
                      </a:r>
                      <a:r>
                        <a:rPr lang="cs-CZ" sz="1400" b="1" dirty="0">
                          <a:solidFill>
                            <a:srgbClr val="C00000"/>
                          </a:solidFill>
                          <a:latin typeface="+mn-lt"/>
                        </a:rPr>
                        <a:t>, retence H</a:t>
                      </a:r>
                      <a:r>
                        <a:rPr lang="cs-CZ" sz="1400" b="1" baseline="-25000" dirty="0">
                          <a:solidFill>
                            <a:srgbClr val="C00000"/>
                          </a:solidFill>
                          <a:latin typeface="+mn-lt"/>
                        </a:rPr>
                        <a:t>2</a:t>
                      </a:r>
                      <a:r>
                        <a:rPr lang="cs-CZ" sz="1400" b="1" dirty="0">
                          <a:solidFill>
                            <a:srgbClr val="C00000"/>
                          </a:solidFill>
                          <a:latin typeface="+mn-lt"/>
                        </a:rPr>
                        <a:t>O</a:t>
                      </a:r>
                      <a:r>
                        <a:rPr lang="cs-CZ" sz="1400" b="0" dirty="0">
                          <a:solidFill>
                            <a:schemeClr val="tx1"/>
                          </a:solidFill>
                          <a:latin typeface="+mn-lt"/>
                        </a:rPr>
                        <a:t>; Neurohypofýza: </a:t>
                      </a:r>
                      <a:r>
                        <a:rPr lang="cs-CZ" sz="1400" b="1" dirty="0">
                          <a:solidFill>
                            <a:srgbClr val="C00000"/>
                          </a:solidFill>
                          <a:latin typeface="+mn-lt"/>
                        </a:rPr>
                        <a:t>sekrece ADH</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6690658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r="553"/>
          <a:stretch/>
        </p:blipFill>
        <p:spPr>
          <a:xfrm>
            <a:off x="0" y="0"/>
            <a:ext cx="7643446" cy="6858000"/>
          </a:xfrm>
          <a:prstGeom prst="rect">
            <a:avLst/>
          </a:prstGeom>
          <a:ln>
            <a:solidFill>
              <a:schemeClr val="accent1"/>
            </a:solidFill>
          </a:ln>
        </p:spPr>
      </p:pic>
      <p:sp>
        <p:nvSpPr>
          <p:cNvPr id="4" name="TextovéPole 3"/>
          <p:cNvSpPr txBox="1"/>
          <p:nvPr/>
        </p:nvSpPr>
        <p:spPr>
          <a:xfrm>
            <a:off x="-175766" y="0"/>
            <a:ext cx="4794261" cy="553998"/>
          </a:xfrm>
          <a:prstGeom prst="rect">
            <a:avLst/>
          </a:prstGeom>
          <a:noFill/>
        </p:spPr>
        <p:txBody>
          <a:bodyPr wrap="square" rtlCol="0">
            <a:spAutoFit/>
          </a:bodyPr>
          <a:lstStyle/>
          <a:p>
            <a:pPr algn="ctr"/>
            <a:r>
              <a:rPr lang="cs-CZ" b="1" dirty="0">
                <a:solidFill>
                  <a:srgbClr val="0070C0"/>
                </a:solidFill>
              </a:rPr>
              <a:t>Vliv stresu na aktivitu dřeně a kůry nadledvin</a:t>
            </a:r>
          </a:p>
          <a:p>
            <a:pPr algn="ctr"/>
            <a:r>
              <a:rPr lang="cs-CZ" sz="1200" dirty="0"/>
              <a:t>(</a:t>
            </a:r>
            <a:r>
              <a:rPr lang="cs-CZ" sz="1200" dirty="0" err="1"/>
              <a:t>Kraemer</a:t>
            </a:r>
            <a:r>
              <a:rPr lang="cs-CZ" sz="1200" dirty="0"/>
              <a:t> et al., 2012)</a:t>
            </a:r>
          </a:p>
        </p:txBody>
      </p:sp>
      <p:pic>
        <p:nvPicPr>
          <p:cNvPr id="6" name="Obrázek 5"/>
          <p:cNvPicPr>
            <a:picLocks noChangeAspect="1"/>
          </p:cNvPicPr>
          <p:nvPr/>
        </p:nvPicPr>
        <p:blipFill rotWithShape="1">
          <a:blip r:embed="rId3">
            <a:extLst>
              <a:ext uri="{28A0092B-C50C-407E-A947-70E740481C1C}">
                <a14:useLocalDpi xmlns:a14="http://schemas.microsoft.com/office/drawing/2010/main" val="0"/>
              </a:ext>
            </a:extLst>
          </a:blip>
          <a:srcRect l="1245" t="1166" r="1635" b="1720"/>
          <a:stretch/>
        </p:blipFill>
        <p:spPr>
          <a:xfrm>
            <a:off x="6377354" y="768673"/>
            <a:ext cx="5814646" cy="5639461"/>
          </a:xfrm>
          <a:prstGeom prst="rect">
            <a:avLst/>
          </a:prstGeom>
          <a:ln>
            <a:solidFill>
              <a:schemeClr val="accent1"/>
            </a:solidFill>
          </a:ln>
        </p:spPr>
      </p:pic>
      <p:sp>
        <p:nvSpPr>
          <p:cNvPr id="7" name="TextovéPole 6"/>
          <p:cNvSpPr txBox="1"/>
          <p:nvPr/>
        </p:nvSpPr>
        <p:spPr>
          <a:xfrm>
            <a:off x="8139876" y="2204083"/>
            <a:ext cx="2289601" cy="584775"/>
          </a:xfrm>
          <a:prstGeom prst="rect">
            <a:avLst/>
          </a:prstGeom>
          <a:noFill/>
        </p:spPr>
        <p:txBody>
          <a:bodyPr wrap="none" rtlCol="0">
            <a:spAutoFit/>
          </a:bodyPr>
          <a:lstStyle/>
          <a:p>
            <a:pPr algn="ctr"/>
            <a:r>
              <a:rPr lang="cs-CZ" sz="2000" b="1" dirty="0">
                <a:solidFill>
                  <a:srgbClr val="0070C0"/>
                </a:solidFill>
              </a:rPr>
              <a:t>Hormony nadledvin</a:t>
            </a:r>
          </a:p>
          <a:p>
            <a:pPr algn="ctr"/>
            <a:r>
              <a:rPr lang="cs-CZ" sz="1200" dirty="0"/>
              <a:t>(</a:t>
            </a:r>
            <a:r>
              <a:rPr lang="cs-CZ" sz="1200" dirty="0" err="1"/>
              <a:t>Silbernagl</a:t>
            </a:r>
            <a:r>
              <a:rPr lang="cs-CZ" sz="1200" dirty="0"/>
              <a:t>, </a:t>
            </a:r>
            <a:r>
              <a:rPr lang="cs-CZ" sz="1200" dirty="0" err="1"/>
              <a:t>Despopoulos</a:t>
            </a:r>
            <a:r>
              <a:rPr lang="cs-CZ" sz="1200" dirty="0"/>
              <a:t>, 2004)</a:t>
            </a:r>
          </a:p>
        </p:txBody>
      </p:sp>
    </p:spTree>
    <p:extLst>
      <p:ext uri="{BB962C8B-B14F-4D97-AF65-F5344CB8AC3E}">
        <p14:creationId xmlns:p14="http://schemas.microsoft.com/office/powerpoint/2010/main" val="9970584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246348" y="368655"/>
            <a:ext cx="9699304" cy="892552"/>
          </a:xfrm>
          <a:prstGeom prst="rect">
            <a:avLst/>
          </a:prstGeom>
          <a:noFill/>
        </p:spPr>
        <p:txBody>
          <a:bodyPr wrap="square" rtlCol="0">
            <a:spAutoFit/>
          </a:bodyPr>
          <a:lstStyle/>
          <a:p>
            <a:pPr algn="ctr"/>
            <a:r>
              <a:rPr lang="cs-CZ" sz="2000" b="1" dirty="0">
                <a:solidFill>
                  <a:srgbClr val="002060"/>
                </a:solidFill>
              </a:rPr>
              <a:t>Odezva růstového hormonu (GH, STH)</a:t>
            </a:r>
          </a:p>
          <a:p>
            <a:pPr algn="ctr"/>
            <a:r>
              <a:rPr lang="cs-CZ" sz="2000" b="1" dirty="0">
                <a:solidFill>
                  <a:srgbClr val="002060"/>
                </a:solidFill>
              </a:rPr>
              <a:t>při aerobním cvičení (70%V0</a:t>
            </a:r>
            <a:r>
              <a:rPr lang="cs-CZ" sz="2000" b="1" baseline="-25000" dirty="0">
                <a:solidFill>
                  <a:srgbClr val="002060"/>
                </a:solidFill>
              </a:rPr>
              <a:t>2</a:t>
            </a:r>
            <a:r>
              <a:rPr lang="cs-CZ" sz="2000" b="1" dirty="0">
                <a:solidFill>
                  <a:srgbClr val="002060"/>
                </a:solidFill>
              </a:rPr>
              <a:t>max) různého trvání (30, 60 a 120 min), u žen (A) a mužů (B)</a:t>
            </a:r>
          </a:p>
          <a:p>
            <a:pPr algn="ctr"/>
            <a:r>
              <a:rPr lang="cs-CZ" sz="1200" dirty="0"/>
              <a:t>(</a:t>
            </a:r>
            <a:r>
              <a:rPr lang="cs-CZ" sz="1200" dirty="0" err="1"/>
              <a:t>Wideman</a:t>
            </a:r>
            <a:r>
              <a:rPr lang="cs-CZ" sz="1200" dirty="0"/>
              <a:t> et al., 2006. In: </a:t>
            </a:r>
            <a:r>
              <a:rPr lang="cs-CZ" sz="1200" dirty="0" err="1"/>
              <a:t>Kraemer</a:t>
            </a:r>
            <a:r>
              <a:rPr lang="cs-CZ" sz="1200" dirty="0"/>
              <a:t> et al., 2012)</a:t>
            </a:r>
          </a:p>
        </p:txBody>
      </p:sp>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t="5793" b="47686"/>
          <a:stretch/>
        </p:blipFill>
        <p:spPr>
          <a:xfrm>
            <a:off x="570561" y="1403681"/>
            <a:ext cx="5253512" cy="3961844"/>
          </a:xfrm>
          <a:prstGeom prst="rect">
            <a:avLst/>
          </a:prstGeom>
          <a:ln>
            <a:solidFill>
              <a:schemeClr val="accent1"/>
            </a:solidFill>
          </a:ln>
        </p:spPr>
      </p:pic>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t="55743" b="913"/>
          <a:stretch/>
        </p:blipFill>
        <p:spPr>
          <a:xfrm>
            <a:off x="5992793" y="1391958"/>
            <a:ext cx="5638514" cy="3961844"/>
          </a:xfrm>
          <a:prstGeom prst="rect">
            <a:avLst/>
          </a:prstGeom>
          <a:ln>
            <a:solidFill>
              <a:schemeClr val="accent1"/>
            </a:solidFill>
          </a:ln>
        </p:spPr>
      </p:pic>
    </p:spTree>
    <p:extLst>
      <p:ext uri="{BB962C8B-B14F-4D97-AF65-F5344CB8AC3E}">
        <p14:creationId xmlns:p14="http://schemas.microsoft.com/office/powerpoint/2010/main" val="10056287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73" y="1290032"/>
            <a:ext cx="7365853" cy="5114467"/>
          </a:xfrm>
          <a:prstGeom prst="rect">
            <a:avLst/>
          </a:prstGeom>
          <a:ln>
            <a:solidFill>
              <a:schemeClr val="accent1"/>
            </a:solidFill>
          </a:ln>
        </p:spPr>
      </p:pic>
      <p:sp>
        <p:nvSpPr>
          <p:cNvPr id="7" name="TextovéPole 6"/>
          <p:cNvSpPr txBox="1"/>
          <p:nvPr/>
        </p:nvSpPr>
        <p:spPr>
          <a:xfrm>
            <a:off x="3127789" y="353528"/>
            <a:ext cx="6385810" cy="830997"/>
          </a:xfrm>
          <a:prstGeom prst="rect">
            <a:avLst/>
          </a:prstGeom>
          <a:noFill/>
        </p:spPr>
        <p:txBody>
          <a:bodyPr wrap="square" rtlCol="0">
            <a:spAutoFit/>
          </a:bodyPr>
          <a:lstStyle/>
          <a:p>
            <a:pPr algn="ctr"/>
            <a:r>
              <a:rPr lang="cs-CZ" b="1" dirty="0">
                <a:solidFill>
                  <a:srgbClr val="0070C0"/>
                </a:solidFill>
              </a:rPr>
              <a:t>Změna koncentrací hormonů (%) v plazmě po aerobním cvičení </a:t>
            </a:r>
            <a:r>
              <a:rPr lang="cs-CZ" dirty="0"/>
              <a:t>(3h jízdy na kole s intenzitou 65%VO</a:t>
            </a:r>
            <a:r>
              <a:rPr lang="cs-CZ" baseline="-25000" dirty="0"/>
              <a:t>2</a:t>
            </a:r>
            <a:r>
              <a:rPr lang="cs-CZ" dirty="0"/>
              <a:t>max)</a:t>
            </a:r>
          </a:p>
          <a:p>
            <a:pPr algn="ctr"/>
            <a:r>
              <a:rPr lang="cs-CZ" sz="1200" dirty="0"/>
              <a:t>(</a:t>
            </a:r>
            <a:r>
              <a:rPr lang="cs-CZ" sz="1200" dirty="0" err="1"/>
              <a:t>Kenney</a:t>
            </a:r>
            <a:r>
              <a:rPr lang="cs-CZ" sz="1200" dirty="0"/>
              <a:t> et al., 2012)</a:t>
            </a:r>
          </a:p>
        </p:txBody>
      </p:sp>
    </p:spTree>
    <p:extLst>
      <p:ext uri="{BB962C8B-B14F-4D97-AF65-F5344CB8AC3E}">
        <p14:creationId xmlns:p14="http://schemas.microsoft.com/office/powerpoint/2010/main" val="17210323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0145" y="88232"/>
            <a:ext cx="5298129" cy="6032421"/>
          </a:xfrm>
          <a:prstGeom prst="rect">
            <a:avLst/>
          </a:prstGeom>
          <a:noFill/>
        </p:spPr>
        <p:txBody>
          <a:bodyPr wrap="square" rtlCol="0">
            <a:spAutoFit/>
          </a:bodyPr>
          <a:lstStyle/>
          <a:p>
            <a:pPr algn="ctr"/>
            <a:r>
              <a:rPr lang="cs-CZ" sz="2000" b="1" dirty="0">
                <a:solidFill>
                  <a:srgbClr val="0070C0"/>
                </a:solidFill>
              </a:rPr>
              <a:t>NEUROVEGETATIVNÍ SYSTÉM</a:t>
            </a:r>
          </a:p>
          <a:p>
            <a:pPr algn="ctr"/>
            <a:r>
              <a:rPr lang="cs-CZ" sz="1600" dirty="0"/>
              <a:t>(část centrální a periferní)</a:t>
            </a:r>
          </a:p>
          <a:p>
            <a:r>
              <a:rPr lang="cs-CZ" sz="2000" b="1" dirty="0">
                <a:solidFill>
                  <a:srgbClr val="0070C0"/>
                </a:solidFill>
              </a:rPr>
              <a:t>řízení metabolizmu a tělesných orgánů-systémů pro zachování homeostázy</a:t>
            </a:r>
          </a:p>
          <a:p>
            <a:endParaRPr lang="cs-CZ" sz="1600" dirty="0"/>
          </a:p>
          <a:p>
            <a:r>
              <a:rPr lang="cs-CZ" sz="1600" u="sng" dirty="0"/>
              <a:t>Dvě kooperující části pro různé situace:</a:t>
            </a:r>
          </a:p>
          <a:p>
            <a:endParaRPr lang="cs-CZ" sz="800" dirty="0"/>
          </a:p>
          <a:p>
            <a:pPr marL="457200" indent="-457200">
              <a:buFont typeface="+mj-lt"/>
              <a:buAutoNum type="alphaLcParenR"/>
            </a:pPr>
            <a:r>
              <a:rPr lang="cs-CZ" sz="2000" dirty="0">
                <a:solidFill>
                  <a:schemeClr val="accent6">
                    <a:lumMod val="50000"/>
                  </a:schemeClr>
                </a:solidFill>
              </a:rPr>
              <a:t>těsně před a při stresu (zátěži) –</a:t>
            </a:r>
            <a:r>
              <a:rPr lang="cs-CZ" sz="2000" dirty="0">
                <a:solidFill>
                  <a:schemeClr val="accent6">
                    <a:lumMod val="50000"/>
                  </a:schemeClr>
                </a:solidFill>
                <a:effectLst>
                  <a:outerShdw blurRad="38100" dist="38100" dir="2700000" algn="tl">
                    <a:srgbClr val="000000">
                      <a:alpha val="43137"/>
                    </a:srgbClr>
                  </a:outerShdw>
                </a:effectLst>
              </a:rPr>
              <a:t> SYMPATIKUS</a:t>
            </a:r>
          </a:p>
          <a:p>
            <a:pPr lvl="1"/>
            <a:r>
              <a:rPr lang="cs-CZ" dirty="0">
                <a:solidFill>
                  <a:schemeClr val="accent6">
                    <a:lumMod val="50000"/>
                  </a:schemeClr>
                </a:solidFill>
                <a:latin typeface="Calibri" panose="020F0502020204030204" pitchFamily="34" charset="0"/>
              </a:rPr>
              <a:t>→ stimulace nadledvin </a:t>
            </a:r>
          </a:p>
          <a:p>
            <a:pPr marL="1200150" lvl="2" indent="-285750">
              <a:buFont typeface="Wingdings" panose="05000000000000000000" pitchFamily="2" charset="2"/>
              <a:buChar char="Ø"/>
            </a:pPr>
            <a:r>
              <a:rPr lang="cs-CZ" dirty="0">
                <a:latin typeface="Calibri" panose="020F0502020204030204" pitchFamily="34" charset="0"/>
              </a:rPr>
              <a:t>kůra – kortizol, </a:t>
            </a:r>
            <a:r>
              <a:rPr lang="cs-CZ" dirty="0" err="1">
                <a:latin typeface="Calibri" panose="020F0502020204030204" pitchFamily="34" charset="0"/>
              </a:rPr>
              <a:t>aldostreon</a:t>
            </a:r>
            <a:r>
              <a:rPr lang="cs-CZ" dirty="0">
                <a:latin typeface="Calibri" panose="020F0502020204030204" pitchFamily="34" charset="0"/>
              </a:rPr>
              <a:t>, …</a:t>
            </a:r>
          </a:p>
          <a:p>
            <a:pPr marL="1200150" lvl="2" indent="-285750">
              <a:buFont typeface="Wingdings" panose="05000000000000000000" pitchFamily="2" charset="2"/>
              <a:buChar char="Ø"/>
            </a:pPr>
            <a:r>
              <a:rPr lang="cs-CZ" dirty="0">
                <a:latin typeface="Calibri" panose="020F0502020204030204" pitchFamily="34" charset="0"/>
              </a:rPr>
              <a:t>dřeň – noradrenalin, adrenalin</a:t>
            </a:r>
            <a:endParaRPr lang="en-US" dirty="0">
              <a:latin typeface="Calibri" panose="020F0502020204030204" pitchFamily="34" charset="0"/>
            </a:endParaRPr>
          </a:p>
          <a:p>
            <a:pPr lvl="1"/>
            <a:r>
              <a:rPr lang="cs-CZ" dirty="0">
                <a:solidFill>
                  <a:schemeClr val="accent6">
                    <a:lumMod val="50000"/>
                  </a:schemeClr>
                </a:solidFill>
                <a:latin typeface="Calibri" panose="020F0502020204030204" pitchFamily="34" charset="0"/>
              </a:rPr>
              <a:t>→ </a:t>
            </a:r>
            <a:r>
              <a:rPr lang="cs-CZ" b="1" dirty="0">
                <a:solidFill>
                  <a:srgbClr val="7030A0"/>
                </a:solidFill>
              </a:rPr>
              <a:t>KATABOLIZMUS</a:t>
            </a:r>
            <a:r>
              <a:rPr lang="cs-CZ" dirty="0">
                <a:solidFill>
                  <a:srgbClr val="00B050"/>
                </a:solidFill>
              </a:rPr>
              <a:t>, </a:t>
            </a:r>
            <a:r>
              <a:rPr lang="cs-CZ" dirty="0">
                <a:solidFill>
                  <a:schemeClr val="accent6">
                    <a:lumMod val="50000"/>
                  </a:schemeClr>
                </a:solidFill>
              </a:rPr>
              <a:t>krev z GIT do svalů, …</a:t>
            </a:r>
          </a:p>
          <a:p>
            <a:pPr lvl="1"/>
            <a:endParaRPr lang="cs-CZ" sz="800" dirty="0"/>
          </a:p>
          <a:p>
            <a:pPr marL="457200" indent="-457200">
              <a:buFont typeface="+mj-lt"/>
              <a:buAutoNum type="alphaLcParenR"/>
            </a:pPr>
            <a:r>
              <a:rPr lang="cs-CZ" sz="2000" dirty="0">
                <a:solidFill>
                  <a:schemeClr val="accent1">
                    <a:lumMod val="75000"/>
                  </a:schemeClr>
                </a:solidFill>
              </a:rPr>
              <a:t>po zátěži - v klidu - </a:t>
            </a:r>
            <a:r>
              <a:rPr lang="cs-CZ" sz="2000" dirty="0">
                <a:solidFill>
                  <a:schemeClr val="accent1">
                    <a:lumMod val="75000"/>
                  </a:schemeClr>
                </a:solidFill>
                <a:effectLst>
                  <a:outerShdw blurRad="38100" dist="38100" dir="2700000" algn="tl">
                    <a:srgbClr val="000000">
                      <a:alpha val="43137"/>
                    </a:srgbClr>
                  </a:outerShdw>
                </a:effectLst>
              </a:rPr>
              <a:t>PARASYMPATIKUS</a:t>
            </a:r>
          </a:p>
          <a:p>
            <a:pPr lvl="1"/>
            <a:r>
              <a:rPr lang="cs-CZ" dirty="0">
                <a:solidFill>
                  <a:schemeClr val="accent1">
                    <a:lumMod val="75000"/>
                  </a:schemeClr>
                </a:solidFill>
                <a:latin typeface="Calibri" panose="020F0502020204030204" pitchFamily="34" charset="0"/>
              </a:rPr>
              <a:t>→ </a:t>
            </a:r>
            <a:r>
              <a:rPr lang="cs-CZ" b="1" dirty="0">
                <a:solidFill>
                  <a:srgbClr val="7030A0"/>
                </a:solidFill>
              </a:rPr>
              <a:t>ANABOLIZMUS</a:t>
            </a:r>
            <a:r>
              <a:rPr lang="cs-CZ" dirty="0">
                <a:solidFill>
                  <a:schemeClr val="accent1">
                    <a:lumMod val="75000"/>
                  </a:schemeClr>
                </a:solidFill>
              </a:rPr>
              <a:t>, krev pro GIT, …</a:t>
            </a:r>
          </a:p>
          <a:p>
            <a:endParaRPr lang="cs-CZ" sz="1600" u="sng" dirty="0"/>
          </a:p>
          <a:p>
            <a:r>
              <a:rPr lang="cs-CZ" sz="1600" u="sng" dirty="0" err="1"/>
              <a:t>Postgangliové</a:t>
            </a:r>
            <a:r>
              <a:rPr lang="cs-CZ" sz="1600" u="sng" dirty="0"/>
              <a:t> neurotransmitery:</a:t>
            </a:r>
          </a:p>
          <a:p>
            <a:pPr marL="285750" indent="-285750">
              <a:buFont typeface="Wingdings" panose="05000000000000000000" pitchFamily="2" charset="2"/>
              <a:buChar char="§"/>
            </a:pPr>
            <a:r>
              <a:rPr lang="cs-CZ" sz="1600" dirty="0">
                <a:solidFill>
                  <a:schemeClr val="accent6">
                    <a:lumMod val="50000"/>
                  </a:schemeClr>
                </a:solidFill>
              </a:rPr>
              <a:t>u sympatiku noradrenalin (adrenergní)</a:t>
            </a:r>
          </a:p>
          <a:p>
            <a:pPr marL="285750" indent="-285750">
              <a:buFont typeface="Wingdings" panose="05000000000000000000" pitchFamily="2" charset="2"/>
              <a:buChar char="§"/>
            </a:pPr>
            <a:r>
              <a:rPr lang="cs-CZ" sz="1600" dirty="0">
                <a:solidFill>
                  <a:schemeClr val="accent1">
                    <a:lumMod val="75000"/>
                  </a:schemeClr>
                </a:solidFill>
              </a:rPr>
              <a:t>u parasympatiku acetylcholin (</a:t>
            </a:r>
            <a:r>
              <a:rPr lang="cs-CZ" sz="1600" dirty="0" err="1">
                <a:solidFill>
                  <a:schemeClr val="accent1">
                    <a:lumMod val="75000"/>
                  </a:schemeClr>
                </a:solidFill>
              </a:rPr>
              <a:t>cholinergní</a:t>
            </a:r>
            <a:r>
              <a:rPr lang="cs-CZ" sz="1600" dirty="0">
                <a:solidFill>
                  <a:schemeClr val="accent1">
                    <a:lumMod val="75000"/>
                  </a:schemeClr>
                </a:solidFill>
              </a:rPr>
              <a:t>)</a:t>
            </a:r>
          </a:p>
          <a:p>
            <a:r>
              <a:rPr lang="cs-CZ" sz="1600" u="sng" dirty="0"/>
              <a:t>Periferní receptory (hladké svaly v tepnách, průduškách, …):</a:t>
            </a:r>
          </a:p>
          <a:p>
            <a:pPr marL="285750" indent="-285750">
              <a:buFont typeface="Wingdings" panose="05000000000000000000" pitchFamily="2" charset="2"/>
              <a:buChar char="§"/>
            </a:pPr>
            <a:r>
              <a:rPr lang="cs-CZ" sz="1600" dirty="0">
                <a:solidFill>
                  <a:schemeClr val="accent6">
                    <a:lumMod val="50000"/>
                  </a:schemeClr>
                </a:solidFill>
              </a:rPr>
              <a:t>u sympatiku adrenergní: </a:t>
            </a:r>
            <a:r>
              <a:rPr lang="el-GR" sz="1600" b="1" dirty="0">
                <a:latin typeface="Calibri" panose="020F0502020204030204" pitchFamily="34" charset="0"/>
              </a:rPr>
              <a:t>α</a:t>
            </a:r>
            <a:r>
              <a:rPr lang="cs-CZ" sz="1600" b="1" dirty="0">
                <a:latin typeface="Calibri" panose="020F0502020204030204" pitchFamily="34" charset="0"/>
              </a:rPr>
              <a:t>1 → kontrakce</a:t>
            </a:r>
            <a:r>
              <a:rPr lang="cs-CZ" sz="1600" dirty="0">
                <a:latin typeface="Calibri" panose="020F0502020204030204" pitchFamily="34" charset="0"/>
              </a:rPr>
              <a:t>; </a:t>
            </a:r>
            <a:r>
              <a:rPr lang="el-GR" sz="1600" b="1" dirty="0">
                <a:latin typeface="Calibri" panose="020F0502020204030204" pitchFamily="34" charset="0"/>
              </a:rPr>
              <a:t>β</a:t>
            </a:r>
            <a:r>
              <a:rPr lang="cs-CZ" sz="1600" b="1" dirty="0">
                <a:latin typeface="Calibri" panose="020F0502020204030204" pitchFamily="34" charset="0"/>
              </a:rPr>
              <a:t>2 → relaxace </a:t>
            </a:r>
            <a:r>
              <a:rPr lang="cs-CZ" sz="1600" dirty="0">
                <a:latin typeface="Calibri" panose="020F0502020204030204" pitchFamily="34" charset="0"/>
              </a:rPr>
              <a:t>→ dilatace, …</a:t>
            </a:r>
          </a:p>
          <a:p>
            <a:pPr marL="285750" indent="-285750">
              <a:buFont typeface="Wingdings" panose="05000000000000000000" pitchFamily="2" charset="2"/>
              <a:buChar char="§"/>
            </a:pPr>
            <a:r>
              <a:rPr lang="cs-CZ" sz="1600" dirty="0">
                <a:solidFill>
                  <a:schemeClr val="accent1">
                    <a:lumMod val="75000"/>
                  </a:schemeClr>
                </a:solidFill>
              </a:rPr>
              <a:t>u parasympatiku </a:t>
            </a:r>
            <a:r>
              <a:rPr lang="cs-CZ" sz="1600" dirty="0" err="1">
                <a:solidFill>
                  <a:schemeClr val="accent1">
                    <a:lumMod val="75000"/>
                  </a:schemeClr>
                </a:solidFill>
              </a:rPr>
              <a:t>cholinergní</a:t>
            </a:r>
            <a:r>
              <a:rPr lang="cs-CZ" sz="1600" dirty="0">
                <a:solidFill>
                  <a:schemeClr val="accent1">
                    <a:lumMod val="75000"/>
                  </a:schemeClr>
                </a:solidFill>
              </a:rPr>
              <a:t>: M2, M3</a:t>
            </a:r>
            <a:endParaRPr lang="cs-CZ" dirty="0">
              <a:solidFill>
                <a:schemeClr val="accent1">
                  <a:lumMod val="75000"/>
                </a:schemeClr>
              </a:solidFill>
            </a:endParaRPr>
          </a:p>
        </p:txBody>
      </p:sp>
      <p:pic>
        <p:nvPicPr>
          <p:cNvPr id="5" name="Obrázek 4"/>
          <p:cNvPicPr>
            <a:picLocks noChangeAspect="1"/>
          </p:cNvPicPr>
          <p:nvPr/>
        </p:nvPicPr>
        <p:blipFill rotWithShape="1">
          <a:blip r:embed="rId2">
            <a:extLst>
              <a:ext uri="{28A0092B-C50C-407E-A947-70E740481C1C}">
                <a14:useLocalDpi xmlns:a14="http://schemas.microsoft.com/office/drawing/2010/main" val="0"/>
              </a:ext>
            </a:extLst>
          </a:blip>
          <a:srcRect l="1842" t="11696" r="2105" b="1754"/>
          <a:stretch/>
        </p:blipFill>
        <p:spPr>
          <a:xfrm>
            <a:off x="5510463" y="0"/>
            <a:ext cx="6681536" cy="6858000"/>
          </a:xfrm>
          <a:prstGeom prst="rect">
            <a:avLst/>
          </a:prstGeom>
        </p:spPr>
      </p:pic>
    </p:spTree>
    <p:extLst>
      <p:ext uri="{BB962C8B-B14F-4D97-AF65-F5344CB8AC3E}">
        <p14:creationId xmlns:p14="http://schemas.microsoft.com/office/powerpoint/2010/main" val="19138583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nvGraphicFramePr>
        <p:xfrm>
          <a:off x="1751262" y="1265097"/>
          <a:ext cx="8700170" cy="4765040"/>
        </p:xfrm>
        <a:graphic>
          <a:graphicData uri="http://schemas.openxmlformats.org/drawingml/2006/table">
            <a:tbl>
              <a:tblPr firstRow="1" bandRow="1">
                <a:tableStyleId>{5C22544A-7EE6-4342-B048-85BDC9FD1C3A}</a:tableStyleId>
              </a:tblPr>
              <a:tblGrid>
                <a:gridCol w="2203117">
                  <a:extLst>
                    <a:ext uri="{9D8B030D-6E8A-4147-A177-3AD203B41FA5}">
                      <a16:colId xmlns:a16="http://schemas.microsoft.com/office/drawing/2014/main" val="20000"/>
                    </a:ext>
                  </a:extLst>
                </a:gridCol>
                <a:gridCol w="3215549">
                  <a:extLst>
                    <a:ext uri="{9D8B030D-6E8A-4147-A177-3AD203B41FA5}">
                      <a16:colId xmlns:a16="http://schemas.microsoft.com/office/drawing/2014/main" val="20001"/>
                    </a:ext>
                  </a:extLst>
                </a:gridCol>
                <a:gridCol w="3281504">
                  <a:extLst>
                    <a:ext uri="{9D8B030D-6E8A-4147-A177-3AD203B41FA5}">
                      <a16:colId xmlns:a16="http://schemas.microsoft.com/office/drawing/2014/main" val="20002"/>
                    </a:ext>
                  </a:extLst>
                </a:gridCol>
              </a:tblGrid>
              <a:tr h="370840">
                <a:tc>
                  <a:txBody>
                    <a:bodyPr/>
                    <a:lstStyle/>
                    <a:p>
                      <a:endParaRPr lang="cs-CZ"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cs-CZ" dirty="0"/>
                        <a:t>KATABOLIZMUS</a:t>
                      </a:r>
                    </a:p>
                  </a:txBody>
                  <a:tcPr>
                    <a:lnT w="12700" cap="flat" cmpd="sng" algn="ctr">
                      <a:solidFill>
                        <a:schemeClr val="tx1"/>
                      </a:solidFill>
                      <a:prstDash val="solid"/>
                      <a:round/>
                      <a:headEnd type="none" w="med" len="med"/>
                      <a:tailEnd type="none" w="med" len="med"/>
                    </a:lnT>
                  </a:tcPr>
                </a:tc>
                <a:tc>
                  <a:txBody>
                    <a:bodyPr/>
                    <a:lstStyle/>
                    <a:p>
                      <a:pPr algn="ctr"/>
                      <a:r>
                        <a:rPr lang="cs-CZ" dirty="0"/>
                        <a:t>ANABOLIZMUS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70840">
                <a:tc>
                  <a:txBody>
                    <a:bodyPr/>
                    <a:lstStyle/>
                    <a:p>
                      <a:r>
                        <a:rPr lang="cs-CZ" dirty="0"/>
                        <a:t>Pohybová aktivita</a:t>
                      </a:r>
                    </a:p>
                  </a:txBody>
                  <a:tcPr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r>
                        <a:rPr lang="cs-CZ" dirty="0"/>
                        <a:t>právě probíhá</a:t>
                      </a:r>
                    </a:p>
                  </a:txBody>
                  <a:tcPr anchor="ctr"/>
                </a:tc>
                <a:tc>
                  <a:txBody>
                    <a:bodyPr/>
                    <a:lstStyle/>
                    <a:p>
                      <a:r>
                        <a:rPr lang="cs-CZ" dirty="0"/>
                        <a:t>skončena; probíhá odpočinek</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r>
                        <a:rPr lang="cs-CZ" dirty="0"/>
                        <a:t>Metabolický</a:t>
                      </a:r>
                      <a:r>
                        <a:rPr lang="cs-CZ" baseline="0" dirty="0"/>
                        <a:t> </a:t>
                      </a:r>
                      <a:r>
                        <a:rPr lang="cs-CZ" dirty="0"/>
                        <a:t>proces</a:t>
                      </a:r>
                    </a:p>
                  </a:txBody>
                  <a:tcPr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r>
                        <a:rPr lang="cs-CZ" dirty="0"/>
                        <a:t>Rozpad molekul, které tělo spotřebovalo</a:t>
                      </a:r>
                    </a:p>
                  </a:txBody>
                  <a:tcPr anchor="ctr"/>
                </a:tc>
                <a:tc>
                  <a:txBody>
                    <a:bodyPr/>
                    <a:lstStyle/>
                    <a:p>
                      <a:r>
                        <a:rPr lang="cs-CZ" dirty="0"/>
                        <a:t>Produkce molekul, které tělo potřebuje</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cs-CZ" dirty="0"/>
                        <a:t>Energetický proces</a:t>
                      </a:r>
                    </a:p>
                  </a:txBody>
                  <a:tcPr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Uvolňování chemické energie (spotřeba, ztráta E)</a:t>
                      </a:r>
                    </a:p>
                  </a:txBody>
                  <a:tcPr anchor="ctr"/>
                </a:tc>
                <a:tc>
                  <a:txBody>
                    <a:bodyPr/>
                    <a:lstStyle/>
                    <a:p>
                      <a:r>
                        <a:rPr lang="cs-CZ" dirty="0"/>
                        <a:t>Tvorba zásob chemické energie</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cs-CZ" dirty="0"/>
                        <a:t>Dominující hormony</a:t>
                      </a:r>
                    </a:p>
                  </a:txBody>
                  <a:tcPr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r>
                        <a:rPr lang="cs-CZ" dirty="0"/>
                        <a:t>Adrenalin, kortizol, </a:t>
                      </a:r>
                      <a:r>
                        <a:rPr lang="cs-CZ" dirty="0" err="1"/>
                        <a:t>glukagon</a:t>
                      </a:r>
                      <a:r>
                        <a:rPr lang="cs-CZ" dirty="0"/>
                        <a:t>,</a:t>
                      </a:r>
                      <a:r>
                        <a:rPr lang="cs-CZ" baseline="0" dirty="0"/>
                        <a:t> ..</a:t>
                      </a:r>
                      <a:endParaRPr lang="cs-CZ"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Růstový hormon,</a:t>
                      </a:r>
                    </a:p>
                    <a:p>
                      <a:r>
                        <a:rPr lang="cs-CZ"/>
                        <a:t>estrogeny</a:t>
                      </a:r>
                      <a:r>
                        <a:rPr lang="cs-CZ" dirty="0"/>
                        <a:t>, testosteron</a:t>
                      </a:r>
                      <a:r>
                        <a:rPr lang="cs-CZ"/>
                        <a:t>, inzulín</a:t>
                      </a:r>
                      <a:endParaRPr lang="cs-CZ"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cs-CZ" dirty="0"/>
                        <a:t>Příklady chemických procesů</a:t>
                      </a:r>
                    </a:p>
                  </a:txBody>
                  <a:tcPr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r>
                        <a:rPr lang="cs-CZ" dirty="0"/>
                        <a:t>Proteiny se rozpadají na aminokyseliny.</a:t>
                      </a:r>
                    </a:p>
                    <a:p>
                      <a:r>
                        <a:rPr lang="cs-CZ" dirty="0"/>
                        <a:t>Glykogen se rozpadá na glukózu.</a:t>
                      </a:r>
                    </a:p>
                    <a:p>
                      <a:r>
                        <a:rPr lang="cs-CZ" dirty="0"/>
                        <a:t>Triglyceridy</a:t>
                      </a:r>
                      <a:r>
                        <a:rPr lang="cs-CZ" baseline="0" dirty="0"/>
                        <a:t> se rozpadají na mastné kyseliny.</a:t>
                      </a:r>
                      <a:endParaRPr lang="cs-CZ" dirty="0"/>
                    </a:p>
                  </a:txBody>
                  <a:tcPr anchor="ctr"/>
                </a:tc>
                <a:tc>
                  <a:txBody>
                    <a:bodyPr/>
                    <a:lstStyle/>
                    <a:p>
                      <a:r>
                        <a:rPr lang="cs-CZ" dirty="0"/>
                        <a:t>Z aminokyselin se syntetizují bílkoviny.</a:t>
                      </a:r>
                    </a:p>
                    <a:p>
                      <a:r>
                        <a:rPr lang="cs-CZ" dirty="0"/>
                        <a:t>Z glukózy se syntetizuje</a:t>
                      </a:r>
                      <a:r>
                        <a:rPr lang="cs-CZ" baseline="0" dirty="0"/>
                        <a:t> glykogen.</a:t>
                      </a:r>
                    </a:p>
                    <a:p>
                      <a:r>
                        <a:rPr lang="cs-CZ" dirty="0"/>
                        <a:t>Z mastných kyselin se syntetizují triglyceridy.</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r>
                        <a:rPr lang="cs-CZ" b="1" dirty="0"/>
                        <a:t>Efekt cvičení</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cs-CZ" b="1" dirty="0"/>
                        <a:t>Aerobní (vytrvalostní) cvičení spaluje tukové zásoby energie</a:t>
                      </a:r>
                    </a:p>
                  </a:txBody>
                  <a:tcPr anchor="ctr">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cs-CZ" b="1" dirty="0"/>
                        <a:t>Anaerobní (posilovací) cvičení vede k hypertrofii svalů</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6"/>
                  </a:ext>
                </a:extLst>
              </a:tr>
            </a:tbl>
          </a:graphicData>
        </a:graphic>
      </p:graphicFrame>
      <p:sp>
        <p:nvSpPr>
          <p:cNvPr id="5" name="TextovéPole 4"/>
          <p:cNvSpPr txBox="1"/>
          <p:nvPr/>
        </p:nvSpPr>
        <p:spPr>
          <a:xfrm>
            <a:off x="4042613" y="370474"/>
            <a:ext cx="4178968" cy="677108"/>
          </a:xfrm>
          <a:prstGeom prst="rect">
            <a:avLst/>
          </a:prstGeom>
          <a:noFill/>
        </p:spPr>
        <p:txBody>
          <a:bodyPr wrap="square" rtlCol="0">
            <a:spAutoFit/>
          </a:bodyPr>
          <a:lstStyle/>
          <a:p>
            <a:pPr algn="ctr"/>
            <a:r>
              <a:rPr lang="cs-CZ" sz="2000" b="1" dirty="0">
                <a:solidFill>
                  <a:srgbClr val="0070C0"/>
                </a:solidFill>
              </a:rPr>
              <a:t>KATABOLIZMUS a ANABOLIZMUS</a:t>
            </a:r>
          </a:p>
          <a:p>
            <a:pPr algn="ctr"/>
            <a:r>
              <a:rPr lang="cs-CZ" dirty="0"/>
              <a:t>- dvě fáze přeladění metabolizmu</a:t>
            </a:r>
          </a:p>
        </p:txBody>
      </p:sp>
    </p:spTree>
    <p:extLst>
      <p:ext uri="{BB962C8B-B14F-4D97-AF65-F5344CB8AC3E}">
        <p14:creationId xmlns:p14="http://schemas.microsoft.com/office/powerpoint/2010/main" val="2854835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3" name="Text Box 7"/>
          <p:cNvSpPr txBox="1">
            <a:spLocks noChangeArrowheads="1"/>
          </p:cNvSpPr>
          <p:nvPr/>
        </p:nvSpPr>
        <p:spPr bwMode="auto">
          <a:xfrm>
            <a:off x="4943452" y="89813"/>
            <a:ext cx="2449513" cy="400110"/>
          </a:xfrm>
          <a:prstGeom prst="rect">
            <a:avLst/>
          </a:prstGeom>
          <a:solidFill>
            <a:srgbClr val="FBBDB3"/>
          </a:solidFill>
          <a:ln w="38100" algn="ctr">
            <a:solidFill>
              <a:schemeClr val="tx1"/>
            </a:solidFill>
            <a:miter lim="800000"/>
            <a:headEnd/>
            <a:tailEnd/>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2000" dirty="0"/>
              <a:t>Genetic</a:t>
            </a:r>
            <a:r>
              <a:rPr lang="cs-CZ" altLang="cs-CZ" sz="2000" dirty="0" err="1"/>
              <a:t>ké</a:t>
            </a:r>
            <a:r>
              <a:rPr lang="en-GB" altLang="cs-CZ" sz="2000" dirty="0"/>
              <a:t> </a:t>
            </a:r>
            <a:r>
              <a:rPr lang="cs-CZ" altLang="cs-CZ" sz="2000" dirty="0"/>
              <a:t>vlohy</a:t>
            </a:r>
            <a:endParaRPr lang="en-GB" altLang="cs-CZ" sz="2000" dirty="0"/>
          </a:p>
        </p:txBody>
      </p:sp>
      <p:sp>
        <p:nvSpPr>
          <p:cNvPr id="50197" name="Line 21"/>
          <p:cNvSpPr>
            <a:spLocks noChangeShapeType="1"/>
          </p:cNvSpPr>
          <p:nvPr/>
        </p:nvSpPr>
        <p:spPr bwMode="auto">
          <a:xfrm flipH="1">
            <a:off x="6168247" y="488176"/>
            <a:ext cx="1" cy="19656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 name="Rectangle 5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pSp>
        <p:nvGrpSpPr>
          <p:cNvPr id="4" name="Group 1"/>
          <p:cNvGrpSpPr>
            <a:grpSpLocks noChangeAspect="1"/>
          </p:cNvGrpSpPr>
          <p:nvPr/>
        </p:nvGrpSpPr>
        <p:grpSpPr bwMode="auto">
          <a:xfrm>
            <a:off x="2158664" y="1105840"/>
            <a:ext cx="8179472" cy="5599244"/>
            <a:chOff x="1424" y="1424"/>
            <a:chExt cx="9180" cy="9000"/>
          </a:xfrm>
        </p:grpSpPr>
        <p:sp>
          <p:nvSpPr>
            <p:cNvPr id="5" name="AutoShape 51"/>
            <p:cNvSpPr>
              <a:spLocks noChangeAspect="1" noChangeArrowheads="1" noTextEdit="1"/>
            </p:cNvSpPr>
            <p:nvPr/>
          </p:nvSpPr>
          <p:spPr bwMode="auto">
            <a:xfrm>
              <a:off x="1424" y="1424"/>
              <a:ext cx="9180" cy="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Text Box 50"/>
            <p:cNvSpPr txBox="1">
              <a:spLocks noChangeArrowheads="1"/>
            </p:cNvSpPr>
            <p:nvPr/>
          </p:nvSpPr>
          <p:spPr bwMode="auto">
            <a:xfrm>
              <a:off x="1784" y="1604"/>
              <a:ext cx="8460" cy="540"/>
            </a:xfrm>
            <a:prstGeom prst="rect">
              <a:avLst/>
            </a:prstGeom>
            <a:solidFill>
              <a:srgbClr val="FFCCFF"/>
            </a:solidFill>
            <a:ln w="19050">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ŘÍDÍCÍ CENTRUM: MOZEK - MÍCHA</a:t>
              </a:r>
              <a:endParaRPr kumimoji="0" lang="cs-CZ" altLang="cs-CZ" sz="1400" b="1" i="0" u="none" strike="noStrike" cap="none" normalizeH="0" baseline="0" dirty="0">
                <a:ln>
                  <a:noFill/>
                </a:ln>
                <a:solidFill>
                  <a:schemeClr val="tx1"/>
                </a:solidFill>
                <a:effectLst/>
                <a:latin typeface="Arial" panose="020B0604020202020204" pitchFamily="34" charset="0"/>
              </a:endParaRPr>
            </a:p>
          </p:txBody>
        </p:sp>
        <p:sp>
          <p:nvSpPr>
            <p:cNvPr id="7" name="Text Box 49"/>
            <p:cNvSpPr txBox="1">
              <a:spLocks noChangeArrowheads="1"/>
            </p:cNvSpPr>
            <p:nvPr/>
          </p:nvSpPr>
          <p:spPr bwMode="auto">
            <a:xfrm>
              <a:off x="1784" y="2144"/>
              <a:ext cx="1800" cy="108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Motorická kůra</a:t>
              </a:r>
              <a:endParaRPr kumimoji="0" lang="cs-CZ" altLang="cs-CZ" sz="1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Míšní dráhy</a:t>
              </a:r>
              <a:endParaRPr kumimoji="0" lang="cs-CZ" altLang="cs-CZ" sz="1600" b="0" i="0" u="none" strike="noStrike" cap="none" normalizeH="0" baseline="0" dirty="0">
                <a:ln>
                  <a:noFill/>
                </a:ln>
                <a:solidFill>
                  <a:schemeClr val="tx1"/>
                </a:solidFill>
                <a:effectLst/>
                <a:latin typeface="Arial" panose="020B0604020202020204" pitchFamily="34" charset="0"/>
              </a:endParaRPr>
            </a:p>
          </p:txBody>
        </p:sp>
        <p:sp>
          <p:nvSpPr>
            <p:cNvPr id="8" name="Text Box 48"/>
            <p:cNvSpPr txBox="1">
              <a:spLocks noChangeArrowheads="1"/>
            </p:cNvSpPr>
            <p:nvPr/>
          </p:nvSpPr>
          <p:spPr bwMode="auto">
            <a:xfrm>
              <a:off x="8264" y="2144"/>
              <a:ext cx="1981" cy="108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Senzitivní a senzorická kůra</a:t>
              </a:r>
              <a:endParaRPr kumimoji="0" lang="cs-CZ" altLang="cs-CZ" sz="14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Míšní dráhy</a:t>
              </a:r>
              <a:endParaRPr kumimoji="0" lang="cs-CZ" altLang="cs-CZ" sz="1400" b="1" i="0" u="none" strike="noStrike" cap="none" normalizeH="0" baseline="0" dirty="0">
                <a:ln>
                  <a:noFill/>
                </a:ln>
                <a:solidFill>
                  <a:schemeClr val="tx1"/>
                </a:solidFill>
                <a:effectLst/>
                <a:latin typeface="Arial" panose="020B0604020202020204" pitchFamily="34" charset="0"/>
              </a:endParaRPr>
            </a:p>
          </p:txBody>
        </p:sp>
        <p:sp>
          <p:nvSpPr>
            <p:cNvPr id="9" name="Text Box 47"/>
            <p:cNvSpPr txBox="1">
              <a:spLocks noChangeArrowheads="1"/>
            </p:cNvSpPr>
            <p:nvPr/>
          </p:nvSpPr>
          <p:spPr bwMode="auto">
            <a:xfrm>
              <a:off x="4124" y="2144"/>
              <a:ext cx="3600" cy="72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Mozková centra integrace a kooperace (mozeček aj.)</a:t>
              </a:r>
              <a:endParaRPr kumimoji="0" lang="cs-CZ" altLang="cs-CZ" sz="1400" b="1" i="0" u="none" strike="noStrike" cap="none" normalizeH="0" baseline="0" dirty="0">
                <a:ln>
                  <a:noFill/>
                </a:ln>
                <a:solidFill>
                  <a:schemeClr val="tx1"/>
                </a:solidFill>
                <a:effectLst/>
                <a:latin typeface="Arial" panose="020B0604020202020204" pitchFamily="34" charset="0"/>
              </a:endParaRPr>
            </a:p>
          </p:txBody>
        </p:sp>
        <p:sp>
          <p:nvSpPr>
            <p:cNvPr id="10" name="Text Box 46"/>
            <p:cNvSpPr txBox="1">
              <a:spLocks noChangeArrowheads="1"/>
            </p:cNvSpPr>
            <p:nvPr/>
          </p:nvSpPr>
          <p:spPr bwMode="auto">
            <a:xfrm>
              <a:off x="1784" y="4484"/>
              <a:ext cx="3600" cy="720"/>
            </a:xfrm>
            <a:prstGeom prst="rect">
              <a:avLst/>
            </a:prstGeom>
            <a:solidFill>
              <a:srgbClr val="FFCC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PŘENOS </a:t>
              </a:r>
              <a:r>
                <a:rPr lang="cs-CZ" altLang="cs-CZ" sz="1400" b="1" dirty="0">
                  <a:latin typeface="Arial" panose="020B0604020202020204" pitchFamily="34" charset="0"/>
                  <a:ea typeface="Times New Roman" panose="02020603050405020304" pitchFamily="18" charset="0"/>
                </a:rPr>
                <a:t>POKYN</a:t>
              </a: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U</a:t>
              </a:r>
              <a:endParaRPr kumimoji="0" lang="cs-CZ" altLang="cs-CZ" sz="14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PERIFERNÍ NERVY</a:t>
              </a:r>
              <a:endParaRPr kumimoji="0" lang="cs-CZ" altLang="cs-CZ" sz="1400" b="1" i="0" u="none" strike="noStrike" cap="none" normalizeH="0" baseline="0" dirty="0">
                <a:ln>
                  <a:noFill/>
                </a:ln>
                <a:solidFill>
                  <a:schemeClr val="tx1"/>
                </a:solidFill>
                <a:effectLst/>
                <a:latin typeface="Arial" panose="020B0604020202020204" pitchFamily="34" charset="0"/>
              </a:endParaRPr>
            </a:p>
          </p:txBody>
        </p:sp>
        <p:sp>
          <p:nvSpPr>
            <p:cNvPr id="11" name="Text Box 45"/>
            <p:cNvSpPr txBox="1">
              <a:spLocks noChangeArrowheads="1"/>
            </p:cNvSpPr>
            <p:nvPr/>
          </p:nvSpPr>
          <p:spPr bwMode="auto">
            <a:xfrm>
              <a:off x="4124" y="2864"/>
              <a:ext cx="1260" cy="108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Centra autonom. systému</a:t>
              </a:r>
              <a:endParaRPr kumimoji="0" lang="cs-CZ" altLang="cs-CZ" sz="1400" b="0" i="0" u="none" strike="noStrike" cap="none" normalizeH="0" baseline="0">
                <a:ln>
                  <a:noFill/>
                </a:ln>
                <a:solidFill>
                  <a:schemeClr val="tx1"/>
                </a:solidFill>
                <a:effectLst/>
                <a:latin typeface="Arial" panose="020B0604020202020204" pitchFamily="34" charset="0"/>
              </a:endParaRPr>
            </a:p>
          </p:txBody>
        </p:sp>
        <p:sp>
          <p:nvSpPr>
            <p:cNvPr id="12" name="Text Box 44"/>
            <p:cNvSpPr txBox="1">
              <a:spLocks noChangeArrowheads="1"/>
            </p:cNvSpPr>
            <p:nvPr/>
          </p:nvSpPr>
          <p:spPr bwMode="auto">
            <a:xfrm>
              <a:off x="3944" y="5204"/>
              <a:ext cx="1440" cy="72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Autonomní systém</a:t>
              </a:r>
              <a:endParaRPr kumimoji="0" lang="cs-CZ" altLang="cs-CZ" sz="1400" b="0" i="0" u="none" strike="noStrike" cap="none" normalizeH="0" baseline="0">
                <a:ln>
                  <a:noFill/>
                </a:ln>
                <a:solidFill>
                  <a:schemeClr val="tx1"/>
                </a:solidFill>
                <a:effectLst/>
                <a:latin typeface="Arial" panose="020B0604020202020204" pitchFamily="34" charset="0"/>
              </a:endParaRPr>
            </a:p>
          </p:txBody>
        </p:sp>
        <p:sp>
          <p:nvSpPr>
            <p:cNvPr id="13" name="Line 43"/>
            <p:cNvSpPr>
              <a:spLocks noChangeShapeType="1"/>
            </p:cNvSpPr>
            <p:nvPr/>
          </p:nvSpPr>
          <p:spPr bwMode="auto">
            <a:xfrm>
              <a:off x="2324" y="5924"/>
              <a:ext cx="1" cy="180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 name="Text Box 42"/>
            <p:cNvSpPr txBox="1">
              <a:spLocks noChangeArrowheads="1"/>
            </p:cNvSpPr>
            <p:nvPr/>
          </p:nvSpPr>
          <p:spPr bwMode="auto">
            <a:xfrm>
              <a:off x="6104" y="2864"/>
              <a:ext cx="1620" cy="72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Hypotalamus</a:t>
              </a:r>
              <a:endParaRPr kumimoji="0" lang="cs-CZ" altLang="cs-CZ" sz="14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Hypofýza</a:t>
              </a:r>
              <a:endParaRPr kumimoji="0" lang="cs-CZ" altLang="cs-CZ" sz="1400" b="0" i="0" u="none" strike="noStrike" cap="none" normalizeH="0" baseline="0">
                <a:ln>
                  <a:noFill/>
                </a:ln>
                <a:solidFill>
                  <a:schemeClr val="tx1"/>
                </a:solidFill>
                <a:effectLst/>
                <a:latin typeface="Arial" panose="020B0604020202020204" pitchFamily="34" charset="0"/>
              </a:endParaRPr>
            </a:p>
          </p:txBody>
        </p:sp>
        <p:sp>
          <p:nvSpPr>
            <p:cNvPr id="15" name="Line 41"/>
            <p:cNvSpPr>
              <a:spLocks noChangeShapeType="1"/>
            </p:cNvSpPr>
            <p:nvPr/>
          </p:nvSpPr>
          <p:spPr bwMode="auto">
            <a:xfrm>
              <a:off x="4844" y="3944"/>
              <a:ext cx="1" cy="12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6" name="Line 40"/>
            <p:cNvSpPr>
              <a:spLocks noChangeShapeType="1"/>
            </p:cNvSpPr>
            <p:nvPr/>
          </p:nvSpPr>
          <p:spPr bwMode="auto">
            <a:xfrm>
              <a:off x="5384" y="3404"/>
              <a:ext cx="720" cy="1"/>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7" name="Line 39"/>
            <p:cNvSpPr>
              <a:spLocks noChangeShapeType="1"/>
            </p:cNvSpPr>
            <p:nvPr/>
          </p:nvSpPr>
          <p:spPr bwMode="auto">
            <a:xfrm flipH="1">
              <a:off x="7724" y="2504"/>
              <a:ext cx="540" cy="0"/>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8" name="Line 38"/>
            <p:cNvSpPr>
              <a:spLocks noChangeShapeType="1"/>
            </p:cNvSpPr>
            <p:nvPr/>
          </p:nvSpPr>
          <p:spPr bwMode="auto">
            <a:xfrm flipH="1">
              <a:off x="3584" y="2504"/>
              <a:ext cx="540"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9" name="Text Box 37"/>
            <p:cNvSpPr txBox="1">
              <a:spLocks noChangeArrowheads="1"/>
            </p:cNvSpPr>
            <p:nvPr/>
          </p:nvSpPr>
          <p:spPr bwMode="auto">
            <a:xfrm>
              <a:off x="6104" y="4124"/>
              <a:ext cx="414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PŘENOS INFORMACE</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20" name="Text Box 36"/>
            <p:cNvSpPr txBox="1">
              <a:spLocks noChangeArrowheads="1"/>
            </p:cNvSpPr>
            <p:nvPr/>
          </p:nvSpPr>
          <p:spPr bwMode="auto">
            <a:xfrm>
              <a:off x="6104" y="4664"/>
              <a:ext cx="1260" cy="1260"/>
            </a:xfrm>
            <a:prstGeom prst="rect">
              <a:avLst/>
            </a:prstGeom>
            <a:solidFill>
              <a:srgbClr val="FFFF00"/>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all" normalizeH="0" dirty="0">
                  <a:ln>
                    <a:noFill/>
                  </a:ln>
                  <a:solidFill>
                    <a:schemeClr val="tx1"/>
                  </a:solidFill>
                  <a:effectLst/>
                  <a:latin typeface="Arial" panose="020B0604020202020204" pitchFamily="34" charset="0"/>
                  <a:ea typeface="Times New Roman" panose="02020603050405020304" pitchFamily="18" charset="0"/>
                </a:rPr>
                <a:t>Žlázy s vnitřní sekrecí</a:t>
              </a:r>
              <a:endParaRPr kumimoji="0" lang="cs-CZ" altLang="cs-CZ" sz="1400" b="1" i="0" u="none" strike="noStrike" cap="all" normalizeH="0" dirty="0">
                <a:ln>
                  <a:noFill/>
                </a:ln>
                <a:solidFill>
                  <a:schemeClr val="tx1"/>
                </a:solidFill>
                <a:effectLst/>
                <a:latin typeface="Arial" panose="020B0604020202020204" pitchFamily="34" charset="0"/>
              </a:endParaRPr>
            </a:p>
          </p:txBody>
        </p:sp>
        <p:sp>
          <p:nvSpPr>
            <p:cNvPr id="22" name="Line 35"/>
            <p:cNvSpPr>
              <a:spLocks noChangeShapeType="1"/>
            </p:cNvSpPr>
            <p:nvPr/>
          </p:nvSpPr>
          <p:spPr bwMode="auto">
            <a:xfrm flipV="1">
              <a:off x="6644" y="3584"/>
              <a:ext cx="1" cy="1080"/>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3" name="Text Box 34"/>
            <p:cNvSpPr txBox="1">
              <a:spLocks noChangeArrowheads="1"/>
            </p:cNvSpPr>
            <p:nvPr/>
          </p:nvSpPr>
          <p:spPr bwMode="auto">
            <a:xfrm>
              <a:off x="1784" y="7724"/>
              <a:ext cx="6839" cy="540"/>
            </a:xfrm>
            <a:prstGeom prst="rect">
              <a:avLst/>
            </a:prstGeom>
            <a:solidFill>
              <a:schemeClr val="accent2">
                <a:lumMod val="20000"/>
                <a:lumOff val="80000"/>
              </a:schemeClr>
            </a:solidFill>
            <a:ln w="19050">
              <a:solidFill>
                <a:srgbClr val="000000"/>
              </a:solidFill>
              <a:prstDash val="sysDot"/>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EFEKTORY POHYBU – POHYB. APARÁT: </a:t>
              </a:r>
              <a:r>
                <a:rPr kumimoji="0" lang="cs-CZ" altLang="cs-CZ" sz="1600" b="1"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Svaly</a:t>
              </a:r>
              <a:r>
                <a:rPr kumimoji="0" lang="cs-CZ" altLang="cs-CZ"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kosti, klouby, vazy, …</a:t>
              </a:r>
              <a:endParaRPr kumimoji="0" lang="cs-CZ" altLang="cs-CZ" sz="1600" b="1" i="1" u="none" strike="noStrike" cap="none" normalizeH="0" baseline="0" dirty="0">
                <a:ln>
                  <a:noFill/>
                </a:ln>
                <a:solidFill>
                  <a:schemeClr val="accent2">
                    <a:lumMod val="50000"/>
                  </a:schemeClr>
                </a:solidFill>
                <a:effectLst/>
                <a:latin typeface="Arial" panose="020B0604020202020204" pitchFamily="34" charset="0"/>
              </a:endParaRPr>
            </a:p>
            <a:p>
              <a:pPr lvl="0" algn="ctr" eaLnBrk="0" fontAlgn="base" hangingPunct="0">
                <a:spcBef>
                  <a:spcPct val="0"/>
                </a:spcBef>
                <a:spcAft>
                  <a:spcPct val="0"/>
                </a:spcAft>
              </a:pPr>
              <a:endParaRPr kumimoji="0" lang="cs-CZ" altLang="cs-CZ" sz="1200" b="0" i="0" u="none" strike="noStrike" cap="none" normalizeH="0" baseline="0" dirty="0">
                <a:ln>
                  <a:noFill/>
                </a:ln>
                <a:solidFill>
                  <a:srgbClr val="FF0000"/>
                </a:solidFill>
                <a:effectLst/>
                <a:latin typeface="Arial" panose="020B0604020202020204" pitchFamily="34" charset="0"/>
              </a:endParaRPr>
            </a:p>
          </p:txBody>
        </p:sp>
        <p:sp>
          <p:nvSpPr>
            <p:cNvPr id="24" name="Text Box 33"/>
            <p:cNvSpPr txBox="1">
              <a:spLocks noChangeArrowheads="1"/>
            </p:cNvSpPr>
            <p:nvPr/>
          </p:nvSpPr>
          <p:spPr bwMode="auto">
            <a:xfrm>
              <a:off x="8804" y="7724"/>
              <a:ext cx="1440" cy="1080"/>
            </a:xfrm>
            <a:prstGeom prst="rect">
              <a:avLst/>
            </a:prstGeom>
            <a:solidFill>
              <a:schemeClr val="accent4">
                <a:lumMod val="20000"/>
                <a:lumOff val="80000"/>
              </a:schemeClr>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SMYSLY</a:t>
              </a:r>
              <a:r>
                <a:rPr kumimoji="0" lang="cs-CZ" altLang="cs-CZ"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Oko, Ucho, Receptory</a:t>
              </a:r>
              <a:endParaRPr kumimoji="0" lang="cs-CZ" altLang="cs-CZ" sz="1400" b="0" i="0" u="none" strike="noStrike" cap="none" normalizeH="0" baseline="0" dirty="0">
                <a:ln>
                  <a:noFill/>
                </a:ln>
                <a:solidFill>
                  <a:schemeClr val="tx1"/>
                </a:solidFill>
                <a:effectLst/>
                <a:latin typeface="Arial" panose="020B0604020202020204" pitchFamily="34" charset="0"/>
              </a:endParaRPr>
            </a:p>
          </p:txBody>
        </p:sp>
        <p:sp>
          <p:nvSpPr>
            <p:cNvPr id="25" name="Line 32"/>
            <p:cNvSpPr>
              <a:spLocks noChangeShapeType="1"/>
            </p:cNvSpPr>
            <p:nvPr/>
          </p:nvSpPr>
          <p:spPr bwMode="auto">
            <a:xfrm>
              <a:off x="4843" y="5924"/>
              <a:ext cx="1" cy="54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6" name="Text Box 31"/>
            <p:cNvSpPr txBox="1">
              <a:spLocks noChangeArrowheads="1"/>
            </p:cNvSpPr>
            <p:nvPr/>
          </p:nvSpPr>
          <p:spPr bwMode="auto">
            <a:xfrm>
              <a:off x="1784" y="8264"/>
              <a:ext cx="6840" cy="540"/>
            </a:xfrm>
            <a:prstGeom prst="rect">
              <a:avLst/>
            </a:prstGeom>
            <a:solidFill>
              <a:schemeClr val="accent1">
                <a:lumMod val="20000"/>
                <a:lumOff val="80000"/>
              </a:schemeClr>
            </a:solidFill>
            <a:ln w="9525">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kumimoji="0" lang="cs-CZ" altLang="cs-CZ"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rPr>
                <a:t>→ </a:t>
              </a:r>
              <a:r>
                <a:rPr lang="cs-CZ" altLang="cs-CZ" b="1" dirty="0">
                  <a:solidFill>
                    <a:srgbClr val="0070C0"/>
                  </a:solidFill>
                  <a:latin typeface="Arial" panose="020B0604020202020204" pitchFamily="34" charset="0"/>
                  <a:ea typeface="Times New Roman" panose="02020603050405020304" pitchFamily="18" charset="0"/>
                </a:rPr>
                <a:t>POHYB. VÝKON</a:t>
              </a:r>
              <a:endParaRPr kumimoji="0" lang="cs-CZ" altLang="cs-CZ" b="0" i="0" u="none" strike="noStrike" cap="none" normalizeH="0" baseline="0" dirty="0">
                <a:ln>
                  <a:noFill/>
                </a:ln>
                <a:solidFill>
                  <a:srgbClr val="0070C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27" name="Line 30"/>
            <p:cNvSpPr>
              <a:spLocks noChangeShapeType="1"/>
            </p:cNvSpPr>
            <p:nvPr/>
          </p:nvSpPr>
          <p:spPr bwMode="auto">
            <a:xfrm flipV="1">
              <a:off x="9164" y="5924"/>
              <a:ext cx="1" cy="1800"/>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8" name="Line 29"/>
            <p:cNvSpPr>
              <a:spLocks noChangeShapeType="1"/>
            </p:cNvSpPr>
            <p:nvPr/>
          </p:nvSpPr>
          <p:spPr bwMode="auto">
            <a:xfrm flipV="1">
              <a:off x="8623" y="5924"/>
              <a:ext cx="1" cy="1800"/>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0" name="Text Box 28"/>
            <p:cNvSpPr txBox="1">
              <a:spLocks noChangeArrowheads="1"/>
            </p:cNvSpPr>
            <p:nvPr/>
          </p:nvSpPr>
          <p:spPr bwMode="auto">
            <a:xfrm>
              <a:off x="6284" y="6284"/>
              <a:ext cx="2160" cy="1260"/>
            </a:xfrm>
            <a:prstGeom prst="rect">
              <a:avLst/>
            </a:prstGeom>
            <a:solidFill>
              <a:schemeClr val="accent6">
                <a:lumMod val="20000"/>
                <a:lumOff val="80000"/>
              </a:schemeClr>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ZDROJE ENERGIE</a:t>
              </a:r>
              <a:r>
                <a:rPr kumimoji="0" lang="cs-CZ" altLang="cs-CZ"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cs-CZ" altLang="cs-CZ" sz="14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Dýchací,Trávicí</a:t>
              </a: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cs-CZ" altLang="cs-CZ" sz="14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Uropoetická</a:t>
              </a: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soust.</a:t>
              </a:r>
              <a:endParaRPr kumimoji="0" lang="cs-CZ" altLang="cs-CZ" sz="1400" b="1" i="0" u="none" strike="noStrike" cap="none" normalizeH="0" baseline="0" dirty="0">
                <a:ln>
                  <a:noFill/>
                </a:ln>
                <a:solidFill>
                  <a:schemeClr val="tx1"/>
                </a:solidFill>
                <a:effectLst/>
                <a:latin typeface="Arial" panose="020B0604020202020204" pitchFamily="34" charset="0"/>
              </a:endParaRPr>
            </a:p>
          </p:txBody>
        </p:sp>
        <p:sp>
          <p:nvSpPr>
            <p:cNvPr id="31" name="Text Box 27"/>
            <p:cNvSpPr txBox="1">
              <a:spLocks noChangeArrowheads="1"/>
            </p:cNvSpPr>
            <p:nvPr/>
          </p:nvSpPr>
          <p:spPr bwMode="auto">
            <a:xfrm>
              <a:off x="3944" y="6464"/>
              <a:ext cx="1980" cy="720"/>
            </a:xfrm>
            <a:prstGeom prst="rect">
              <a:avLst/>
            </a:prstGeom>
            <a:solidFill>
              <a:srgbClr val="FFCCCC"/>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TRANSPORT</a:t>
              </a:r>
              <a:endParaRPr kumimoji="0" lang="cs-CZ" altLang="cs-CZ" sz="14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Krevní oběh</a:t>
              </a:r>
              <a:endParaRPr kumimoji="0" lang="cs-CZ" altLang="cs-CZ" sz="1400" b="1" i="0" u="none" strike="noStrike" cap="none" normalizeH="0" baseline="0" dirty="0">
                <a:ln>
                  <a:noFill/>
                </a:ln>
                <a:solidFill>
                  <a:schemeClr val="tx1"/>
                </a:solidFill>
                <a:effectLst/>
                <a:latin typeface="Arial" panose="020B0604020202020204" pitchFamily="34" charset="0"/>
              </a:endParaRPr>
            </a:p>
          </p:txBody>
        </p:sp>
        <p:sp>
          <p:nvSpPr>
            <p:cNvPr id="50176" name="Line 26"/>
            <p:cNvSpPr>
              <a:spLocks noChangeShapeType="1"/>
            </p:cNvSpPr>
            <p:nvPr/>
          </p:nvSpPr>
          <p:spPr bwMode="auto">
            <a:xfrm>
              <a:off x="5924" y="6824"/>
              <a:ext cx="360"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77" name="Line 25"/>
            <p:cNvSpPr>
              <a:spLocks noChangeShapeType="1"/>
            </p:cNvSpPr>
            <p:nvPr/>
          </p:nvSpPr>
          <p:spPr bwMode="auto">
            <a:xfrm flipV="1">
              <a:off x="8084" y="5924"/>
              <a:ext cx="1" cy="360"/>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78" name="Text Box 24"/>
            <p:cNvSpPr txBox="1">
              <a:spLocks noChangeArrowheads="1"/>
            </p:cNvSpPr>
            <p:nvPr/>
          </p:nvSpPr>
          <p:spPr bwMode="auto">
            <a:xfrm>
              <a:off x="1784" y="9524"/>
              <a:ext cx="8460" cy="540"/>
            </a:xfrm>
            <a:prstGeom prst="rect">
              <a:avLst/>
            </a:prstGeom>
            <a:solidFill>
              <a:schemeClr val="accent6">
                <a:lumMod val="40000"/>
                <a:lumOff val="60000"/>
              </a:schemeClr>
            </a:solidFill>
            <a:ln w="38100" cmpd="dbl">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PROSTŘEDÍ</a:t>
              </a:r>
              <a:r>
                <a:rPr kumimoji="0" lang="cs-CZ" altLang="cs-CZ"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OBJEKTY - pohyb – změny – podněty</a:t>
              </a:r>
              <a:endParaRPr kumimoji="0" lang="cs-CZ" altLang="cs-CZ"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400" b="0" i="0" u="none" strike="noStrike" cap="none" normalizeH="0" baseline="0" dirty="0">
                <a:ln>
                  <a:noFill/>
                </a:ln>
                <a:solidFill>
                  <a:schemeClr val="tx1"/>
                </a:solidFill>
                <a:effectLst/>
                <a:latin typeface="Arial" panose="020B0604020202020204" pitchFamily="34" charset="0"/>
              </a:endParaRPr>
            </a:p>
          </p:txBody>
        </p:sp>
        <p:sp>
          <p:nvSpPr>
            <p:cNvPr id="50179" name="Line 23"/>
            <p:cNvSpPr>
              <a:spLocks noChangeShapeType="1"/>
            </p:cNvSpPr>
            <p:nvPr/>
          </p:nvSpPr>
          <p:spPr bwMode="auto">
            <a:xfrm>
              <a:off x="5384" y="7184"/>
              <a:ext cx="1" cy="54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0" name="Line 22"/>
            <p:cNvSpPr>
              <a:spLocks noChangeShapeType="1"/>
            </p:cNvSpPr>
            <p:nvPr/>
          </p:nvSpPr>
          <p:spPr bwMode="auto">
            <a:xfrm flipV="1">
              <a:off x="7004" y="8804"/>
              <a:ext cx="1" cy="720"/>
            </a:xfrm>
            <a:prstGeom prst="line">
              <a:avLst/>
            </a:prstGeom>
            <a:noFill/>
            <a:ln w="38100" cmpd="dbl">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1" name="Line 21"/>
            <p:cNvSpPr>
              <a:spLocks noChangeShapeType="1"/>
            </p:cNvSpPr>
            <p:nvPr/>
          </p:nvSpPr>
          <p:spPr bwMode="auto">
            <a:xfrm flipV="1">
              <a:off x="9164" y="8804"/>
              <a:ext cx="1" cy="720"/>
            </a:xfrm>
            <a:prstGeom prst="line">
              <a:avLst/>
            </a:prstGeom>
            <a:noFill/>
            <a:ln w="38100" cmpd="dbl">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2" name="Line 20"/>
            <p:cNvSpPr>
              <a:spLocks noChangeShapeType="1"/>
            </p:cNvSpPr>
            <p:nvPr/>
          </p:nvSpPr>
          <p:spPr bwMode="auto">
            <a:xfrm>
              <a:off x="7004" y="5924"/>
              <a:ext cx="1"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5" name="Line 19"/>
            <p:cNvSpPr>
              <a:spLocks noChangeShapeType="1"/>
            </p:cNvSpPr>
            <p:nvPr/>
          </p:nvSpPr>
          <p:spPr bwMode="auto">
            <a:xfrm flipH="1">
              <a:off x="5924" y="5924"/>
              <a:ext cx="360" cy="54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6" name="Line 18"/>
            <p:cNvSpPr>
              <a:spLocks noChangeShapeType="1"/>
            </p:cNvSpPr>
            <p:nvPr/>
          </p:nvSpPr>
          <p:spPr bwMode="auto">
            <a:xfrm>
              <a:off x="5384" y="5924"/>
              <a:ext cx="900" cy="54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88" name="Text Box 17"/>
            <p:cNvSpPr txBox="1">
              <a:spLocks noChangeArrowheads="1"/>
            </p:cNvSpPr>
            <p:nvPr/>
          </p:nvSpPr>
          <p:spPr bwMode="auto">
            <a:xfrm>
              <a:off x="1784" y="5204"/>
              <a:ext cx="1800" cy="72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Motorické dráhy</a:t>
              </a:r>
              <a:endParaRPr kumimoji="0" lang="cs-CZ" altLang="cs-CZ" sz="1400" b="0" i="0" u="none" strike="noStrike" cap="none" normalizeH="0" baseline="0">
                <a:ln>
                  <a:noFill/>
                </a:ln>
                <a:solidFill>
                  <a:schemeClr val="tx1"/>
                </a:solidFill>
                <a:effectLst/>
                <a:latin typeface="Arial" panose="020B0604020202020204" pitchFamily="34" charset="0"/>
              </a:endParaRPr>
            </a:p>
          </p:txBody>
        </p:sp>
        <p:sp>
          <p:nvSpPr>
            <p:cNvPr id="50189" name="Line 16"/>
            <p:cNvSpPr>
              <a:spLocks noChangeShapeType="1"/>
            </p:cNvSpPr>
            <p:nvPr/>
          </p:nvSpPr>
          <p:spPr bwMode="auto">
            <a:xfrm>
              <a:off x="5564" y="7184"/>
              <a:ext cx="1" cy="540"/>
            </a:xfrm>
            <a:prstGeom prst="line">
              <a:avLst/>
            </a:prstGeom>
            <a:noFill/>
            <a:ln w="9525">
              <a:solidFill>
                <a:srgbClr val="000000"/>
              </a:solidFill>
              <a:prstDash val="dash"/>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90" name="Line 15"/>
            <p:cNvSpPr>
              <a:spLocks noChangeShapeType="1"/>
            </p:cNvSpPr>
            <p:nvPr/>
          </p:nvSpPr>
          <p:spPr bwMode="auto">
            <a:xfrm flipV="1">
              <a:off x="5024" y="5924"/>
              <a:ext cx="0" cy="540"/>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92" name="Line 14"/>
            <p:cNvSpPr>
              <a:spLocks noChangeShapeType="1"/>
            </p:cNvSpPr>
            <p:nvPr/>
          </p:nvSpPr>
          <p:spPr bwMode="auto">
            <a:xfrm flipV="1">
              <a:off x="5024" y="3944"/>
              <a:ext cx="1" cy="1260"/>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196" name="Line 13"/>
            <p:cNvSpPr>
              <a:spLocks noChangeShapeType="1"/>
            </p:cNvSpPr>
            <p:nvPr/>
          </p:nvSpPr>
          <p:spPr bwMode="auto">
            <a:xfrm flipH="1">
              <a:off x="5924" y="6644"/>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201" name="Line 12"/>
            <p:cNvSpPr>
              <a:spLocks noChangeShapeType="1"/>
            </p:cNvSpPr>
            <p:nvPr/>
          </p:nvSpPr>
          <p:spPr bwMode="auto">
            <a:xfrm flipV="1">
              <a:off x="5744" y="5924"/>
              <a:ext cx="360" cy="540"/>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203" name="Line 11"/>
            <p:cNvSpPr>
              <a:spLocks noChangeShapeType="1"/>
            </p:cNvSpPr>
            <p:nvPr/>
          </p:nvSpPr>
          <p:spPr bwMode="auto">
            <a:xfrm flipV="1">
              <a:off x="5564" y="1964"/>
              <a:ext cx="1" cy="4500"/>
            </a:xfrm>
            <a:prstGeom prst="line">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36" name="Line 10"/>
            <p:cNvSpPr>
              <a:spLocks noChangeShapeType="1"/>
            </p:cNvSpPr>
            <p:nvPr/>
          </p:nvSpPr>
          <p:spPr bwMode="auto">
            <a:xfrm>
              <a:off x="5384" y="8804"/>
              <a:ext cx="1" cy="720"/>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37" name="Text Box 9"/>
            <p:cNvSpPr txBox="1">
              <a:spLocks noChangeArrowheads="1"/>
            </p:cNvSpPr>
            <p:nvPr/>
          </p:nvSpPr>
          <p:spPr bwMode="auto">
            <a:xfrm>
              <a:off x="7724" y="4664"/>
              <a:ext cx="2520" cy="54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PERIFERNÍ NERVY</a:t>
              </a:r>
              <a:endParaRPr kumimoji="0" lang="cs-CZ" altLang="cs-CZ" sz="14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400" b="0" i="0" u="none" strike="noStrike" cap="none" normalizeH="0" baseline="0" dirty="0">
                <a:ln>
                  <a:noFill/>
                </a:ln>
                <a:solidFill>
                  <a:schemeClr val="tx1"/>
                </a:solidFill>
                <a:effectLst/>
                <a:latin typeface="Arial" panose="020B0604020202020204" pitchFamily="34" charset="0"/>
              </a:endParaRPr>
            </a:p>
          </p:txBody>
        </p:sp>
        <p:sp>
          <p:nvSpPr>
            <p:cNvPr id="14339" name="Text Box 8"/>
            <p:cNvSpPr txBox="1">
              <a:spLocks noChangeArrowheads="1"/>
            </p:cNvSpPr>
            <p:nvPr/>
          </p:nvSpPr>
          <p:spPr bwMode="auto">
            <a:xfrm>
              <a:off x="7724" y="5204"/>
              <a:ext cx="2520" cy="720"/>
            </a:xfrm>
            <a:prstGeom prst="rect">
              <a:avLst/>
            </a:prstGeom>
            <a:solidFill>
              <a:srgbClr val="FFCCFF"/>
            </a:solid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Senzitivní a senzorické dráhy</a:t>
              </a:r>
              <a:endParaRPr kumimoji="0" lang="cs-CZ" altLang="cs-CZ" sz="1400" b="0" i="0" u="none" strike="noStrike" cap="none" normalizeH="0" baseline="0">
                <a:ln>
                  <a:noFill/>
                </a:ln>
                <a:solidFill>
                  <a:schemeClr val="tx1"/>
                </a:solidFill>
                <a:effectLst/>
                <a:latin typeface="Arial" panose="020B0604020202020204" pitchFamily="34" charset="0"/>
              </a:endParaRPr>
            </a:p>
          </p:txBody>
        </p:sp>
        <p:sp>
          <p:nvSpPr>
            <p:cNvPr id="14340" name="Line 7"/>
            <p:cNvSpPr>
              <a:spLocks noChangeShapeType="1"/>
            </p:cNvSpPr>
            <p:nvPr/>
          </p:nvSpPr>
          <p:spPr bwMode="auto">
            <a:xfrm>
              <a:off x="6464" y="3584"/>
              <a:ext cx="1" cy="10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41" name="Line 6"/>
            <p:cNvSpPr>
              <a:spLocks noChangeShapeType="1"/>
            </p:cNvSpPr>
            <p:nvPr/>
          </p:nvSpPr>
          <p:spPr bwMode="auto">
            <a:xfrm flipV="1">
              <a:off x="9884" y="3224"/>
              <a:ext cx="1" cy="1440"/>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42" name="Line 5"/>
            <p:cNvSpPr>
              <a:spLocks noChangeShapeType="1"/>
            </p:cNvSpPr>
            <p:nvPr/>
          </p:nvSpPr>
          <p:spPr bwMode="auto">
            <a:xfrm>
              <a:off x="2324" y="3224"/>
              <a:ext cx="1" cy="198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43" name="Line 4"/>
            <p:cNvSpPr>
              <a:spLocks noChangeShapeType="1"/>
            </p:cNvSpPr>
            <p:nvPr/>
          </p:nvSpPr>
          <p:spPr bwMode="auto">
            <a:xfrm flipH="1" flipV="1">
              <a:off x="8084" y="1964"/>
              <a:ext cx="540" cy="360"/>
            </a:xfrm>
            <a:prstGeom prst="line">
              <a:avLst/>
            </a:prstGeom>
            <a:noFill/>
            <a:ln w="1905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44" name="Line 3"/>
            <p:cNvSpPr>
              <a:spLocks noChangeShapeType="1"/>
            </p:cNvSpPr>
            <p:nvPr/>
          </p:nvSpPr>
          <p:spPr bwMode="auto">
            <a:xfrm>
              <a:off x="5924" y="1964"/>
              <a:ext cx="1" cy="360"/>
            </a:xfrm>
            <a:prstGeom prst="line">
              <a:avLst/>
            </a:prstGeom>
            <a:noFill/>
            <a:ln w="190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345" name="Line 2"/>
            <p:cNvSpPr>
              <a:spLocks noChangeShapeType="1"/>
            </p:cNvSpPr>
            <p:nvPr/>
          </p:nvSpPr>
          <p:spPr bwMode="auto">
            <a:xfrm flipH="1">
              <a:off x="3224" y="1964"/>
              <a:ext cx="720" cy="36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grpSp>
      <p:sp>
        <p:nvSpPr>
          <p:cNvPr id="75" name="Line 32"/>
          <p:cNvSpPr>
            <a:spLocks noChangeShapeType="1"/>
          </p:cNvSpPr>
          <p:nvPr/>
        </p:nvSpPr>
        <p:spPr bwMode="auto">
          <a:xfrm>
            <a:off x="5685281" y="3615006"/>
            <a:ext cx="643310" cy="120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 name="TextovéPole 1"/>
          <p:cNvSpPr txBox="1"/>
          <p:nvPr/>
        </p:nvSpPr>
        <p:spPr>
          <a:xfrm>
            <a:off x="714337" y="680715"/>
            <a:ext cx="1304920" cy="5016758"/>
          </a:xfrm>
          <a:prstGeom prst="rect">
            <a:avLst/>
          </a:prstGeom>
          <a:noFill/>
        </p:spPr>
        <p:txBody>
          <a:bodyPr wrap="square" rtlCol="0">
            <a:spAutoFit/>
          </a:bodyPr>
          <a:lstStyle/>
          <a:p>
            <a:pPr algn="ctr"/>
            <a:r>
              <a:rPr lang="cs-CZ" sz="2000" b="1" dirty="0">
                <a:solidFill>
                  <a:srgbClr val="00B050"/>
                </a:solidFill>
              </a:rPr>
              <a:t>REAKCE NA ZÁTĚŽ</a:t>
            </a: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endParaRPr lang="cs-CZ" sz="2000" b="1" dirty="0">
              <a:solidFill>
                <a:srgbClr val="00B050"/>
              </a:solidFill>
            </a:endParaRPr>
          </a:p>
          <a:p>
            <a:pPr algn="r"/>
            <a:r>
              <a:rPr lang="cs-CZ" sz="2000" b="1" dirty="0">
                <a:solidFill>
                  <a:srgbClr val="00B050"/>
                </a:solidFill>
                <a:latin typeface="Calibri" panose="020F0502020204030204" pitchFamily="34" charset="0"/>
              </a:rPr>
              <a:t>→</a:t>
            </a:r>
          </a:p>
          <a:p>
            <a:pPr algn="r"/>
            <a:r>
              <a:rPr lang="cs-CZ" sz="2000" b="1" dirty="0">
                <a:solidFill>
                  <a:srgbClr val="00B050"/>
                </a:solidFill>
                <a:latin typeface="Calibri" panose="020F0502020204030204" pitchFamily="34" charset="0"/>
              </a:rPr>
              <a:t>→</a:t>
            </a:r>
            <a:endParaRPr lang="cs-CZ" sz="2000" b="1" dirty="0">
              <a:solidFill>
                <a:srgbClr val="00B050"/>
              </a:solidFill>
            </a:endParaRPr>
          </a:p>
        </p:txBody>
      </p:sp>
      <p:sp>
        <p:nvSpPr>
          <p:cNvPr id="59" name="TextovéPole 58"/>
          <p:cNvSpPr txBox="1"/>
          <p:nvPr/>
        </p:nvSpPr>
        <p:spPr>
          <a:xfrm>
            <a:off x="10337245" y="694396"/>
            <a:ext cx="1443435" cy="5262979"/>
          </a:xfrm>
          <a:prstGeom prst="rect">
            <a:avLst/>
          </a:prstGeom>
          <a:noFill/>
        </p:spPr>
        <p:txBody>
          <a:bodyPr wrap="square" rtlCol="0">
            <a:spAutoFit/>
          </a:bodyPr>
          <a:lstStyle/>
          <a:p>
            <a:pPr algn="ctr"/>
            <a:r>
              <a:rPr lang="cs-CZ" sz="2000" b="1" dirty="0">
                <a:solidFill>
                  <a:schemeClr val="accent6">
                    <a:lumMod val="75000"/>
                  </a:schemeClr>
                </a:solidFill>
              </a:rPr>
              <a:t>ADAPTACE NA ZÁTĚŽ</a:t>
            </a:r>
          </a:p>
          <a:p>
            <a:r>
              <a:rPr lang="cs-CZ" sz="2000" b="1" dirty="0">
                <a:solidFill>
                  <a:schemeClr val="accent6">
                    <a:lumMod val="75000"/>
                  </a:schemeClr>
                </a:solidFill>
                <a:latin typeface="Calibri" panose="020F0502020204030204" pitchFamily="34" charset="0"/>
              </a:rPr>
              <a:t>←</a:t>
            </a: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endParaRPr lang="cs-CZ" sz="2000" b="1" dirty="0">
              <a:solidFill>
                <a:schemeClr val="accent6">
                  <a:lumMod val="75000"/>
                </a:schemeClr>
              </a:solidFill>
            </a:endParaRPr>
          </a:p>
          <a:p>
            <a:r>
              <a:rPr lang="cs-CZ" sz="2000" b="1" dirty="0">
                <a:solidFill>
                  <a:schemeClr val="accent6">
                    <a:lumMod val="75000"/>
                  </a:schemeClr>
                </a:solidFill>
                <a:latin typeface="Calibri" panose="020F0502020204030204" pitchFamily="34" charset="0"/>
              </a:rPr>
              <a:t>←</a:t>
            </a:r>
          </a:p>
          <a:p>
            <a:endParaRPr lang="cs-CZ" sz="1600" dirty="0">
              <a:latin typeface="Calibri" panose="020F0502020204030204" pitchFamily="34" charset="0"/>
            </a:endParaRPr>
          </a:p>
        </p:txBody>
      </p:sp>
      <p:sp>
        <p:nvSpPr>
          <p:cNvPr id="21" name="Ohnutá šipka 20"/>
          <p:cNvSpPr/>
          <p:nvPr/>
        </p:nvSpPr>
        <p:spPr>
          <a:xfrm>
            <a:off x="1072397" y="42468"/>
            <a:ext cx="3776352" cy="604584"/>
          </a:xfrm>
          <a:prstGeom prst="bentArrow">
            <a:avLst>
              <a:gd name="adj1" fmla="val 36785"/>
              <a:gd name="adj2" fmla="val 50000"/>
              <a:gd name="adj3" fmla="val 25000"/>
              <a:gd name="adj4" fmla="val 43750"/>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OXID.STRES </a:t>
            </a:r>
            <a:r>
              <a:rPr lang="cs-CZ" dirty="0">
                <a:solidFill>
                  <a:schemeClr val="tx1"/>
                </a:solidFill>
                <a:latin typeface="Calibri" panose="020F0502020204030204" pitchFamily="34" charset="0"/>
              </a:rPr>
              <a:t>→</a:t>
            </a:r>
            <a:r>
              <a:rPr lang="cs-CZ" dirty="0">
                <a:solidFill>
                  <a:schemeClr val="tx1"/>
                </a:solidFill>
              </a:rPr>
              <a:t> POŠKOZENÍ DNA</a:t>
            </a:r>
          </a:p>
        </p:txBody>
      </p:sp>
      <p:sp>
        <p:nvSpPr>
          <p:cNvPr id="29" name="Obdélník 28"/>
          <p:cNvSpPr/>
          <p:nvPr/>
        </p:nvSpPr>
        <p:spPr>
          <a:xfrm>
            <a:off x="8196121" y="24359"/>
            <a:ext cx="3949107" cy="646331"/>
          </a:xfrm>
          <a:prstGeom prst="rect">
            <a:avLst/>
          </a:prstGeom>
          <a:ln>
            <a:solidFill>
              <a:schemeClr val="tx1"/>
            </a:solidFill>
            <a:prstDash val="dash"/>
          </a:ln>
        </p:spPr>
        <p:txBody>
          <a:bodyPr wrap="square">
            <a:spAutoFit/>
          </a:bodyPr>
          <a:lstStyle/>
          <a:p>
            <a:r>
              <a:rPr lang="cs-CZ" dirty="0">
                <a:latin typeface="Calibri" panose="020F0502020204030204" pitchFamily="34" charset="0"/>
              </a:rPr>
              <a:t>DESADAPTACE - snížení úrovně adaptace</a:t>
            </a:r>
          </a:p>
          <a:p>
            <a:r>
              <a:rPr lang="cs-CZ" dirty="0">
                <a:latin typeface="Calibri" panose="020F0502020204030204" pitchFamily="34" charset="0"/>
              </a:rPr>
              <a:t>MALADAPTACE– porucha, poškození</a:t>
            </a:r>
            <a:endParaRPr lang="cs-CZ" dirty="0"/>
          </a:p>
        </p:txBody>
      </p:sp>
      <p:sp>
        <p:nvSpPr>
          <p:cNvPr id="50187" name="Rectangle 11"/>
          <p:cNvSpPr>
            <a:spLocks noChangeArrowheads="1"/>
          </p:cNvSpPr>
          <p:nvPr/>
        </p:nvSpPr>
        <p:spPr bwMode="auto">
          <a:xfrm>
            <a:off x="3068071" y="759404"/>
            <a:ext cx="6200274" cy="400110"/>
          </a:xfrm>
          <a:prstGeom prst="rect">
            <a:avLst/>
          </a:prstGeom>
          <a:solidFill>
            <a:schemeClr val="accent1">
              <a:lumMod val="20000"/>
              <a:lumOff val="80000"/>
            </a:schemeClr>
          </a:solidFill>
          <a:ln w="38100" algn="ctr">
            <a:solidFill>
              <a:srgbClr val="0070C0"/>
            </a:solidFill>
            <a:miter lim="800000"/>
            <a:headEnd/>
            <a:tailEnd/>
          </a:ln>
          <a:effectLst/>
        </p:spPr>
        <p:txBody>
          <a:bodyPr wrap="square" anchor="ctr">
            <a:spAutoFit/>
          </a:bodyPr>
          <a:lstStyle>
            <a:lvl1pPr>
              <a:spcBef>
                <a:spcPct val="20000"/>
              </a:spcBef>
              <a:buChar char="•"/>
              <a:tabLst>
                <a:tab pos="677863" algn="l"/>
              </a:tabLst>
              <a:defRPr sz="3200">
                <a:solidFill>
                  <a:schemeClr val="tx1"/>
                </a:solidFill>
                <a:latin typeface="Arial" panose="020B0604020202020204" pitchFamily="34" charset="0"/>
              </a:defRPr>
            </a:lvl1pPr>
            <a:lvl2pPr marL="742950" indent="-285750">
              <a:spcBef>
                <a:spcPct val="20000"/>
              </a:spcBef>
              <a:buChar char="–"/>
              <a:tabLst>
                <a:tab pos="677863" algn="l"/>
              </a:tabLst>
              <a:defRPr sz="2800">
                <a:solidFill>
                  <a:schemeClr val="tx1"/>
                </a:solidFill>
                <a:latin typeface="Arial" panose="020B0604020202020204" pitchFamily="34" charset="0"/>
              </a:defRPr>
            </a:lvl2pPr>
            <a:lvl3pPr marL="1143000" indent="-228600">
              <a:spcBef>
                <a:spcPct val="20000"/>
              </a:spcBef>
              <a:buChar char="•"/>
              <a:tabLst>
                <a:tab pos="677863" algn="l"/>
              </a:tabLst>
              <a:defRPr sz="2400">
                <a:solidFill>
                  <a:schemeClr val="tx1"/>
                </a:solidFill>
                <a:latin typeface="Arial" panose="020B0604020202020204" pitchFamily="34" charset="0"/>
              </a:defRPr>
            </a:lvl3pPr>
            <a:lvl4pPr marL="1600200" indent="-228600">
              <a:spcBef>
                <a:spcPct val="20000"/>
              </a:spcBef>
              <a:buChar char="–"/>
              <a:tabLst>
                <a:tab pos="677863" algn="l"/>
              </a:tabLst>
              <a:defRPr sz="2000">
                <a:solidFill>
                  <a:schemeClr val="tx1"/>
                </a:solidFill>
                <a:latin typeface="Arial" panose="020B0604020202020204" pitchFamily="34" charset="0"/>
              </a:defRPr>
            </a:lvl4pPr>
            <a:lvl5pPr marL="2057400" indent="-228600">
              <a:spcBef>
                <a:spcPct val="20000"/>
              </a:spcBef>
              <a:buChar char="»"/>
              <a:tabLst>
                <a:tab pos="6778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6778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6778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6778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677863" algn="l"/>
              </a:tabLst>
              <a:defRPr sz="2000">
                <a:solidFill>
                  <a:schemeClr val="tx1"/>
                </a:solidFill>
                <a:latin typeface="Arial" panose="020B0604020202020204" pitchFamily="34" charset="0"/>
              </a:defRPr>
            </a:lvl9pPr>
          </a:lstStyle>
          <a:p>
            <a:pPr algn="ctr" eaLnBrk="1" hangingPunct="1">
              <a:spcBef>
                <a:spcPct val="0"/>
              </a:spcBef>
              <a:buFont typeface="Symbol" panose="05050102010706020507" pitchFamily="18" charset="2"/>
              <a:buNone/>
            </a:pPr>
            <a:r>
              <a:rPr lang="cs-CZ" altLang="cs-CZ" sz="2000" dirty="0">
                <a:solidFill>
                  <a:schemeClr val="accent5">
                    <a:lumMod val="75000"/>
                  </a:schemeClr>
                </a:solidFill>
              </a:rPr>
              <a:t>Fyziologické faktory </a:t>
            </a:r>
            <a:r>
              <a:rPr lang="en-US" altLang="cs-CZ" sz="2000" dirty="0">
                <a:solidFill>
                  <a:schemeClr val="accent5">
                    <a:lumMod val="75000"/>
                  </a:schemeClr>
                </a:solidFill>
              </a:rPr>
              <a:t>[</a:t>
            </a:r>
            <a:r>
              <a:rPr lang="cs-CZ" altLang="cs-CZ" sz="2000" dirty="0">
                <a:solidFill>
                  <a:schemeClr val="accent5">
                    <a:lumMod val="75000"/>
                  </a:schemeClr>
                </a:solidFill>
              </a:rPr>
              <a:t>FUNKCE</a:t>
            </a:r>
            <a:r>
              <a:rPr lang="en-US" altLang="cs-CZ" sz="2000" dirty="0">
                <a:solidFill>
                  <a:schemeClr val="accent5">
                    <a:lumMod val="75000"/>
                  </a:schemeClr>
                </a:solidFill>
              </a:rPr>
              <a:t>]</a:t>
            </a:r>
            <a:r>
              <a:rPr lang="cs-CZ" altLang="cs-CZ" sz="2000" dirty="0">
                <a:solidFill>
                  <a:schemeClr val="accent5">
                    <a:lumMod val="75000"/>
                  </a:schemeClr>
                </a:solidFill>
              </a:rPr>
              <a:t> - duševní, tělesné</a:t>
            </a:r>
            <a:endParaRPr lang="en-GB" altLang="cs-CZ" sz="2000" dirty="0">
              <a:solidFill>
                <a:schemeClr val="accent5">
                  <a:lumMod val="75000"/>
                </a:schemeClr>
              </a:solidFill>
            </a:endParaRPr>
          </a:p>
        </p:txBody>
      </p:sp>
      <p:sp>
        <p:nvSpPr>
          <p:cNvPr id="14338" name="TextovéPole 14337">
            <a:extLst>
              <a:ext uri="{FF2B5EF4-FFF2-40B4-BE49-F238E27FC236}">
                <a16:creationId xmlns:a16="http://schemas.microsoft.com/office/drawing/2014/main" id="{C8D7F587-115E-C066-A53C-EFDD539E0FF6}"/>
              </a:ext>
            </a:extLst>
          </p:cNvPr>
          <p:cNvSpPr txBox="1"/>
          <p:nvPr/>
        </p:nvSpPr>
        <p:spPr>
          <a:xfrm rot="16200000">
            <a:off x="-2472134" y="2662657"/>
            <a:ext cx="5819998" cy="769441"/>
          </a:xfrm>
          <a:prstGeom prst="rect">
            <a:avLst/>
          </a:prstGeom>
          <a:noFill/>
          <a:ln>
            <a:solidFill>
              <a:srgbClr val="FF0000"/>
            </a:solidFill>
          </a:ln>
        </p:spPr>
        <p:txBody>
          <a:bodyPr wrap="square" rtlCol="0">
            <a:spAutoFit/>
          </a:bodyPr>
          <a:lstStyle/>
          <a:p>
            <a:pPr algn="ctr"/>
            <a:r>
              <a:rPr lang="cs-CZ" sz="4400" b="1" dirty="0">
                <a:solidFill>
                  <a:srgbClr val="FF0000"/>
                </a:solidFill>
              </a:rPr>
              <a:t>POHYBOVÝ SYSTÉM</a:t>
            </a:r>
          </a:p>
        </p:txBody>
      </p:sp>
    </p:spTree>
    <p:extLst>
      <p:ext uri="{BB962C8B-B14F-4D97-AF65-F5344CB8AC3E}">
        <p14:creationId xmlns:p14="http://schemas.microsoft.com/office/powerpoint/2010/main" val="54534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6569" y="0"/>
            <a:ext cx="11879179" cy="6494085"/>
          </a:xfrm>
          <a:prstGeom prst="rect">
            <a:avLst/>
          </a:prstGeom>
          <a:ln>
            <a:solidFill>
              <a:schemeClr val="accent1"/>
            </a:solidFill>
          </a:ln>
        </p:spPr>
        <p:txBody>
          <a:bodyPr wrap="square">
            <a:spAutoFit/>
          </a:bodyPr>
          <a:lstStyle/>
          <a:p>
            <a:r>
              <a:rPr lang="cs-CZ" sz="2000" b="1" i="0" u="none" strike="noStrike" cap="all" dirty="0">
                <a:solidFill>
                  <a:srgbClr val="0070C0"/>
                </a:solidFill>
              </a:rPr>
              <a:t>Motorický NERVOVÝ systém </a:t>
            </a:r>
            <a:r>
              <a:rPr lang="cs-CZ" i="0" u="none" strike="noStrike" baseline="0" dirty="0"/>
              <a:t>(prof. </a:t>
            </a:r>
            <a:r>
              <a:rPr lang="cs-CZ" i="0" u="none" strike="noStrike" baseline="0" dirty="0" err="1"/>
              <a:t>Martiník</a:t>
            </a:r>
            <a:r>
              <a:rPr lang="cs-CZ" i="0" u="none" strike="noStrike" baseline="0" dirty="0"/>
              <a:t>) </a:t>
            </a:r>
            <a:r>
              <a:rPr lang="cs-CZ" b="0" i="0" u="none" strike="noStrike" baseline="0" dirty="0">
                <a:solidFill>
                  <a:srgbClr val="0070C0"/>
                </a:solidFill>
              </a:rPr>
              <a:t>patří k tzv. efektorovým oblastem nervstva, které řídí </a:t>
            </a:r>
            <a:r>
              <a:rPr lang="cs-CZ" b="1" i="1" u="none" strike="noStrike" baseline="0" dirty="0">
                <a:solidFill>
                  <a:srgbClr val="0070C0"/>
                </a:solidFill>
              </a:rPr>
              <a:t>pohyb a </a:t>
            </a:r>
            <a:r>
              <a:rPr lang="pl-PL" b="1" i="1" u="none" strike="noStrike" baseline="0" dirty="0">
                <a:solidFill>
                  <a:srgbClr val="0070C0"/>
                </a:solidFill>
              </a:rPr>
              <a:t>polohu </a:t>
            </a:r>
            <a:r>
              <a:rPr lang="pl-PL" b="0" i="0" u="none" strike="noStrike" baseline="0" dirty="0">
                <a:solidFill>
                  <a:srgbClr val="0070C0"/>
                </a:solidFill>
              </a:rPr>
              <a:t>těla: </a:t>
            </a:r>
            <a:endParaRPr lang="pl-PL" dirty="0">
              <a:solidFill>
                <a:srgbClr val="0070C0"/>
              </a:solidFill>
            </a:endParaRPr>
          </a:p>
          <a:p>
            <a:r>
              <a:rPr lang="cs-CZ" b="1" i="0" u="none" strike="noStrike" baseline="0" dirty="0">
                <a:solidFill>
                  <a:srgbClr val="C00000"/>
                </a:solidFill>
              </a:rPr>
              <a:t>Motorická jednotka</a:t>
            </a:r>
          </a:p>
          <a:p>
            <a:r>
              <a:rPr lang="cs-CZ" b="0" i="0" u="none" strike="noStrike" baseline="0" dirty="0"/>
              <a:t>- je periferní částí motorického systému,</a:t>
            </a:r>
          </a:p>
          <a:p>
            <a:r>
              <a:rPr lang="cs-CZ" b="0" i="0" u="none" strike="noStrike" baseline="0" dirty="0"/>
              <a:t>- je tvořena </a:t>
            </a:r>
            <a:r>
              <a:rPr lang="cs-CZ" b="0" i="1" u="none" strike="noStrike" baseline="0" dirty="0" err="1"/>
              <a:t>motoneuronem</a:t>
            </a:r>
            <a:r>
              <a:rPr lang="cs-CZ" b="0" i="1" u="none" strike="noStrike" baseline="0" dirty="0"/>
              <a:t> </a:t>
            </a:r>
            <a:r>
              <a:rPr lang="cs-CZ" b="0" i="0" u="none" strike="noStrike" baseline="0" dirty="0"/>
              <a:t>v předních rozích míšních a nervem, který zásobuje příslušná svalová vlákna.</a:t>
            </a:r>
          </a:p>
          <a:p>
            <a:r>
              <a:rPr lang="cs-CZ" b="1" i="0" u="none" strike="noStrike" baseline="0" dirty="0">
                <a:solidFill>
                  <a:srgbClr val="C00000"/>
                </a:solidFill>
              </a:rPr>
              <a:t>Páteřní mícha </a:t>
            </a:r>
            <a:r>
              <a:rPr lang="cs-CZ" i="0" u="none" strike="noStrike" baseline="0" dirty="0">
                <a:solidFill>
                  <a:srgbClr val="C00000"/>
                </a:solidFill>
              </a:rPr>
              <a:t>(</a:t>
            </a:r>
            <a:r>
              <a:rPr lang="cs-CZ" i="0" u="none" strike="noStrike" baseline="0" dirty="0" err="1">
                <a:solidFill>
                  <a:srgbClr val="C00000"/>
                </a:solidFill>
              </a:rPr>
              <a:t>medulla</a:t>
            </a:r>
            <a:r>
              <a:rPr lang="cs-CZ" i="0" u="none" strike="noStrike" baseline="0" dirty="0">
                <a:solidFill>
                  <a:srgbClr val="C00000"/>
                </a:solidFill>
              </a:rPr>
              <a:t> </a:t>
            </a:r>
            <a:r>
              <a:rPr lang="cs-CZ" i="0" u="none" strike="noStrike" baseline="0" dirty="0" err="1">
                <a:solidFill>
                  <a:srgbClr val="C00000"/>
                </a:solidFill>
              </a:rPr>
              <a:t>spinalis</a:t>
            </a:r>
            <a:r>
              <a:rPr lang="cs-CZ" i="0" u="none" strike="noStrike" baseline="0" dirty="0">
                <a:solidFill>
                  <a:srgbClr val="C00000"/>
                </a:solidFill>
              </a:rPr>
              <a:t>)</a:t>
            </a:r>
          </a:p>
          <a:p>
            <a:r>
              <a:rPr lang="cs-CZ" b="0" i="0" u="none" strike="noStrike" baseline="0" dirty="0"/>
              <a:t>- </a:t>
            </a:r>
            <a:r>
              <a:rPr lang="cs-CZ" b="0" i="1" u="none" strike="noStrike" baseline="0" dirty="0" err="1"/>
              <a:t>motoneurony</a:t>
            </a:r>
            <a:r>
              <a:rPr lang="cs-CZ" b="0" i="1" u="none" strike="noStrike" baseline="0" dirty="0"/>
              <a:t> </a:t>
            </a:r>
            <a:r>
              <a:rPr lang="cs-CZ" b="0" i="0" u="none" strike="noStrike" baseline="0" dirty="0"/>
              <a:t>a </a:t>
            </a:r>
            <a:r>
              <a:rPr lang="cs-CZ" b="0" i="1" u="none" strike="noStrike" baseline="0" dirty="0"/>
              <a:t>interneurony </a:t>
            </a:r>
            <a:r>
              <a:rPr lang="cs-CZ" b="0" i="0" u="none" strike="noStrike" baseline="0" dirty="0"/>
              <a:t>šedé hmoty míšní jsou součástí reflexního okruhu </a:t>
            </a:r>
            <a:r>
              <a:rPr lang="cs-CZ" b="0" i="0" u="none" strike="noStrike" baseline="0" dirty="0" err="1"/>
              <a:t>monosynaptických</a:t>
            </a:r>
            <a:r>
              <a:rPr lang="cs-CZ" b="0" i="0" u="none" strike="noStrike" baseline="0" dirty="0"/>
              <a:t> a </a:t>
            </a:r>
            <a:r>
              <a:rPr lang="cs-CZ" b="0" i="0" u="none" strike="noStrike" baseline="0" dirty="0" err="1"/>
              <a:t>polysynaptických</a:t>
            </a:r>
            <a:r>
              <a:rPr lang="cs-CZ" b="0" i="0" u="none" strike="noStrike" baseline="0" dirty="0"/>
              <a:t> reflexů, jež uskutečňují elementární postojové a pohybové reakce.</a:t>
            </a:r>
          </a:p>
          <a:p>
            <a:r>
              <a:rPr lang="cs-CZ" b="1" i="0" u="none" strike="noStrike" baseline="0" dirty="0">
                <a:solidFill>
                  <a:srgbClr val="C00000"/>
                </a:solidFill>
              </a:rPr>
              <a:t>Mozkový kmen </a:t>
            </a:r>
            <a:r>
              <a:rPr lang="en-US" i="0" u="none" strike="noStrike" baseline="0" dirty="0"/>
              <a:t>[</a:t>
            </a:r>
            <a:r>
              <a:rPr lang="cs-CZ" i="0" u="none" strike="noStrike" baseline="0" dirty="0"/>
              <a:t>zahrnuje prodlouženou míchu (</a:t>
            </a:r>
            <a:r>
              <a:rPr lang="cs-CZ" i="0" u="none" strike="noStrike" baseline="0" dirty="0" err="1"/>
              <a:t>medulla</a:t>
            </a:r>
            <a:r>
              <a:rPr lang="cs-CZ" i="0" u="none" strike="noStrike" baseline="0" dirty="0"/>
              <a:t> </a:t>
            </a:r>
            <a:r>
              <a:rPr lang="cs-CZ" i="0" u="none" strike="noStrike" baseline="0" dirty="0" err="1"/>
              <a:t>oblongata</a:t>
            </a:r>
            <a:r>
              <a:rPr lang="cs-CZ" i="0" u="none" strike="noStrike" baseline="0" dirty="0"/>
              <a:t>), Varolův most a střední mozek (</a:t>
            </a:r>
            <a:r>
              <a:rPr lang="cs-CZ" i="0" u="none" strike="noStrike" baseline="0" dirty="0" err="1"/>
              <a:t>mezencefalon</a:t>
            </a:r>
            <a:r>
              <a:rPr lang="cs-CZ" i="0" u="none" strike="noStrike" baseline="0" dirty="0"/>
              <a:t>)</a:t>
            </a:r>
            <a:r>
              <a:rPr lang="en-US" i="0" u="none" strike="noStrike" baseline="0" dirty="0"/>
              <a:t>]</a:t>
            </a:r>
            <a:endParaRPr lang="cs-CZ" i="0" u="none" strike="noStrike" baseline="0" dirty="0"/>
          </a:p>
          <a:p>
            <a:r>
              <a:rPr lang="cs-CZ" b="0" i="0" u="none" strike="noStrike" baseline="0" dirty="0"/>
              <a:t>- součástí motorického systému jsou jádra retikulární formace prodloužené míchy, mostu a středního mozku, která se účastní regulace svalového tonu a kontroly pohybů.</a:t>
            </a:r>
          </a:p>
          <a:p>
            <a:r>
              <a:rPr lang="cs-CZ" b="1" i="0" u="none" strike="noStrike" baseline="0" dirty="0">
                <a:solidFill>
                  <a:srgbClr val="C00000"/>
                </a:solidFill>
              </a:rPr>
              <a:t>Mozeček </a:t>
            </a:r>
            <a:r>
              <a:rPr lang="cs-CZ" i="0" u="none" strike="noStrike" baseline="0" dirty="0">
                <a:solidFill>
                  <a:srgbClr val="C00000"/>
                </a:solidFill>
              </a:rPr>
              <a:t>(cerebellum)</a:t>
            </a:r>
          </a:p>
          <a:p>
            <a:r>
              <a:rPr lang="cs-CZ" b="0" i="0" u="none" strike="noStrike" baseline="0" dirty="0"/>
              <a:t>- spinální a vestibulární mozeček se podílejí na udržování stoje a polohy,</a:t>
            </a:r>
          </a:p>
          <a:p>
            <a:r>
              <a:rPr lang="cs-CZ" b="0" i="0" u="none" strike="noStrike" baseline="0" dirty="0"/>
              <a:t>- korový mozeček zajišťuje kontrolu pohybů</a:t>
            </a:r>
          </a:p>
          <a:p>
            <a:r>
              <a:rPr lang="cs-CZ" b="1" i="0" u="none" strike="noStrike" baseline="0" dirty="0">
                <a:solidFill>
                  <a:srgbClr val="C00000"/>
                </a:solidFill>
              </a:rPr>
              <a:t>Talamus </a:t>
            </a:r>
            <a:r>
              <a:rPr lang="cs-CZ" i="0" u="none" strike="noStrike" baseline="0" dirty="0">
                <a:solidFill>
                  <a:srgbClr val="C00000"/>
                </a:solidFill>
              </a:rPr>
              <a:t>(součást mezimozku – diencefalonu)</a:t>
            </a:r>
          </a:p>
          <a:p>
            <a:r>
              <a:rPr lang="cs-CZ" b="0" i="0" u="none" strike="noStrike" baseline="0" dirty="0"/>
              <a:t>- zejména jeho </a:t>
            </a:r>
            <a:r>
              <a:rPr lang="cs-CZ" b="0" i="0" u="none" strike="noStrike" baseline="0" dirty="0" err="1"/>
              <a:t>ventrolaterální</a:t>
            </a:r>
            <a:r>
              <a:rPr lang="cs-CZ" b="0" i="0" u="none" strike="noStrike" baseline="0" dirty="0"/>
              <a:t> jádra jsou důležitá pro registraci pohybů.</a:t>
            </a:r>
          </a:p>
          <a:p>
            <a:r>
              <a:rPr lang="cs-CZ" b="1" i="0" u="none" strike="noStrike" baseline="0" dirty="0">
                <a:solidFill>
                  <a:srgbClr val="C00000"/>
                </a:solidFill>
              </a:rPr>
              <a:t>Bazální ganglia</a:t>
            </a:r>
          </a:p>
          <a:p>
            <a:r>
              <a:rPr lang="cs-CZ" b="0" i="0" u="none" strike="noStrike" baseline="0" dirty="0"/>
              <a:t>- jsou významná hlavně pro pohybový program, modulují informace z mozkové kůry a mají obecně tlumivý vliv na motoriku,</a:t>
            </a:r>
          </a:p>
          <a:p>
            <a:r>
              <a:rPr lang="cs-CZ" b="0" i="0" u="none" strike="noStrike" baseline="0" dirty="0"/>
              <a:t>- při přenosu informaci uplatňují </a:t>
            </a:r>
            <a:r>
              <a:rPr lang="cs-CZ" b="0" i="0" u="none" strike="noStrike" baseline="0" dirty="0" err="1"/>
              <a:t>transmitery</a:t>
            </a:r>
            <a:r>
              <a:rPr lang="cs-CZ" b="0" i="0" u="none" strike="noStrike" baseline="0" dirty="0"/>
              <a:t>, hlavně </a:t>
            </a:r>
            <a:r>
              <a:rPr lang="cs-CZ" b="0" i="1" u="none" strike="noStrike" baseline="0" dirty="0"/>
              <a:t>acetylcholin, dopamin </a:t>
            </a:r>
            <a:r>
              <a:rPr lang="cs-CZ" b="0" i="0" u="none" strike="noStrike" baseline="0" dirty="0"/>
              <a:t>a </a:t>
            </a:r>
            <a:r>
              <a:rPr lang="cs-CZ" b="0" i="1" u="none" strike="noStrike" baseline="0" dirty="0"/>
              <a:t>GABA.</a:t>
            </a:r>
          </a:p>
          <a:p>
            <a:r>
              <a:rPr lang="cs-CZ" b="1" i="0" u="none" strike="noStrike" baseline="0" dirty="0">
                <a:solidFill>
                  <a:srgbClr val="C00000"/>
                </a:solidFill>
              </a:rPr>
              <a:t>Motorická kůra </a:t>
            </a:r>
            <a:r>
              <a:rPr lang="cs-CZ" b="0" i="0" u="none" strike="noStrike" baseline="0" dirty="0"/>
              <a:t>– nachází se v </a:t>
            </a:r>
            <a:r>
              <a:rPr lang="cs-CZ" b="0" i="0" u="none" strike="noStrike" baseline="0" dirty="0" err="1"/>
              <a:t>precentrální</a:t>
            </a:r>
            <a:r>
              <a:rPr lang="cs-CZ" b="0" i="0" u="none" strike="noStrike" baseline="0" dirty="0"/>
              <a:t> </a:t>
            </a:r>
            <a:r>
              <a:rPr lang="cs-CZ" b="0" i="1" u="none" strike="noStrike" baseline="0" dirty="0" err="1"/>
              <a:t>Brodmannově</a:t>
            </a:r>
            <a:r>
              <a:rPr lang="cs-CZ" b="0" i="1" u="none" strike="noStrike" baseline="0" dirty="0"/>
              <a:t> oblasti </a:t>
            </a:r>
            <a:r>
              <a:rPr lang="cs-CZ" b="0" i="0" u="none" strike="noStrike" baseline="0" dirty="0"/>
              <a:t>4, kde začíná </a:t>
            </a:r>
            <a:r>
              <a:rPr lang="cs-CZ" b="0" i="1" u="none" strike="noStrike" baseline="0" dirty="0"/>
              <a:t>pyramidová dráha, </a:t>
            </a:r>
            <a:r>
              <a:rPr lang="cs-CZ" b="0" i="0" u="none" strike="noStrike" baseline="0" dirty="0"/>
              <a:t>a v oblasti 6, kde začíná </a:t>
            </a:r>
            <a:r>
              <a:rPr lang="cs-CZ" b="0" i="1" u="none" strike="noStrike" baseline="0" dirty="0"/>
              <a:t>dráha </a:t>
            </a:r>
            <a:r>
              <a:rPr lang="cs-CZ" b="0" i="1" u="none" strike="noStrike" baseline="0" dirty="0" err="1"/>
              <a:t>mimopyramidová</a:t>
            </a:r>
            <a:r>
              <a:rPr lang="cs-CZ" b="0" i="1" u="none" strike="noStrike" baseline="0" dirty="0"/>
              <a:t>.</a:t>
            </a:r>
          </a:p>
          <a:p>
            <a:r>
              <a:rPr lang="cs-CZ" b="1" i="0" u="none" strike="noStrike" baseline="0" dirty="0">
                <a:solidFill>
                  <a:srgbClr val="0070C0"/>
                </a:solidFill>
              </a:rPr>
              <a:t>Motorický systém </a:t>
            </a:r>
            <a:r>
              <a:rPr lang="cs-CZ" b="0" i="0" u="none" strike="noStrike" baseline="0" dirty="0"/>
              <a:t>můžeme rozdělit do dvou podsystémů:</a:t>
            </a:r>
          </a:p>
          <a:p>
            <a:r>
              <a:rPr lang="cs-CZ" b="0" i="0" u="none" strike="noStrike" baseline="0" dirty="0"/>
              <a:t>1. </a:t>
            </a:r>
            <a:r>
              <a:rPr lang="cs-CZ" b="0" i="1" u="none" strike="noStrike" baseline="0" dirty="0"/>
              <a:t>systém polohy </a:t>
            </a:r>
            <a:r>
              <a:rPr lang="cs-CZ" b="0" i="0" u="none" strike="noStrike" baseline="0" dirty="0"/>
              <a:t>– mimovolní – opěrná motorika; zajišťuje </a:t>
            </a:r>
            <a:r>
              <a:rPr lang="cs-CZ" b="0" i="1" u="none" strike="noStrike" baseline="0" dirty="0"/>
              <a:t>polohové </a:t>
            </a:r>
            <a:r>
              <a:rPr lang="cs-CZ" b="0" i="0" u="none" strike="noStrike" baseline="0" dirty="0"/>
              <a:t>a </a:t>
            </a:r>
            <a:r>
              <a:rPr lang="cs-CZ" b="0" i="1" u="none" strike="noStrike" baseline="0" dirty="0"/>
              <a:t>vzpřimovací reflexy;</a:t>
            </a:r>
          </a:p>
          <a:p>
            <a:r>
              <a:rPr lang="cs-CZ" b="0" i="0" u="none" strike="noStrike" baseline="0" dirty="0"/>
              <a:t>2. </a:t>
            </a:r>
            <a:r>
              <a:rPr lang="cs-CZ" b="0" i="1" u="none" strike="noStrike" baseline="0" dirty="0"/>
              <a:t>systém pohybu </a:t>
            </a:r>
            <a:r>
              <a:rPr lang="cs-CZ" b="0" i="0" u="none" strike="noStrike" baseline="0" dirty="0"/>
              <a:t>– volní – cílená motorika; umožňuje pracovní činnost a komunikaci.</a:t>
            </a:r>
            <a:endParaRPr lang="cs-CZ" dirty="0"/>
          </a:p>
        </p:txBody>
      </p:sp>
      <p:sp>
        <p:nvSpPr>
          <p:cNvPr id="3" name="TextovéPole 2">
            <a:hlinkClick r:id="rId2"/>
          </p:cNvPr>
          <p:cNvSpPr txBox="1"/>
          <p:nvPr/>
        </p:nvSpPr>
        <p:spPr>
          <a:xfrm>
            <a:off x="216569" y="6494085"/>
            <a:ext cx="11879179" cy="369332"/>
          </a:xfrm>
          <a:prstGeom prst="rect">
            <a:avLst/>
          </a:prstGeom>
          <a:noFill/>
          <a:ln>
            <a:solidFill>
              <a:schemeClr val="accent1"/>
            </a:solidFill>
          </a:ln>
        </p:spPr>
        <p:txBody>
          <a:bodyPr wrap="square" rtlCol="0">
            <a:spAutoFit/>
          </a:bodyPr>
          <a:lstStyle/>
          <a:p>
            <a:r>
              <a:rPr lang="cs-CZ" dirty="0">
                <a:solidFill>
                  <a:srgbClr val="C00000"/>
                </a:solidFill>
              </a:rPr>
              <a:t>Luděk Nerad. Neurofyziologie </a:t>
            </a:r>
            <a:r>
              <a:rPr lang="cs-CZ" dirty="0"/>
              <a:t>– </a:t>
            </a:r>
            <a:r>
              <a:rPr lang="cs-CZ" b="1" dirty="0">
                <a:solidFill>
                  <a:srgbClr val="0070C0"/>
                </a:solidFill>
              </a:rPr>
              <a:t>Řízení motoriky</a:t>
            </a:r>
            <a:r>
              <a:rPr lang="cs-CZ" dirty="0"/>
              <a:t>, 2013</a:t>
            </a:r>
            <a:r>
              <a:rPr lang="en-US" dirty="0"/>
              <a:t> &lt;http://fyziologie.lf2.cuni.cz/uceni/zdroje_uceni.htm&gt;</a:t>
            </a:r>
            <a:endParaRPr lang="cs-CZ" dirty="0"/>
          </a:p>
        </p:txBody>
      </p:sp>
    </p:spTree>
    <p:extLst>
      <p:ext uri="{BB962C8B-B14F-4D97-AF65-F5344CB8AC3E}">
        <p14:creationId xmlns:p14="http://schemas.microsoft.com/office/powerpoint/2010/main" val="51268881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2423</TotalTime>
  <Words>4502</Words>
  <Application>Microsoft Office PowerPoint</Application>
  <PresentationFormat>Širokoúhlá obrazovka</PresentationFormat>
  <Paragraphs>778</Paragraphs>
  <Slides>75</Slides>
  <Notes>0</Notes>
  <HiddenSlides>0</HiddenSlides>
  <MMClips>0</MMClips>
  <ScaleCrop>false</ScaleCrop>
  <HeadingPairs>
    <vt:vector size="8" baseType="variant">
      <vt:variant>
        <vt:lpstr>Použitá písma</vt:lpstr>
      </vt:variant>
      <vt:variant>
        <vt:i4>13</vt:i4>
      </vt:variant>
      <vt:variant>
        <vt:lpstr>Motiv</vt:lpstr>
      </vt:variant>
      <vt:variant>
        <vt:i4>1</vt:i4>
      </vt:variant>
      <vt:variant>
        <vt:lpstr>Vložené servery OLE</vt:lpstr>
      </vt:variant>
      <vt:variant>
        <vt:i4>1</vt:i4>
      </vt:variant>
      <vt:variant>
        <vt:lpstr>Nadpisy snímků</vt:lpstr>
      </vt:variant>
      <vt:variant>
        <vt:i4>75</vt:i4>
      </vt:variant>
    </vt:vector>
  </HeadingPairs>
  <TitlesOfParts>
    <vt:vector size="90" baseType="lpstr">
      <vt:lpstr>Arial</vt:lpstr>
      <vt:lpstr>Calibri</vt:lpstr>
      <vt:lpstr>Calibri Light</vt:lpstr>
      <vt:lpstr>Century Gothic</vt:lpstr>
      <vt:lpstr>Courier</vt:lpstr>
      <vt:lpstr>Gilroy</vt:lpstr>
      <vt:lpstr>Helvetica</vt:lpstr>
      <vt:lpstr>inherit</vt:lpstr>
      <vt:lpstr>Open Sans</vt:lpstr>
      <vt:lpstr>Symbol</vt:lpstr>
      <vt:lpstr>Times New Roman</vt:lpstr>
      <vt:lpstr>var(--chakra-fonts-body)</vt:lpstr>
      <vt:lpstr>Wingdings</vt:lpstr>
      <vt:lpstr>Motiv Office</vt:lpstr>
      <vt:lpstr>Graf</vt:lpstr>
      <vt:lpstr>Fyziologie tělesné zátěže (FTZ) PŘEDNÁŠKA 1/4 Jan Novotný, říjen 2024</vt:lpstr>
      <vt:lpstr>Prezentace aplikace PowerPoint</vt:lpstr>
      <vt:lpstr>Prezentace aplikace PowerPoint</vt:lpstr>
      <vt:lpstr>Prezentace aplikace PowerPoint</vt:lpstr>
      <vt:lpstr>Prezentace aplikace PowerPoint</vt:lpstr>
      <vt:lpstr>Prezentace aplikace PowerPoint</vt:lpstr>
      <vt:lpstr>Vztah zdraví a pohybové aktivity člověka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Fyziologie tělesné zátěže  PŘEDNÁŠKA 1/4  Jan Novotný</dc:title>
  <dc:creator>Jan Novotný</dc:creator>
  <cp:lastModifiedBy>Jan Novotný</cp:lastModifiedBy>
  <cp:revision>307</cp:revision>
  <dcterms:created xsi:type="dcterms:W3CDTF">2023-09-21T14:37:49Z</dcterms:created>
  <dcterms:modified xsi:type="dcterms:W3CDTF">2024-10-02T07:59:18Z</dcterms:modified>
</cp:coreProperties>
</file>